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  <p:sldMasterId id="2147483715" r:id="rId2"/>
  </p:sldMasterIdLst>
  <p:notesMasterIdLst>
    <p:notesMasterId r:id="rId19"/>
  </p:notesMasterIdLst>
  <p:sldIdLst>
    <p:sldId id="256" r:id="rId3"/>
    <p:sldId id="258" r:id="rId4"/>
    <p:sldId id="259" r:id="rId5"/>
    <p:sldId id="262" r:id="rId6"/>
    <p:sldId id="265" r:id="rId7"/>
    <p:sldId id="266" r:id="rId8"/>
    <p:sldId id="267" r:id="rId9"/>
    <p:sldId id="268" r:id="rId10"/>
    <p:sldId id="278" r:id="rId11"/>
    <p:sldId id="279" r:id="rId12"/>
    <p:sldId id="275" r:id="rId13"/>
    <p:sldId id="277" r:id="rId14"/>
    <p:sldId id="271" r:id="rId15"/>
    <p:sldId id="272" r:id="rId16"/>
    <p:sldId id="276" r:id="rId17"/>
    <p:sldId id="274" r:id="rId18"/>
  </p:sldIdLst>
  <p:sldSz cx="9144000" cy="5143500" type="screen16x9"/>
  <p:notesSz cx="6858000" cy="9144000"/>
  <p:embeddedFontLst>
    <p:embeddedFont>
      <p:font typeface="Montserrat Medium" panose="020B0604020202020204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Open Sans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Lato Black" panose="020B0604020202020204" charset="0"/>
      <p:bold r:id="rId40"/>
      <p:boldItalic r:id="rId41"/>
    </p:embeddedFont>
    <p:embeddedFont>
      <p:font typeface="Lato Light" panose="020F0302020204030203" charset="0"/>
      <p:regular r:id="rId42"/>
      <p:bold r:id="rId43"/>
      <p:italic r:id="rId44"/>
      <p:boldItalic r:id="rId45"/>
    </p:embeddedFont>
    <p:embeddedFont>
      <p:font typeface="Open Sans SemiBold" panose="020B0604020202020204" charset="0"/>
      <p:regular r:id="rId46"/>
      <p:bold r:id="rId47"/>
      <p:italic r:id="rId48"/>
      <p:boldItalic r:id="rId49"/>
    </p:embeddedFont>
    <p:embeddedFont>
      <p:font typeface="Roboto" panose="020B060402020202020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48" autoAdjust="0"/>
  </p:normalViewPr>
  <p:slideViewPr>
    <p:cSldViewPr snapToGrid="0">
      <p:cViewPr varScale="1">
        <p:scale>
          <a:sx n="77" d="100"/>
          <a:sy n="77" d="100"/>
        </p:scale>
        <p:origin x="9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font" Target="fonts/font31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font" Target="fonts/font3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font" Target="fonts/font3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32.fntdata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Hafta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Gereksinim Analizi</c:v>
                </c:pt>
                <c:pt idx="1">
                  <c:v>Proje Tasarımı</c:v>
                </c:pt>
                <c:pt idx="2">
                  <c:v>Pilot Çalışma</c:v>
                </c:pt>
                <c:pt idx="3">
                  <c:v>Ortak Login</c:v>
                </c:pt>
                <c:pt idx="4">
                  <c:v>Veritabanı Modernizasyonu</c:v>
                </c:pt>
                <c:pt idx="5">
                  <c:v>IoT Geçişi ve Ölçeklenebilirlik</c:v>
                </c:pt>
                <c:pt idx="6">
                  <c:v>Migration Aşaması</c:v>
                </c:pt>
                <c:pt idx="7">
                  <c:v>Web Servis Katmanının Güncellenmesi</c:v>
                </c:pt>
                <c:pt idx="8">
                  <c:v>Güvenlik Tasarımları</c:v>
                </c:pt>
                <c:pt idx="9">
                  <c:v>Test Süreçleri</c:v>
                </c:pt>
                <c:pt idx="10">
                  <c:v>Proje Raporu</c:v>
                </c:pt>
                <c:pt idx="11">
                  <c:v>Toplam Süre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10</c:v>
                </c:pt>
                <c:pt idx="8">
                  <c:v>3</c:v>
                </c:pt>
                <c:pt idx="9">
                  <c:v>12</c:v>
                </c:pt>
                <c:pt idx="10">
                  <c:v>2</c:v>
                </c:pt>
                <c:pt idx="1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63-4869-8770-22C6CB8438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60893848"/>
        <c:axId val="460896800"/>
      </c:barChart>
      <c:catAx>
        <c:axId val="460893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896800"/>
        <c:crosses val="autoZero"/>
        <c:auto val="1"/>
        <c:lblAlgn val="ctr"/>
        <c:lblOffset val="100"/>
        <c:noMultiLvlLbl val="0"/>
      </c:catAx>
      <c:valAx>
        <c:axId val="46089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Hafta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893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158f5c436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10158f5c436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207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159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0158f5c43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0158f5c43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0158f5c43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10158f5c43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fc37e50b2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0" name="Google Shape;490;gfc37e50b2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0158f5c436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10158f5c436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158f5c436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g10158f5c436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0158f5c436_0_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g10158f5c436_0_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158f5c436_0_1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890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  <p:sp>
        <p:nvSpPr>
          <p:cNvPr id="411" name="Google Shape;411;g10158f5c436_0_1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7587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0158f5c43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10158f5c43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0158f5c43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0158f5c43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0158f5c43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0158f5c436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04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#1">
  <p:cSld name="Slide_#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3">
  <p:cSld name="Slide #3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38">
  <p:cSld name="Slide #38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36">
  <p:cSld name="Slide #36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9">
  <p:cSld name="Slide #9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5">
  <p:cSld name="Slide 25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">
  <p:cSld name="Slide #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3314372" y="771525"/>
            <a:ext cx="5828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311700" y="143900"/>
            <a:ext cx="8520600" cy="73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 SemiBold"/>
              <a:buNone/>
              <a:defRPr sz="14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311700" y="991575"/>
            <a:ext cx="8520600" cy="36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1700" y="4736737"/>
            <a:ext cx="961999" cy="246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50">
  <p:cSld name="Slide #50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>
            <a:spLocks noGrp="1"/>
          </p:cNvSpPr>
          <p:nvPr>
            <p:ph type="pic" idx="2"/>
          </p:nvPr>
        </p:nvSpPr>
        <p:spPr>
          <a:xfrm>
            <a:off x="357281" y="314325"/>
            <a:ext cx="5230500" cy="4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4">
  <p:cSld name="Slide #4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5">
  <p:cSld name="Slide #5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6">
  <p:cSld name="Slide #6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7">
  <p:cSld name="Slide #7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8">
  <p:cSld name="Slide #8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>
            <a:spLocks noGrp="1"/>
          </p:cNvSpPr>
          <p:nvPr>
            <p:ph type="pic" idx="2"/>
          </p:nvPr>
        </p:nvSpPr>
        <p:spPr>
          <a:xfrm>
            <a:off x="5702197" y="285750"/>
            <a:ext cx="3071400" cy="31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10">
  <p:cSld name="Slide #10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>
            <a:spLocks noGrp="1"/>
          </p:cNvSpPr>
          <p:nvPr>
            <p:ph type="pic" idx="2"/>
          </p:nvPr>
        </p:nvSpPr>
        <p:spPr>
          <a:xfrm>
            <a:off x="3142878" y="442913"/>
            <a:ext cx="2515200" cy="4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11">
  <p:cSld name="Slide #1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1"/>
          <p:cNvSpPr>
            <a:spLocks noGrp="1"/>
          </p:cNvSpPr>
          <p:nvPr>
            <p:ph type="pic" idx="2"/>
          </p:nvPr>
        </p:nvSpPr>
        <p:spPr>
          <a:xfrm>
            <a:off x="769344" y="728663"/>
            <a:ext cx="3558600" cy="3557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12">
  <p:cSld name="Slide #1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"/>
          <p:cNvSpPr>
            <a:spLocks noGrp="1"/>
          </p:cNvSpPr>
          <p:nvPr>
            <p:ph type="pic" idx="2"/>
          </p:nvPr>
        </p:nvSpPr>
        <p:spPr>
          <a:xfrm>
            <a:off x="383481" y="374924"/>
            <a:ext cx="54867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13">
  <p:cSld name="Slide #13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14">
  <p:cSld name="Slide #14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4"/>
          <p:cNvSpPr>
            <a:spLocks noGrp="1"/>
          </p:cNvSpPr>
          <p:nvPr>
            <p:ph type="pic" idx="2"/>
          </p:nvPr>
        </p:nvSpPr>
        <p:spPr>
          <a:xfrm>
            <a:off x="6544189" y="485775"/>
            <a:ext cx="18723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16" name="Google Shape;116;p34"/>
          <p:cNvSpPr>
            <a:spLocks noGrp="1"/>
          </p:cNvSpPr>
          <p:nvPr>
            <p:ph type="pic" idx="3"/>
          </p:nvPr>
        </p:nvSpPr>
        <p:spPr>
          <a:xfrm>
            <a:off x="6544189" y="2371725"/>
            <a:ext cx="18723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4"/>
          </p:nvPr>
        </p:nvSpPr>
        <p:spPr>
          <a:xfrm>
            <a:off x="4657747" y="485775"/>
            <a:ext cx="18723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>
            <a:spLocks noGrp="1"/>
          </p:cNvSpPr>
          <p:nvPr>
            <p:ph type="pic" idx="5"/>
          </p:nvPr>
        </p:nvSpPr>
        <p:spPr>
          <a:xfrm>
            <a:off x="4657747" y="2371725"/>
            <a:ext cx="1872300" cy="18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15">
  <p:cSld name="Slide #15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16">
  <p:cSld name="Slide #16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6"/>
          <p:cNvSpPr>
            <a:spLocks noGrp="1"/>
          </p:cNvSpPr>
          <p:nvPr>
            <p:ph type="pic" idx="2"/>
          </p:nvPr>
        </p:nvSpPr>
        <p:spPr>
          <a:xfrm>
            <a:off x="5039444" y="1085850"/>
            <a:ext cx="2972700" cy="29718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2" name="Google Shape;122;p36"/>
          <p:cNvSpPr>
            <a:spLocks noGrp="1"/>
          </p:cNvSpPr>
          <p:nvPr>
            <p:ph type="pic" idx="3"/>
          </p:nvPr>
        </p:nvSpPr>
        <p:spPr>
          <a:xfrm>
            <a:off x="0" y="0"/>
            <a:ext cx="4571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17">
  <p:cSld name="Slide #17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7"/>
          <p:cNvSpPr>
            <a:spLocks noGrp="1"/>
          </p:cNvSpPr>
          <p:nvPr>
            <p:ph type="pic" idx="2"/>
          </p:nvPr>
        </p:nvSpPr>
        <p:spPr>
          <a:xfrm>
            <a:off x="5715298" y="471488"/>
            <a:ext cx="2915400" cy="4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18">
  <p:cSld name="Slide #18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8"/>
          <p:cNvSpPr>
            <a:spLocks noGrp="1"/>
          </p:cNvSpPr>
          <p:nvPr>
            <p:ph type="pic" idx="2"/>
          </p:nvPr>
        </p:nvSpPr>
        <p:spPr>
          <a:xfrm>
            <a:off x="6096216" y="0"/>
            <a:ext cx="30477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7" name="Google Shape;127;p38"/>
          <p:cNvSpPr>
            <a:spLocks noGrp="1"/>
          </p:cNvSpPr>
          <p:nvPr>
            <p:ph type="pic" idx="3"/>
          </p:nvPr>
        </p:nvSpPr>
        <p:spPr>
          <a:xfrm>
            <a:off x="3043562" y="2586038"/>
            <a:ext cx="3047700" cy="25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19">
  <p:cSld name="Slide #19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9"/>
          <p:cNvSpPr>
            <a:spLocks noGrp="1"/>
          </p:cNvSpPr>
          <p:nvPr>
            <p:ph type="pic" idx="2"/>
          </p:nvPr>
        </p:nvSpPr>
        <p:spPr>
          <a:xfrm>
            <a:off x="4128972" y="572652"/>
            <a:ext cx="12672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0" name="Google Shape;130;p39"/>
          <p:cNvSpPr>
            <a:spLocks noGrp="1"/>
          </p:cNvSpPr>
          <p:nvPr>
            <p:ph type="pic" idx="3"/>
          </p:nvPr>
        </p:nvSpPr>
        <p:spPr>
          <a:xfrm>
            <a:off x="4128972" y="1938248"/>
            <a:ext cx="12672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1" name="Google Shape;131;p39"/>
          <p:cNvSpPr>
            <a:spLocks noGrp="1"/>
          </p:cNvSpPr>
          <p:nvPr>
            <p:ph type="pic" idx="4"/>
          </p:nvPr>
        </p:nvSpPr>
        <p:spPr>
          <a:xfrm>
            <a:off x="4128972" y="3303843"/>
            <a:ext cx="12672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0">
  <p:cSld name="Slide #20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0"/>
          <p:cNvSpPr>
            <a:spLocks noGrp="1"/>
          </p:cNvSpPr>
          <p:nvPr>
            <p:ph type="pic" idx="2"/>
          </p:nvPr>
        </p:nvSpPr>
        <p:spPr>
          <a:xfrm>
            <a:off x="656205" y="707231"/>
            <a:ext cx="1857900" cy="18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4" name="Google Shape;134;p40"/>
          <p:cNvSpPr>
            <a:spLocks noGrp="1"/>
          </p:cNvSpPr>
          <p:nvPr>
            <p:ph type="pic" idx="3"/>
          </p:nvPr>
        </p:nvSpPr>
        <p:spPr>
          <a:xfrm>
            <a:off x="656205" y="2578894"/>
            <a:ext cx="1857900" cy="18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5" name="Google Shape;135;p40"/>
          <p:cNvSpPr>
            <a:spLocks noGrp="1"/>
          </p:cNvSpPr>
          <p:nvPr>
            <p:ph type="pic" idx="4"/>
          </p:nvPr>
        </p:nvSpPr>
        <p:spPr>
          <a:xfrm>
            <a:off x="2528355" y="2578894"/>
            <a:ext cx="1843500" cy="18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1">
  <p:cSld name="Slide #2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1"/>
          <p:cNvSpPr>
            <a:spLocks noGrp="1"/>
          </p:cNvSpPr>
          <p:nvPr>
            <p:ph type="pic" idx="2"/>
          </p:nvPr>
        </p:nvSpPr>
        <p:spPr>
          <a:xfrm>
            <a:off x="3771692" y="0"/>
            <a:ext cx="53724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2">
  <p:cSld name="Slide #22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3">
  <p:cSld name="Slide #23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1" name="Google Shape;141;p43"/>
          <p:cNvSpPr>
            <a:spLocks noGrp="1"/>
          </p:cNvSpPr>
          <p:nvPr>
            <p:ph type="pic" idx="3"/>
          </p:nvPr>
        </p:nvSpPr>
        <p:spPr>
          <a:xfrm>
            <a:off x="1742338" y="428625"/>
            <a:ext cx="2109000" cy="210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4">
  <p:cSld name="Slide #2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5">
  <p:cSld name="Slide #25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6">
  <p:cSld name="Slide #26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6"/>
          <p:cNvSpPr>
            <a:spLocks noGrp="1"/>
          </p:cNvSpPr>
          <p:nvPr>
            <p:ph type="pic" idx="2"/>
          </p:nvPr>
        </p:nvSpPr>
        <p:spPr>
          <a:xfrm>
            <a:off x="6301238" y="657225"/>
            <a:ext cx="2842800" cy="3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7">
  <p:cSld name="Slide #27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7"/>
          <p:cNvSpPr>
            <a:spLocks noGrp="1"/>
          </p:cNvSpPr>
          <p:nvPr>
            <p:ph type="pic" idx="2"/>
          </p:nvPr>
        </p:nvSpPr>
        <p:spPr>
          <a:xfrm>
            <a:off x="537707" y="828675"/>
            <a:ext cx="2109000" cy="210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" name="Google Shape;149;p47"/>
          <p:cNvSpPr>
            <a:spLocks noGrp="1"/>
          </p:cNvSpPr>
          <p:nvPr>
            <p:ph type="pic" idx="3"/>
          </p:nvPr>
        </p:nvSpPr>
        <p:spPr>
          <a:xfrm>
            <a:off x="3453117" y="828675"/>
            <a:ext cx="2109000" cy="210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" name="Google Shape;150;p47"/>
          <p:cNvSpPr>
            <a:spLocks noGrp="1"/>
          </p:cNvSpPr>
          <p:nvPr>
            <p:ph type="pic" idx="4"/>
          </p:nvPr>
        </p:nvSpPr>
        <p:spPr>
          <a:xfrm>
            <a:off x="6382817" y="828675"/>
            <a:ext cx="2109000" cy="21081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8">
  <p:cSld name="Slide #28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8"/>
          <p:cNvSpPr>
            <a:spLocks noGrp="1"/>
          </p:cNvSpPr>
          <p:nvPr>
            <p:ph type="pic" idx="2"/>
          </p:nvPr>
        </p:nvSpPr>
        <p:spPr>
          <a:xfrm>
            <a:off x="884865" y="1228725"/>
            <a:ext cx="2515200" cy="26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29">
  <p:cSld name="Slide #29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30">
  <p:cSld name="Slide #30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0"/>
          <p:cNvSpPr>
            <a:spLocks noGrp="1"/>
          </p:cNvSpPr>
          <p:nvPr>
            <p:ph type="pic" idx="2"/>
          </p:nvPr>
        </p:nvSpPr>
        <p:spPr>
          <a:xfrm>
            <a:off x="4000351" y="0"/>
            <a:ext cx="3888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31">
  <p:cSld name="Slide #3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32">
  <p:cSld name="Slide #3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33">
  <p:cSld name="Slide #33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3"/>
          <p:cNvSpPr>
            <a:spLocks noGrp="1"/>
          </p:cNvSpPr>
          <p:nvPr>
            <p:ph type="pic" idx="2"/>
          </p:nvPr>
        </p:nvSpPr>
        <p:spPr>
          <a:xfrm>
            <a:off x="2213948" y="1523566"/>
            <a:ext cx="2058000" cy="2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0" name="Google Shape;160;p53"/>
          <p:cNvSpPr>
            <a:spLocks noGrp="1"/>
          </p:cNvSpPr>
          <p:nvPr>
            <p:ph type="pic" idx="3"/>
          </p:nvPr>
        </p:nvSpPr>
        <p:spPr>
          <a:xfrm>
            <a:off x="4276410" y="1523566"/>
            <a:ext cx="2058000" cy="2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" name="Google Shape;161;p53"/>
          <p:cNvSpPr>
            <a:spLocks noGrp="1"/>
          </p:cNvSpPr>
          <p:nvPr>
            <p:ph type="pic" idx="4"/>
          </p:nvPr>
        </p:nvSpPr>
        <p:spPr>
          <a:xfrm>
            <a:off x="6337680" y="1523566"/>
            <a:ext cx="2058000" cy="20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34">
  <p:cSld name="Slide #34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35">
  <p:cSld name="Slide #35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5"/>
          <p:cNvSpPr>
            <a:spLocks noGrp="1"/>
          </p:cNvSpPr>
          <p:nvPr>
            <p:ph type="pic" idx="2"/>
          </p:nvPr>
        </p:nvSpPr>
        <p:spPr>
          <a:xfrm>
            <a:off x="398963" y="428625"/>
            <a:ext cx="4201500" cy="4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37">
  <p:cSld name="Slide #37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6"/>
          <p:cNvSpPr>
            <a:spLocks noGrp="1"/>
          </p:cNvSpPr>
          <p:nvPr>
            <p:ph type="pic" idx="2"/>
          </p:nvPr>
        </p:nvSpPr>
        <p:spPr>
          <a:xfrm>
            <a:off x="0" y="0"/>
            <a:ext cx="24282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39">
  <p:cSld name="Slide #39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40">
  <p:cSld name="Slide #40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8"/>
          <p:cNvSpPr>
            <a:spLocks noGrp="1"/>
          </p:cNvSpPr>
          <p:nvPr>
            <p:ph type="pic" idx="2"/>
          </p:nvPr>
        </p:nvSpPr>
        <p:spPr>
          <a:xfrm>
            <a:off x="0" y="1485900"/>
            <a:ext cx="9144000" cy="18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41">
  <p:cSld name="Slide #4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42">
  <p:cSld name="Slide #42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0"/>
          <p:cNvSpPr>
            <a:spLocks noGrp="1"/>
          </p:cNvSpPr>
          <p:nvPr>
            <p:ph type="pic" idx="2"/>
          </p:nvPr>
        </p:nvSpPr>
        <p:spPr>
          <a:xfrm>
            <a:off x="2558129" y="507206"/>
            <a:ext cx="4130100" cy="4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43">
  <p:cSld name="Slide #43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1"/>
          <p:cNvSpPr>
            <a:spLocks noGrp="1"/>
          </p:cNvSpPr>
          <p:nvPr>
            <p:ph type="pic" idx="2"/>
          </p:nvPr>
        </p:nvSpPr>
        <p:spPr>
          <a:xfrm>
            <a:off x="627623" y="657225"/>
            <a:ext cx="3744300" cy="37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44">
  <p:cSld name="Slide #44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2"/>
          <p:cNvSpPr>
            <a:spLocks noGrp="1"/>
          </p:cNvSpPr>
          <p:nvPr>
            <p:ph type="pic" idx="2"/>
          </p:nvPr>
        </p:nvSpPr>
        <p:spPr>
          <a:xfrm>
            <a:off x="0" y="3157538"/>
            <a:ext cx="9144000" cy="1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45">
  <p:cSld name="Slide #45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3"/>
          <p:cNvSpPr>
            <a:spLocks noGrp="1"/>
          </p:cNvSpPr>
          <p:nvPr>
            <p:ph type="pic" idx="2"/>
          </p:nvPr>
        </p:nvSpPr>
        <p:spPr>
          <a:xfrm>
            <a:off x="513293" y="571500"/>
            <a:ext cx="40314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46">
  <p:cSld name="Slide #46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47">
  <p:cSld name="Slide #47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_48">
  <p:cSld name="Slide_48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6"/>
          <p:cNvSpPr>
            <a:spLocks noGrp="1"/>
          </p:cNvSpPr>
          <p:nvPr>
            <p:ph type="pic" idx="2"/>
          </p:nvPr>
        </p:nvSpPr>
        <p:spPr>
          <a:xfrm>
            <a:off x="0" y="0"/>
            <a:ext cx="35715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#49">
  <p:cSld name="Slide #49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6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2027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68"/>
          <p:cNvSpPr txBox="1">
            <a:spLocks noGrp="1"/>
          </p:cNvSpPr>
          <p:nvPr>
            <p:ph type="body" idx="1"/>
          </p:nvPr>
        </p:nvSpPr>
        <p:spPr>
          <a:xfrm>
            <a:off x="457200" y="895350"/>
            <a:ext cx="8229600" cy="37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68"/>
          <p:cNvSpPr txBox="1">
            <a:spLocks noGrp="1"/>
          </p:cNvSpPr>
          <p:nvPr>
            <p:ph type="ftr" idx="11"/>
          </p:nvPr>
        </p:nvSpPr>
        <p:spPr>
          <a:xfrm>
            <a:off x="685800" y="4857750"/>
            <a:ext cx="746760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68"/>
          <p:cNvSpPr txBox="1">
            <a:spLocks noGrp="1"/>
          </p:cNvSpPr>
          <p:nvPr>
            <p:ph type="sldNum" idx="12"/>
          </p:nvPr>
        </p:nvSpPr>
        <p:spPr>
          <a:xfrm>
            <a:off x="8686800" y="0"/>
            <a:ext cx="447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68" descr="C:\Users\beyzas\Desktop\sunumtemplate\vestel_logo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29759" y="4842038"/>
            <a:ext cx="837823" cy="271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stel.com.t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lgiall.net/cozum-metrekare-m%C2%B2-isareti-nasil-yapilir-kilometrekare-km%C2%B2-isareti-nasil-yapili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9"/>
          <p:cNvSpPr/>
          <p:nvPr/>
        </p:nvSpPr>
        <p:spPr>
          <a:xfrm rot="-5400000">
            <a:off x="2000250" y="-2000250"/>
            <a:ext cx="5143500" cy="9144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69"/>
          <p:cNvSpPr txBox="1"/>
          <p:nvPr/>
        </p:nvSpPr>
        <p:spPr>
          <a:xfrm>
            <a:off x="2799889" y="1427568"/>
            <a:ext cx="58530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" sz="3600" b="1" dirty="0" smtClean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6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Vestel Evin</a:t>
            </a:r>
            <a:r>
              <a:rPr lang="en-US" sz="36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600" b="1" dirty="0" err="1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Akli</a:t>
            </a:r>
            <a:endParaRPr sz="36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lvl="0">
              <a:lnSpc>
                <a:spcPct val="60000"/>
              </a:lnSpc>
              <a:spcBef>
                <a:spcPts val="1600"/>
              </a:spcBef>
              <a:buSzPts val="3600"/>
            </a:pPr>
            <a:r>
              <a:rPr lang="en-US" sz="2000" b="1" dirty="0">
                <a:latin typeface="Montserrat" panose="020B0604020202020204" charset="0"/>
              </a:rPr>
              <a:t>@</a:t>
            </a:r>
            <a:r>
              <a:rPr lang="en-US" sz="2000" b="1" dirty="0" err="1">
                <a:latin typeface="Montserrat" panose="020B0604020202020204" charset="0"/>
              </a:rPr>
              <a:t>IoT</a:t>
            </a:r>
            <a:r>
              <a:rPr lang="en-US" sz="2000" b="1" dirty="0">
                <a:latin typeface="Montserrat" panose="020B0604020202020204" charset="0"/>
              </a:rPr>
              <a:t> Cloud Team</a:t>
            </a:r>
            <a:endParaRPr sz="2000" b="1" dirty="0">
              <a:solidFill>
                <a:schemeClr val="dk2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69"/>
          <p:cNvSpPr/>
          <p:nvPr/>
        </p:nvSpPr>
        <p:spPr>
          <a:xfrm>
            <a:off x="2113910" y="885825"/>
            <a:ext cx="214500" cy="2614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9" name="Google Shape;199;p69"/>
          <p:cNvSpPr txBox="1"/>
          <p:nvPr/>
        </p:nvSpPr>
        <p:spPr>
          <a:xfrm>
            <a:off x="2799889" y="3374809"/>
            <a:ext cx="48669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Kasım </a:t>
            </a:r>
            <a:r>
              <a:rPr lang="en" sz="1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lang="en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r>
            <a:endParaRPr sz="1400" b="0" i="0" u="none" strike="noStrike" cap="none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0" name="Google Shape;200;p69"/>
          <p:cNvSpPr txBox="1"/>
          <p:nvPr/>
        </p:nvSpPr>
        <p:spPr>
          <a:xfrm>
            <a:off x="5668800" y="4049150"/>
            <a:ext cx="45264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Anıl Gürbüz</a:t>
            </a:r>
            <a:endParaRPr sz="1400" b="0" i="0" u="none" strike="noStrike" cap="non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1" name="Google Shape;201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9889" y="885825"/>
            <a:ext cx="2348871" cy="50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35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225" y="-1"/>
            <a:ext cx="1398775" cy="4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92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0020" y="4981385"/>
            <a:ext cx="498436" cy="10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Evin</a:t>
            </a:r>
            <a:r>
              <a:rPr lang="en-US" dirty="0" smtClean="0"/>
              <a:t> </a:t>
            </a:r>
            <a:r>
              <a:rPr lang="en-US" dirty="0" err="1" smtClean="0"/>
              <a:t>Aklı</a:t>
            </a:r>
            <a:r>
              <a:rPr lang="en-US" dirty="0" smtClean="0"/>
              <a:t> </a:t>
            </a:r>
            <a:r>
              <a:rPr lang="en-US" dirty="0" err="1" smtClean="0"/>
              <a:t>Bulut</a:t>
            </a:r>
            <a:r>
              <a:rPr lang="en-US" dirty="0" smtClean="0"/>
              <a:t> </a:t>
            </a:r>
            <a:r>
              <a:rPr lang="en-US" dirty="0" err="1" smtClean="0"/>
              <a:t>Yetenekleri</a:t>
            </a:r>
            <a:endParaRPr lang="en-US" dirty="0"/>
          </a:p>
        </p:txBody>
      </p:sp>
      <p:pic>
        <p:nvPicPr>
          <p:cNvPr id="3" name="Google Shape;292;p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90020" y="4981385"/>
            <a:ext cx="498436" cy="1049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11700" y="1017800"/>
            <a:ext cx="4320941" cy="375370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User / Device Connection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User / Device Management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Rule Management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User Authentication ( OAuth 2.0 )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Scalable architecture</a:t>
            </a:r>
            <a:endParaRPr lang="tr-TR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Common Login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Continuous Backups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Real Time Streaming ( RTS 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OTA</a:t>
            </a:r>
            <a:endParaRPr lang="tr-TR" sz="2400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017800"/>
            <a:ext cx="6022207" cy="4902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Secure Connection &amp; Communication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KVKK Compliant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Server / </a:t>
            </a:r>
            <a:r>
              <a:rPr lang="en-US" sz="20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Serverless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solutions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Native &amp; Third Party APIs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Debugging / Monitoring</a:t>
            </a:r>
            <a:endParaRPr lang="tr-TR" sz="20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72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43;p81"/>
          <p:cNvSpPr txBox="1">
            <a:spLocks/>
          </p:cNvSpPr>
          <p:nvPr/>
        </p:nvSpPr>
        <p:spPr>
          <a:xfrm>
            <a:off x="311700" y="19512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 err="1" smtClean="0"/>
              <a:t>Proje</a:t>
            </a:r>
            <a:r>
              <a:rPr lang="en-US" dirty="0" smtClean="0"/>
              <a:t> </a:t>
            </a:r>
            <a:r>
              <a:rPr lang="en-US" dirty="0" err="1" smtClean="0"/>
              <a:t>Aşamaları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3695" y="1100380"/>
            <a:ext cx="736169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solidFill>
                  <a:srgbClr val="002060"/>
                </a:solidFill>
                <a:latin typeface="Lato"/>
                <a:ea typeface="Lato"/>
                <a:cs typeface="Lato"/>
              </a:rPr>
              <a:t>Ortak</a:t>
            </a:r>
            <a:r>
              <a:rPr lang="en-US" sz="1800" b="1" dirty="0">
                <a:solidFill>
                  <a:srgbClr val="00206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Login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           - </a:t>
            </a:r>
            <a:r>
              <a:rPr lang="en-US" sz="1600" b="1" dirty="0" smtClean="0">
                <a:solidFill>
                  <a:srgbClr val="002060"/>
                </a:solidFill>
                <a:latin typeface="Lato"/>
                <a:ea typeface="Lato"/>
                <a:cs typeface="Lato"/>
                <a:hlinkClick r:id="rId3"/>
              </a:rPr>
              <a:t>www.vestel.com.tr</a:t>
            </a:r>
            <a:endParaRPr lang="en-US" sz="1600" b="1" dirty="0" smtClean="0">
              <a:solidFill>
                <a:srgbClr val="002060"/>
              </a:solidFill>
              <a:latin typeface="Lato"/>
              <a:ea typeface="Lato"/>
              <a:cs typeface="Lato"/>
            </a:endParaRPr>
          </a:p>
          <a:p>
            <a:r>
              <a:rPr lang="en-US" sz="16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           - Vestel </a:t>
            </a:r>
            <a:r>
              <a:rPr lang="en-US" sz="16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Evin</a:t>
            </a:r>
            <a:r>
              <a:rPr lang="en-US" sz="16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Aklı</a:t>
            </a:r>
            <a:r>
              <a:rPr lang="en-US" sz="1600" b="1" dirty="0">
                <a:solidFill>
                  <a:srgbClr val="002060"/>
                </a:solidFill>
                <a:latin typeface="Lato"/>
                <a:ea typeface="Lato"/>
                <a:cs typeface="Lato"/>
              </a:rPr>
              <a:t>	</a:t>
            </a:r>
            <a:endParaRPr lang="en-US" sz="1600" b="1" dirty="0" smtClean="0">
              <a:solidFill>
                <a:srgbClr val="002060"/>
              </a:solidFill>
              <a:latin typeface="Lato"/>
              <a:ea typeface="Lato"/>
              <a:cs typeface="Lato"/>
            </a:endParaRPr>
          </a:p>
          <a:p>
            <a:r>
              <a:rPr lang="en-US" sz="16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           - </a:t>
            </a:r>
            <a:r>
              <a:rPr lang="en-US" sz="16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Diğer</a:t>
            </a:r>
            <a:r>
              <a:rPr lang="en-US" sz="16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ürün</a:t>
            </a:r>
            <a:r>
              <a:rPr lang="en-US" sz="16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Lato"/>
                <a:ea typeface="Lato"/>
                <a:cs typeface="Lato"/>
              </a:rPr>
              <a:t>g</a:t>
            </a:r>
            <a:r>
              <a:rPr lang="en-US" sz="16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ruplarına</a:t>
            </a:r>
            <a:r>
              <a:rPr lang="en-US" sz="16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ait</a:t>
            </a:r>
            <a:r>
              <a:rPr lang="en-US" sz="16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uygulamalar</a:t>
            </a:r>
            <a:endParaRPr lang="en-US" sz="1600" b="1" dirty="0" smtClean="0">
              <a:solidFill>
                <a:srgbClr val="002060"/>
              </a:solidFill>
              <a:latin typeface="Lato"/>
              <a:ea typeface="Lato"/>
              <a:cs typeface="Lato"/>
            </a:endParaRPr>
          </a:p>
          <a:p>
            <a:endParaRPr lang="en-US" sz="1800" b="1" dirty="0" smtClean="0">
              <a:solidFill>
                <a:srgbClr val="002060"/>
              </a:solidFill>
              <a:latin typeface="Lato"/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Veritabanı</a:t>
            </a:r>
            <a:r>
              <a:rPr lang="en-US" sz="18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Modernizasyonu</a:t>
            </a:r>
            <a:endParaRPr lang="en-US" sz="1800" b="1" dirty="0" smtClean="0">
              <a:solidFill>
                <a:srgbClr val="002060"/>
              </a:solidFill>
              <a:latin typeface="Lato"/>
              <a:ea typeface="Lato"/>
              <a:cs typeface="Lato"/>
            </a:endParaRPr>
          </a:p>
          <a:p>
            <a:pPr lvl="3"/>
            <a:r>
              <a:rPr lang="en-US" sz="1600" b="1" dirty="0">
                <a:solidFill>
                  <a:srgbClr val="00206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             MSSQL -&gt; RDS (MySQL)</a:t>
            </a:r>
          </a:p>
          <a:p>
            <a:pPr lvl="3"/>
            <a:r>
              <a:rPr lang="en-US" sz="1600" b="1" dirty="0">
                <a:solidFill>
                  <a:srgbClr val="00206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                                     </a:t>
            </a:r>
            <a:r>
              <a:rPr lang="en-US" sz="16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DynamoDB</a:t>
            </a:r>
            <a:endParaRPr lang="en-US" sz="1600" b="1" dirty="0" smtClean="0">
              <a:solidFill>
                <a:srgbClr val="002060"/>
              </a:solidFill>
              <a:latin typeface="Lato"/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rgbClr val="002060"/>
              </a:solidFill>
              <a:latin typeface="Lato"/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IoT</a:t>
            </a:r>
            <a:r>
              <a:rPr lang="en-US" sz="18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Geçişi</a:t>
            </a:r>
            <a:endParaRPr lang="en-US" sz="1800" b="1" dirty="0" smtClean="0">
              <a:solidFill>
                <a:srgbClr val="002060"/>
              </a:solidFill>
              <a:latin typeface="Lato"/>
              <a:ea typeface="Lato"/>
              <a:cs typeface="Lato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              </a:t>
            </a:r>
            <a:r>
              <a:rPr lang="en-US" sz="16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Websocket</a:t>
            </a:r>
            <a:r>
              <a:rPr lang="en-US" sz="16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-&gt; </a:t>
            </a:r>
            <a:r>
              <a:rPr lang="en-US" sz="16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IoT</a:t>
            </a:r>
            <a:r>
              <a:rPr lang="en-US" sz="16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 Core</a:t>
            </a:r>
            <a:endParaRPr lang="en-US" sz="1600" b="1" dirty="0">
              <a:solidFill>
                <a:srgbClr val="002060"/>
              </a:solidFill>
              <a:latin typeface="Lato"/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rgbClr val="002060"/>
              </a:solidFill>
              <a:latin typeface="Lato"/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  <a:latin typeface="Lato"/>
                <a:ea typeface="Lato"/>
                <a:cs typeface="Lato"/>
              </a:rPr>
              <a:t>PaaS</a:t>
            </a:r>
            <a:endParaRPr lang="en-US" sz="1800" b="1" dirty="0">
              <a:solidFill>
                <a:srgbClr val="002060"/>
              </a:solidFill>
              <a:latin typeface="Lato"/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5" name="Google Shape;435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225" y="-1"/>
            <a:ext cx="1398775" cy="4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2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0020" y="4981385"/>
            <a:ext cx="498436" cy="104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084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65147250"/>
              </p:ext>
            </p:extLst>
          </p:nvPr>
        </p:nvGraphicFramePr>
        <p:xfrm>
          <a:off x="691342" y="1154892"/>
          <a:ext cx="7696200" cy="352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458;p83"/>
          <p:cNvSpPr txBox="1">
            <a:spLocks/>
          </p:cNvSpPr>
          <p:nvPr/>
        </p:nvSpPr>
        <p:spPr>
          <a:xfrm>
            <a:off x="311700" y="283475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 err="1" smtClean="0"/>
              <a:t>Proje</a:t>
            </a:r>
            <a:r>
              <a:rPr lang="en-US" dirty="0" smtClean="0"/>
              <a:t> </a:t>
            </a:r>
            <a:r>
              <a:rPr lang="en-US" dirty="0" err="1" smtClean="0"/>
              <a:t>Planı</a:t>
            </a:r>
            <a:endParaRPr lang="en-US" dirty="0"/>
          </a:p>
        </p:txBody>
      </p:sp>
      <p:pic>
        <p:nvPicPr>
          <p:cNvPr id="7" name="Google Shape;457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225" y="-1"/>
            <a:ext cx="1398775" cy="4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92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0020" y="4981385"/>
            <a:ext cx="498436" cy="104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159322" y="4635905"/>
            <a:ext cx="2456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Bitiş</a:t>
            </a:r>
            <a:r>
              <a:rPr lang="en-US" dirty="0" smtClean="0">
                <a:solidFill>
                  <a:srgbClr val="0070C0"/>
                </a:solidFill>
              </a:rPr>
              <a:t>: 02.04.2021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307" y="4699574"/>
            <a:ext cx="2456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Başlangıç</a:t>
            </a:r>
            <a:r>
              <a:rPr lang="en-US" dirty="0" smtClean="0">
                <a:solidFill>
                  <a:srgbClr val="0070C0"/>
                </a:solidFill>
              </a:rPr>
              <a:t> : 23.03.2020</a:t>
            </a:r>
          </a:p>
        </p:txBody>
      </p:sp>
    </p:spTree>
    <p:extLst>
      <p:ext uri="{BB962C8B-B14F-4D97-AF65-F5344CB8AC3E}">
        <p14:creationId xmlns:p14="http://schemas.microsoft.com/office/powerpoint/2010/main" val="33077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225" y="-1"/>
            <a:ext cx="1398775" cy="4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84"/>
          <p:cNvSpPr txBox="1">
            <a:spLocks noGrp="1"/>
          </p:cNvSpPr>
          <p:nvPr>
            <p:ph type="title"/>
          </p:nvPr>
        </p:nvSpPr>
        <p:spPr>
          <a:xfrm>
            <a:off x="311700" y="2834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Kazanımlar</a:t>
            </a:r>
            <a:endParaRPr dirty="0"/>
          </a:p>
        </p:txBody>
      </p:sp>
      <p:sp>
        <p:nvSpPr>
          <p:cNvPr id="467" name="Google Shape;467;p84"/>
          <p:cNvSpPr txBox="1"/>
          <p:nvPr/>
        </p:nvSpPr>
        <p:spPr>
          <a:xfrm>
            <a:off x="684556" y="891900"/>
            <a:ext cx="8403900" cy="42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AWS PaaS mimariye geçişin getirdiği işgücü kazancı sayesinde ile eş zamanlı 3 projeye destek verebiliyor iken şu anda eş zamanlı yürüttüğümüz proje sayısını 6’ya çıkarmış bulunmaktayız. </a:t>
            </a:r>
            <a:endParaRPr dirty="0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En büyük etken sunucuların bakımı ile kaybedilen vaktin geri kazanılmış olmasıdır.</a:t>
            </a:r>
            <a:endParaRPr dirty="0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PaaS ın sisteme sağladığı çeviklik ile pazardaki ürün çeşitliliğimizi hızlı bir şekilde </a:t>
            </a:r>
            <a:r>
              <a:rPr lang="en" dirty="0" smtClean="0"/>
              <a:t>arttırmış bulunmaktayız. </a:t>
            </a:r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Buna </a:t>
            </a:r>
            <a:r>
              <a:rPr lang="en" dirty="0"/>
              <a:t>ek olarak; sunucusuz mimarinin getirdiği maliyet avantajları sayesinde </a:t>
            </a:r>
            <a:r>
              <a:rPr lang="en" dirty="0" smtClean="0"/>
              <a:t>hem ürünün </a:t>
            </a:r>
            <a:r>
              <a:rPr lang="en" dirty="0"/>
              <a:t>son kullanıcıya yansıyan </a:t>
            </a:r>
            <a:r>
              <a:rPr lang="en" dirty="0" smtClean="0"/>
              <a:t>fiyatlarını </a:t>
            </a:r>
            <a:r>
              <a:rPr lang="en" dirty="0"/>
              <a:t>makul seviyelere </a:t>
            </a:r>
            <a:r>
              <a:rPr lang="en" dirty="0" smtClean="0"/>
              <a:t>indirmiş hem de şirket karlılığımızı ciddi anlamda artırmış bulunmaktayız. </a:t>
            </a:r>
            <a:endParaRPr dirty="0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Yapmış olduğumuz analizler doğrultusunda proje geliştirme maliyetinin satış </a:t>
            </a:r>
            <a:r>
              <a:rPr lang="en" dirty="0" smtClean="0"/>
              <a:t>adetlerinde </a:t>
            </a:r>
            <a:r>
              <a:rPr lang="en" dirty="0"/>
              <a:t>beklenen artışla birlikte 18 ay içerisinde kendisini amorti etmesini bekliyoruz. Çözümün sahaya çıkmasıyla yapılan lansman sonrasındaki 6 aylık süreçte adetlerdeki artış bu hesabımızı doğrular niteliktedir.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4100"/>
              </a:spcBef>
              <a:spcAft>
                <a:spcPts val="4100"/>
              </a:spcAft>
              <a:buNone/>
            </a:pPr>
            <a:endParaRPr dirty="0"/>
          </a:p>
        </p:txBody>
      </p:sp>
      <p:pic>
        <p:nvPicPr>
          <p:cNvPr id="5" name="Google Shape;292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0020" y="4981385"/>
            <a:ext cx="498436" cy="10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225" y="-1"/>
            <a:ext cx="1398775" cy="4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85"/>
          <p:cNvSpPr txBox="1">
            <a:spLocks noGrp="1"/>
          </p:cNvSpPr>
          <p:nvPr>
            <p:ph type="title"/>
          </p:nvPr>
        </p:nvSpPr>
        <p:spPr>
          <a:xfrm>
            <a:off x="311700" y="2834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Zorluklar</a:t>
            </a:r>
            <a:endParaRPr dirty="0"/>
          </a:p>
        </p:txBody>
      </p:sp>
      <p:sp>
        <p:nvSpPr>
          <p:cNvPr id="474" name="Google Shape;474;p85"/>
          <p:cNvSpPr txBox="1"/>
          <p:nvPr/>
        </p:nvSpPr>
        <p:spPr>
          <a:xfrm>
            <a:off x="740050" y="1030800"/>
            <a:ext cx="8403900" cy="4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KVKK </a:t>
            </a:r>
            <a:r>
              <a:rPr lang="en" dirty="0" smtClean="0"/>
              <a:t>regülasyonları</a:t>
            </a:r>
            <a:endParaRPr dirty="0"/>
          </a:p>
          <a:p>
            <a:pPr marL="1397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dirty="0" smtClean="0"/>
              <a:t>           Çözüm: Hibrit modele geçiş</a:t>
            </a:r>
          </a:p>
          <a:p>
            <a:pPr marL="1397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 smtClean="0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Sahadaki cihazların IoT Core a bağlanması</a:t>
            </a:r>
          </a:p>
          <a:p>
            <a:pPr marL="1397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" dirty="0"/>
              <a:t> </a:t>
            </a:r>
            <a:r>
              <a:rPr lang="en" dirty="0" smtClean="0"/>
              <a:t>           Çözüm: Cihaz yazılımlarının güncellenmesi (OTA)</a:t>
            </a:r>
          </a:p>
          <a:p>
            <a:pPr marL="139700"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endParaRPr lang="en" dirty="0" smtClean="0"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 smtClean="0"/>
              <a:t>OTA desteklemeyen eski tip cihazlar</a:t>
            </a:r>
          </a:p>
          <a:p>
            <a:pPr marL="139700" lvl="0">
              <a:lnSpc>
                <a:spcPct val="150000"/>
              </a:lnSpc>
              <a:buSzPts val="1400"/>
            </a:pPr>
            <a:r>
              <a:rPr lang="en" dirty="0"/>
              <a:t> </a:t>
            </a:r>
            <a:r>
              <a:rPr lang="en" dirty="0" smtClean="0"/>
              <a:t>          Çözüm</a:t>
            </a:r>
            <a:r>
              <a:rPr lang="en" dirty="0"/>
              <a:t>: </a:t>
            </a:r>
            <a:r>
              <a:rPr lang="en" dirty="0" smtClean="0"/>
              <a:t>Limitli sayıdaki bu cihazlar için 1 adet sanal sunucu açık bırakıldı. </a:t>
            </a:r>
          </a:p>
          <a:p>
            <a:pPr marL="139700" lvl="0">
              <a:lnSpc>
                <a:spcPct val="150000"/>
              </a:lnSpc>
              <a:buSzPts val="1400"/>
            </a:pPr>
            <a:r>
              <a:rPr lang="en" dirty="0"/>
              <a:t> </a:t>
            </a:r>
            <a:r>
              <a:rPr lang="en" dirty="0" smtClean="0"/>
              <a:t>                        Bu tipteki cihaz sayısı  artmadığından sunucu ile ilgili herhangi bir geliştirme </a:t>
            </a:r>
          </a:p>
          <a:p>
            <a:pPr marL="139700" lvl="0">
              <a:lnSpc>
                <a:spcPct val="150000"/>
              </a:lnSpc>
              <a:buSzPts val="1400"/>
            </a:pPr>
            <a:r>
              <a:rPr lang="en" dirty="0"/>
              <a:t>	 </a:t>
            </a:r>
            <a:r>
              <a:rPr lang="en" dirty="0" smtClean="0"/>
              <a:t>        eforuna ihtiyaç duyulmamaktadır.</a:t>
            </a:r>
          </a:p>
          <a:p>
            <a:pPr marL="139700" lvl="0">
              <a:lnSpc>
                <a:spcPct val="150000"/>
              </a:lnSpc>
              <a:buSzPts val="1400"/>
            </a:pPr>
            <a:endParaRPr dirty="0"/>
          </a:p>
        </p:txBody>
      </p:sp>
      <p:pic>
        <p:nvPicPr>
          <p:cNvPr id="10" name="Google Shape;292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0020" y="4981385"/>
            <a:ext cx="498436" cy="10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Roller</a:t>
            </a:r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1039089" y="1583584"/>
            <a:ext cx="2552007" cy="8395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039089" y="3470564"/>
            <a:ext cx="2552007" cy="8395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Geliştirme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398" y="843775"/>
            <a:ext cx="1226155" cy="949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398" y="2064707"/>
            <a:ext cx="1226155" cy="866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398" y="3339643"/>
            <a:ext cx="2250498" cy="1091042"/>
          </a:xfrm>
          <a:prstGeom prst="rect">
            <a:avLst/>
          </a:prstGeom>
        </p:spPr>
      </p:pic>
      <p:cxnSp>
        <p:nvCxnSpPr>
          <p:cNvPr id="12" name="Straight Connector 11"/>
          <p:cNvCxnSpPr>
            <a:stCxn id="3" idx="3"/>
          </p:cNvCxnSpPr>
          <p:nvPr/>
        </p:nvCxnSpPr>
        <p:spPr>
          <a:xfrm>
            <a:off x="3591096" y="2003377"/>
            <a:ext cx="67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257825" y="1378379"/>
            <a:ext cx="9375" cy="11897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267200" y="1370065"/>
            <a:ext cx="666729" cy="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267200" y="2568110"/>
            <a:ext cx="720383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42015" y="2233932"/>
            <a:ext cx="654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%90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78986" y="1097600"/>
            <a:ext cx="654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%10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334597" y="1122886"/>
            <a:ext cx="2385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Vestel CRM </a:t>
            </a:r>
            <a:r>
              <a:rPr lang="en-US" dirty="0" err="1" smtClean="0"/>
              <a:t>Yerel</a:t>
            </a:r>
            <a:r>
              <a:rPr lang="en-US" dirty="0" smtClean="0"/>
              <a:t> </a:t>
            </a:r>
            <a:r>
              <a:rPr lang="en-US" dirty="0" err="1" smtClean="0"/>
              <a:t>Sunucu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334596" y="2344094"/>
            <a:ext cx="2385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Amazon Web Services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3749040" y="3885164"/>
            <a:ext cx="1184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441365" y="3565302"/>
            <a:ext cx="1519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Vestel </a:t>
            </a:r>
            <a:r>
              <a:rPr lang="en-US" dirty="0" err="1" smtClean="0"/>
              <a:t>Mühendisleri</a:t>
            </a:r>
            <a:endParaRPr lang="en-US" dirty="0"/>
          </a:p>
        </p:txBody>
      </p:sp>
      <p:pic>
        <p:nvPicPr>
          <p:cNvPr id="18" name="Google Shape;435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5225" y="-1"/>
            <a:ext cx="1398775" cy="4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92;p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0020" y="4981385"/>
            <a:ext cx="498436" cy="104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4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7"/>
          <p:cNvSpPr txBox="1"/>
          <p:nvPr/>
        </p:nvSpPr>
        <p:spPr>
          <a:xfrm>
            <a:off x="2432509" y="1745016"/>
            <a:ext cx="4230300" cy="6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" sz="49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4900" b="1" i="0" u="none" strike="noStrike" cap="none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Teşekkürler</a:t>
            </a:r>
            <a:endParaRPr sz="4900" b="1" i="0" u="none" strike="noStrike" cap="none" dirty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95" name="Google Shape;495;p87"/>
          <p:cNvSpPr txBox="1"/>
          <p:nvPr/>
        </p:nvSpPr>
        <p:spPr>
          <a:xfrm>
            <a:off x="6572812" y="3644532"/>
            <a:ext cx="1866985" cy="22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96" name="Google Shape;496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0020" y="4972050"/>
            <a:ext cx="498436" cy="10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92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0020" y="4981385"/>
            <a:ext cx="498436" cy="10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35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225" y="-1"/>
            <a:ext cx="1398775" cy="4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71"/>
          <p:cNvSpPr txBox="1"/>
          <p:nvPr/>
        </p:nvSpPr>
        <p:spPr>
          <a:xfrm>
            <a:off x="590704" y="1400175"/>
            <a:ext cx="35013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i="0" u="none" strike="noStrike" cap="none" dirty="0" smtClean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500" b="1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43" name="Google Shape;243;p71"/>
          <p:cNvSpPr txBox="1"/>
          <p:nvPr/>
        </p:nvSpPr>
        <p:spPr>
          <a:xfrm>
            <a:off x="824218" y="1532970"/>
            <a:ext cx="3423900" cy="137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•"/>
            </a:pPr>
            <a:r>
              <a:rPr lang="en" sz="1400" b="0" i="0" u="none" strike="noStrike" cap="none" dirty="0" smtClean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Zorlu Holding’in Amiral </a:t>
            </a:r>
            <a:r>
              <a:rPr lang="en" dirty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G</a:t>
            </a:r>
            <a:r>
              <a:rPr lang="en" sz="1400" b="0" i="0" u="none" strike="noStrike" cap="none" dirty="0" smtClean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emisi</a:t>
            </a:r>
          </a:p>
          <a:p>
            <a:pPr marL="177800" marR="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/>
              <a:buChar char="•"/>
            </a:pPr>
            <a:r>
              <a:rPr lang="en" sz="1400" b="0" i="0" u="none" strike="noStrike" cap="none" dirty="0" smtClean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   Avrupa’nın </a:t>
            </a:r>
            <a:r>
              <a:rPr lang="en" sz="1400" b="0" i="0" u="none" strike="noStrike" cap="none" dirty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En Büyük Üretim </a:t>
            </a:r>
            <a:r>
              <a:rPr lang="en" sz="1400" b="0" i="0" u="none" strike="noStrike" cap="none" dirty="0" smtClean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Tesisi</a:t>
            </a:r>
            <a:endParaRPr lang="en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77800" marR="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/>
              <a:buChar char="•"/>
            </a:pPr>
            <a:r>
              <a:rPr lang="en" sz="1400" b="0" i="0" u="none" strike="noStrike" cap="none" dirty="0" smtClean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   20 </a:t>
            </a:r>
            <a:r>
              <a:rPr lang="en" sz="1400" b="0" i="0" u="none" strike="noStrike" cap="none" dirty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Temel Ürün Kategorisi</a:t>
            </a:r>
            <a:endParaRPr sz="1400" b="0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77800" marR="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/>
              <a:buChar char="•"/>
            </a:pPr>
            <a:r>
              <a:rPr lang="en" sz="1400" b="0" i="0" u="none" strike="noStrike" cap="none" dirty="0" smtClean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   Avrupa </a:t>
            </a:r>
            <a:r>
              <a:rPr lang="en" sz="1400" b="0" i="0" u="none" strike="noStrike" cap="none" dirty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TV Satışlarında 3üncü</a:t>
            </a:r>
            <a:endParaRPr sz="1400" b="0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177800" marR="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/>
              <a:buChar char="•"/>
            </a:pPr>
            <a:r>
              <a:rPr lang="en" sz="1400" b="0" i="0" u="none" strike="noStrike" cap="none" dirty="0" smtClean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   Avrupa </a:t>
            </a:r>
            <a:r>
              <a:rPr lang="en" sz="1400" b="0" i="0" u="none" strike="noStrike" cap="none" dirty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Beyaz Eşya Satışlarında 5inci</a:t>
            </a:r>
            <a:endParaRPr sz="500" b="0" i="0" u="none" strike="noStrike" cap="none" dirty="0">
              <a:solidFill>
                <a:srgbClr val="002060"/>
              </a:solidFill>
              <a:sym typeface="Arial"/>
            </a:endParaRPr>
          </a:p>
          <a:p>
            <a:pPr marL="177800" marR="0" lvl="0" indent="-177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/>
              <a:buChar char="•"/>
            </a:pPr>
            <a:r>
              <a:rPr lang="en" sz="1400" b="0" i="0" u="none" strike="noStrike" cap="none" dirty="0" smtClean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   1600</a:t>
            </a:r>
            <a:r>
              <a:rPr lang="en" sz="1400" b="0" i="0" u="none" strike="noStrike" cap="none" dirty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+ Yazılımcı</a:t>
            </a:r>
            <a:endParaRPr sz="1400" b="0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44" name="Google Shape;244;p71"/>
          <p:cNvGrpSpPr/>
          <p:nvPr/>
        </p:nvGrpSpPr>
        <p:grpSpPr>
          <a:xfrm>
            <a:off x="4971730" y="983283"/>
            <a:ext cx="237576" cy="1886636"/>
            <a:chOff x="14779625" y="1600200"/>
            <a:chExt cx="1295400" cy="10287000"/>
          </a:xfrm>
        </p:grpSpPr>
        <p:cxnSp>
          <p:nvCxnSpPr>
            <p:cNvPr id="245" name="Google Shape;245;p71"/>
            <p:cNvCxnSpPr/>
            <p:nvPr/>
          </p:nvCxnSpPr>
          <p:spPr>
            <a:xfrm>
              <a:off x="15427325" y="2209800"/>
              <a:ext cx="0" cy="8991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46" name="Google Shape;246;p71"/>
            <p:cNvSpPr/>
            <p:nvPr/>
          </p:nvSpPr>
          <p:spPr>
            <a:xfrm>
              <a:off x="14779625" y="1600200"/>
              <a:ext cx="1295400" cy="1295400"/>
            </a:xfrm>
            <a:prstGeom prst="ellipse">
              <a:avLst/>
            </a:prstGeom>
            <a:solidFill>
              <a:srgbClr val="262626"/>
            </a:solidFill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7" name="Google Shape;247;p71"/>
            <p:cNvSpPr/>
            <p:nvPr/>
          </p:nvSpPr>
          <p:spPr>
            <a:xfrm>
              <a:off x="14779625" y="4597400"/>
              <a:ext cx="1295400" cy="1295400"/>
            </a:xfrm>
            <a:prstGeom prst="ellipse">
              <a:avLst/>
            </a:prstGeom>
            <a:solidFill>
              <a:srgbClr val="262626"/>
            </a:solidFill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8" name="Google Shape;248;p71"/>
            <p:cNvSpPr/>
            <p:nvPr/>
          </p:nvSpPr>
          <p:spPr>
            <a:xfrm>
              <a:off x="14779625" y="7594600"/>
              <a:ext cx="1295400" cy="1295400"/>
            </a:xfrm>
            <a:prstGeom prst="ellipse">
              <a:avLst/>
            </a:prstGeom>
            <a:solidFill>
              <a:srgbClr val="262626"/>
            </a:solidFill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9" name="Google Shape;249;p71"/>
            <p:cNvSpPr/>
            <p:nvPr/>
          </p:nvSpPr>
          <p:spPr>
            <a:xfrm>
              <a:off x="14779625" y="10591800"/>
              <a:ext cx="1295400" cy="1295400"/>
            </a:xfrm>
            <a:prstGeom prst="ellipse">
              <a:avLst/>
            </a:prstGeom>
            <a:solidFill>
              <a:srgbClr val="262626"/>
            </a:solidFill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50" name="Google Shape;250;p71"/>
          <p:cNvSpPr txBox="1"/>
          <p:nvPr/>
        </p:nvSpPr>
        <p:spPr>
          <a:xfrm>
            <a:off x="5402747" y="983252"/>
            <a:ext cx="35997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Tüketici Elektroniği</a:t>
            </a:r>
            <a:endParaRPr sz="1400" b="1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1" name="Google Shape;251;p71"/>
          <p:cNvSpPr txBox="1"/>
          <p:nvPr/>
        </p:nvSpPr>
        <p:spPr>
          <a:xfrm>
            <a:off x="5402747" y="2146224"/>
            <a:ext cx="22008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Mobil Ürünler</a:t>
            </a:r>
            <a:endParaRPr sz="1400" b="1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2" name="Google Shape;252;p71"/>
          <p:cNvSpPr txBox="1"/>
          <p:nvPr/>
        </p:nvSpPr>
        <p:spPr>
          <a:xfrm>
            <a:off x="5402747" y="3246058"/>
            <a:ext cx="2999400" cy="1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Profesyonel Display Çözümleri</a:t>
            </a:r>
            <a:endParaRPr sz="1400" b="1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3" name="Google Shape;253;p71"/>
          <p:cNvSpPr txBox="1"/>
          <p:nvPr/>
        </p:nvSpPr>
        <p:spPr>
          <a:xfrm>
            <a:off x="5402747" y="1599327"/>
            <a:ext cx="22008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Beyaz Eşya </a:t>
            </a:r>
            <a:endParaRPr sz="1400" b="1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54" name="Google Shape;254;p71"/>
          <p:cNvGrpSpPr/>
          <p:nvPr/>
        </p:nvGrpSpPr>
        <p:grpSpPr>
          <a:xfrm>
            <a:off x="4971730" y="2082541"/>
            <a:ext cx="237576" cy="1886636"/>
            <a:chOff x="14779625" y="1600200"/>
            <a:chExt cx="1295400" cy="10287000"/>
          </a:xfrm>
        </p:grpSpPr>
        <p:cxnSp>
          <p:nvCxnSpPr>
            <p:cNvPr id="255" name="Google Shape;255;p71"/>
            <p:cNvCxnSpPr/>
            <p:nvPr/>
          </p:nvCxnSpPr>
          <p:spPr>
            <a:xfrm>
              <a:off x="15427325" y="2209800"/>
              <a:ext cx="0" cy="89916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56" name="Google Shape;256;p71"/>
            <p:cNvSpPr/>
            <p:nvPr/>
          </p:nvSpPr>
          <p:spPr>
            <a:xfrm>
              <a:off x="14779625" y="1600200"/>
              <a:ext cx="1295400" cy="1295400"/>
            </a:xfrm>
            <a:prstGeom prst="ellipse">
              <a:avLst/>
            </a:prstGeom>
            <a:solidFill>
              <a:srgbClr val="262626"/>
            </a:solidFill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7" name="Google Shape;257;p71"/>
            <p:cNvSpPr/>
            <p:nvPr/>
          </p:nvSpPr>
          <p:spPr>
            <a:xfrm>
              <a:off x="14779625" y="4597400"/>
              <a:ext cx="1295400" cy="1295400"/>
            </a:xfrm>
            <a:prstGeom prst="ellipse">
              <a:avLst/>
            </a:prstGeom>
            <a:solidFill>
              <a:srgbClr val="262626"/>
            </a:solidFill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8" name="Google Shape;258;p71"/>
            <p:cNvSpPr/>
            <p:nvPr/>
          </p:nvSpPr>
          <p:spPr>
            <a:xfrm>
              <a:off x="14779625" y="7594600"/>
              <a:ext cx="1295400" cy="1295400"/>
            </a:xfrm>
            <a:prstGeom prst="ellipse">
              <a:avLst/>
            </a:prstGeom>
            <a:solidFill>
              <a:srgbClr val="262626"/>
            </a:solidFill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9" name="Google Shape;259;p71"/>
            <p:cNvSpPr/>
            <p:nvPr/>
          </p:nvSpPr>
          <p:spPr>
            <a:xfrm>
              <a:off x="14779625" y="10591800"/>
              <a:ext cx="1295400" cy="1295400"/>
            </a:xfrm>
            <a:prstGeom prst="ellipse">
              <a:avLst/>
            </a:prstGeom>
            <a:solidFill>
              <a:srgbClr val="262626"/>
            </a:solidFill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0" name="Google Shape;260;p71"/>
          <p:cNvSpPr txBox="1"/>
          <p:nvPr/>
        </p:nvSpPr>
        <p:spPr>
          <a:xfrm>
            <a:off x="5402747" y="3799766"/>
            <a:ext cx="22008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LED Aydınlatma</a:t>
            </a:r>
            <a:endParaRPr sz="1400" b="1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1" name="Google Shape;261;p71"/>
          <p:cNvSpPr txBox="1"/>
          <p:nvPr/>
        </p:nvSpPr>
        <p:spPr>
          <a:xfrm>
            <a:off x="5402747" y="4349484"/>
            <a:ext cx="2200800" cy="1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Savunma Sanayii</a:t>
            </a:r>
            <a:endParaRPr sz="1400" b="1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62" name="Google Shape;262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293" y="428625"/>
            <a:ext cx="2544065" cy="65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71" descr="D:\UX\Presentation_IOT\Images\vestel-cati-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612" y="3430736"/>
            <a:ext cx="2857500" cy="148416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9;p71"/>
          <p:cNvSpPr/>
          <p:nvPr/>
        </p:nvSpPr>
        <p:spPr>
          <a:xfrm>
            <a:off x="4971730" y="4285308"/>
            <a:ext cx="237576" cy="237576"/>
          </a:xfrm>
          <a:prstGeom prst="ellipse">
            <a:avLst/>
          </a:prstGeom>
          <a:solidFill>
            <a:srgbClr val="262626"/>
          </a:solidFill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6" name="Google Shape;255;p71"/>
          <p:cNvCxnSpPr>
            <a:stCxn id="259" idx="4"/>
          </p:cNvCxnSpPr>
          <p:nvPr/>
        </p:nvCxnSpPr>
        <p:spPr>
          <a:xfrm>
            <a:off x="5090518" y="3969177"/>
            <a:ext cx="0" cy="32266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51;p71"/>
          <p:cNvSpPr txBox="1"/>
          <p:nvPr/>
        </p:nvSpPr>
        <p:spPr>
          <a:xfrm>
            <a:off x="5402747" y="2699523"/>
            <a:ext cx="2999400" cy="26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 smtClean="0">
                <a:solidFill>
                  <a:srgbClr val="002060"/>
                </a:solidFill>
                <a:latin typeface="Montserrat" panose="020B0604020202020204" charset="0"/>
                <a:ea typeface="Lato Light"/>
                <a:cs typeface="Lato Light"/>
                <a:sym typeface="Lato Light"/>
              </a:rPr>
              <a:t>Elektrikli</a:t>
            </a:r>
            <a:r>
              <a:rPr lang="en-US" sz="1400" b="1" i="0" u="none" strike="noStrike" cap="none" dirty="0" smtClean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400" b="1" i="0" u="none" strike="noStrike" cap="none" dirty="0" err="1" smtClean="0">
                <a:solidFill>
                  <a:srgbClr val="002060"/>
                </a:solidFill>
                <a:latin typeface="Montserrat" panose="020B0604020202020204" charset="0"/>
                <a:ea typeface="Lato Light"/>
                <a:cs typeface="Lato Light"/>
                <a:sym typeface="Lato Light"/>
              </a:rPr>
              <a:t>Araç</a:t>
            </a:r>
            <a:r>
              <a:rPr lang="en-US" sz="1400" b="1" i="0" u="none" strike="noStrike" cap="none" dirty="0" smtClean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400" b="1" i="0" u="none" strike="noStrike" cap="none" dirty="0" err="1" smtClean="0">
                <a:solidFill>
                  <a:srgbClr val="002060"/>
                </a:solidFill>
                <a:latin typeface="Montserrat" panose="020B0604020202020204" charset="0"/>
                <a:ea typeface="Lato Light"/>
                <a:cs typeface="Lato Light"/>
                <a:sym typeface="Lato Light"/>
              </a:rPr>
              <a:t>Şarj</a:t>
            </a:r>
            <a:r>
              <a:rPr lang="en-US" sz="1400" b="1" i="0" u="none" strike="noStrike" cap="none" dirty="0" smtClean="0">
                <a:solidFill>
                  <a:srgbClr val="002060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 lang="en-US" sz="1400" b="1" i="0" u="none" strike="noStrike" cap="none" dirty="0" err="1" smtClean="0">
                <a:solidFill>
                  <a:srgbClr val="002060"/>
                </a:solidFill>
                <a:latin typeface="Montserrat" panose="020B0604020202020204" charset="0"/>
                <a:ea typeface="Lato Light"/>
                <a:cs typeface="Lato Light"/>
                <a:sym typeface="Lato Light"/>
              </a:rPr>
              <a:t>İstasyonları</a:t>
            </a:r>
            <a:endParaRPr sz="1400" b="1" i="0" u="none" strike="noStrike" cap="none" dirty="0">
              <a:solidFill>
                <a:srgbClr val="002060"/>
              </a:solidFill>
              <a:latin typeface="Montserrat" panose="020B0604020202020204" charset="0"/>
              <a:ea typeface="Lato Light"/>
              <a:cs typeface="Lato Light"/>
              <a:sym typeface="Lato Light"/>
            </a:endParaRPr>
          </a:p>
        </p:txBody>
      </p:sp>
      <p:pic>
        <p:nvPicPr>
          <p:cNvPr id="30" name="Google Shape;435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5225" y="-51675"/>
            <a:ext cx="1398775" cy="4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92;p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0020" y="4981385"/>
            <a:ext cx="498436" cy="10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72"/>
          <p:cNvSpPr/>
          <p:nvPr/>
        </p:nvSpPr>
        <p:spPr>
          <a:xfrm>
            <a:off x="-55544" y="0"/>
            <a:ext cx="9199544" cy="51435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9" name="Google Shape;269;p72"/>
          <p:cNvSpPr txBox="1"/>
          <p:nvPr/>
        </p:nvSpPr>
        <p:spPr>
          <a:xfrm>
            <a:off x="417652" y="607577"/>
            <a:ext cx="57270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Ü</a:t>
            </a:r>
            <a:r>
              <a:rPr lang="en" sz="4500" b="1" i="0" u="none" strike="noStrike" cap="none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retim </a:t>
            </a:r>
            <a:endParaRPr sz="4500" b="1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70" name="Google Shape;270;p72"/>
          <p:cNvGrpSpPr/>
          <p:nvPr/>
        </p:nvGrpSpPr>
        <p:grpSpPr>
          <a:xfrm>
            <a:off x="930573" y="2942198"/>
            <a:ext cx="7282911" cy="485775"/>
            <a:chOff x="2487614" y="5828942"/>
            <a:chExt cx="19415917" cy="1295400"/>
          </a:xfrm>
        </p:grpSpPr>
        <p:cxnSp>
          <p:nvCxnSpPr>
            <p:cNvPr id="271" name="Google Shape;271;p72"/>
            <p:cNvCxnSpPr/>
            <p:nvPr/>
          </p:nvCxnSpPr>
          <p:spPr>
            <a:xfrm rot="10800000">
              <a:off x="3028927" y="6476642"/>
              <a:ext cx="17922900" cy="0"/>
            </a:xfrm>
            <a:prstGeom prst="straightConnector1">
              <a:avLst/>
            </a:prstGeom>
            <a:noFill/>
            <a:ln w="9525" cap="flat" cmpd="sng">
              <a:solidFill>
                <a:schemeClr val="accent6">
                  <a:lumMod val="7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2" name="Google Shape;272;p72"/>
            <p:cNvSpPr/>
            <p:nvPr/>
          </p:nvSpPr>
          <p:spPr>
            <a:xfrm rot="5400000">
              <a:off x="20608131" y="5828942"/>
              <a:ext cx="1295400" cy="1295400"/>
            </a:xfrm>
            <a:prstGeom prst="ellipse">
              <a:avLst/>
            </a:prstGeom>
            <a:solidFill>
              <a:srgbClr val="262626"/>
            </a:solidFill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3" name="Google Shape;273;p72"/>
            <p:cNvSpPr/>
            <p:nvPr/>
          </p:nvSpPr>
          <p:spPr>
            <a:xfrm rot="5400000">
              <a:off x="14567958" y="5828942"/>
              <a:ext cx="1295400" cy="1295400"/>
            </a:xfrm>
            <a:prstGeom prst="ellipse">
              <a:avLst/>
            </a:prstGeom>
            <a:solidFill>
              <a:srgbClr val="262626"/>
            </a:solidFill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4" name="Google Shape;274;p72"/>
            <p:cNvSpPr/>
            <p:nvPr/>
          </p:nvSpPr>
          <p:spPr>
            <a:xfrm rot="5400000">
              <a:off x="8527786" y="5828942"/>
              <a:ext cx="1295400" cy="1295400"/>
            </a:xfrm>
            <a:prstGeom prst="ellipse">
              <a:avLst/>
            </a:prstGeom>
            <a:solidFill>
              <a:srgbClr val="262626"/>
            </a:solidFill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5" name="Google Shape;275;p72"/>
            <p:cNvSpPr/>
            <p:nvPr/>
          </p:nvSpPr>
          <p:spPr>
            <a:xfrm rot="5400000">
              <a:off x="2487614" y="5828942"/>
              <a:ext cx="1295400" cy="1295400"/>
            </a:xfrm>
            <a:prstGeom prst="ellipse">
              <a:avLst/>
            </a:prstGeom>
            <a:solidFill>
              <a:srgbClr val="262626"/>
            </a:solidFill>
            <a:ln w="571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34300" tIns="17150" rIns="34300" bIns="1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76" name="Google Shape;276;p72"/>
          <p:cNvSpPr txBox="1"/>
          <p:nvPr/>
        </p:nvSpPr>
        <p:spPr>
          <a:xfrm>
            <a:off x="381104" y="2308366"/>
            <a:ext cx="1686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Cihaz Üretim Kapasitesi</a:t>
            </a:r>
            <a:endParaRPr sz="1400" b="0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7" name="Google Shape;277;p72"/>
          <p:cNvSpPr txBox="1"/>
          <p:nvPr/>
        </p:nvSpPr>
        <p:spPr>
          <a:xfrm>
            <a:off x="417652" y="1929916"/>
            <a:ext cx="16131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35 M</a:t>
            </a:r>
            <a:endParaRPr sz="2700" b="0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72"/>
          <p:cNvSpPr txBox="1"/>
          <p:nvPr/>
        </p:nvSpPr>
        <p:spPr>
          <a:xfrm>
            <a:off x="2625525" y="2308366"/>
            <a:ext cx="1686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TV Üretim Kapasitesi</a:t>
            </a:r>
            <a:endParaRPr sz="1400" b="0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9" name="Google Shape;279;p72"/>
          <p:cNvSpPr txBox="1"/>
          <p:nvPr/>
        </p:nvSpPr>
        <p:spPr>
          <a:xfrm>
            <a:off x="2662072" y="1929916"/>
            <a:ext cx="16131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18 M</a:t>
            </a:r>
            <a:endParaRPr sz="2700" b="0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72"/>
          <p:cNvSpPr txBox="1"/>
          <p:nvPr/>
        </p:nvSpPr>
        <p:spPr>
          <a:xfrm>
            <a:off x="4880934" y="2308366"/>
            <a:ext cx="16863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Üretilen Cihaz</a:t>
            </a:r>
            <a:endParaRPr sz="1400" b="0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1" name="Google Shape;281;p72"/>
          <p:cNvSpPr txBox="1"/>
          <p:nvPr/>
        </p:nvSpPr>
        <p:spPr>
          <a:xfrm>
            <a:off x="4917481" y="1929916"/>
            <a:ext cx="16131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25 M</a:t>
            </a:r>
            <a:endParaRPr sz="2700" b="0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2" name="Google Shape;282;p72"/>
          <p:cNvSpPr txBox="1"/>
          <p:nvPr/>
        </p:nvSpPr>
        <p:spPr>
          <a:xfrm>
            <a:off x="7161738" y="2308366"/>
            <a:ext cx="16863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Ciro</a:t>
            </a:r>
            <a:endParaRPr sz="1400" b="0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3" name="Google Shape;283;p72"/>
          <p:cNvSpPr txBox="1"/>
          <p:nvPr/>
        </p:nvSpPr>
        <p:spPr>
          <a:xfrm>
            <a:off x="7198285" y="1929916"/>
            <a:ext cx="16131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$5 B</a:t>
            </a:r>
            <a:endParaRPr sz="2700" b="0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4" name="Google Shape;284;p72"/>
          <p:cNvSpPr txBox="1"/>
          <p:nvPr/>
        </p:nvSpPr>
        <p:spPr>
          <a:xfrm>
            <a:off x="381104" y="4020552"/>
            <a:ext cx="16863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Üretim Alanı</a:t>
            </a:r>
            <a:endParaRPr sz="1400" b="0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5" name="Google Shape;285;p72"/>
          <p:cNvSpPr txBox="1"/>
          <p:nvPr/>
        </p:nvSpPr>
        <p:spPr>
          <a:xfrm>
            <a:off x="113139" y="3670861"/>
            <a:ext cx="22224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1.100.000 m</a:t>
            </a:r>
            <a:r>
              <a:rPr lang="en" sz="2700" b="0" i="0" u="none" strike="noStrike" cap="none" baseline="30000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2700" b="0" i="0" u="sng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  <a:hlinkClick r:id="rId3">
                <a:extLst>
                  <a:ext uri="{A12FA001-AC4F-418D-AE19-62706E023703}">
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86" name="Google Shape;286;p72"/>
          <p:cNvSpPr txBox="1"/>
          <p:nvPr/>
        </p:nvSpPr>
        <p:spPr>
          <a:xfrm>
            <a:off x="2625525" y="4049311"/>
            <a:ext cx="16863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Çalışan</a:t>
            </a:r>
            <a:endParaRPr sz="1400" b="0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7" name="Google Shape;287;p72"/>
          <p:cNvSpPr txBox="1"/>
          <p:nvPr/>
        </p:nvSpPr>
        <p:spPr>
          <a:xfrm>
            <a:off x="2662072" y="3670861"/>
            <a:ext cx="16131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16 K</a:t>
            </a:r>
            <a:endParaRPr sz="2700" b="0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72"/>
          <p:cNvSpPr txBox="1"/>
          <p:nvPr/>
        </p:nvSpPr>
        <p:spPr>
          <a:xfrm>
            <a:off x="4880934" y="4047020"/>
            <a:ext cx="1686300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Türkiye İhracat Şampiyonu</a:t>
            </a:r>
            <a:endParaRPr sz="1400" b="0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9" name="Google Shape;289;p72"/>
          <p:cNvSpPr txBox="1"/>
          <p:nvPr/>
        </p:nvSpPr>
        <p:spPr>
          <a:xfrm>
            <a:off x="4917481" y="3668570"/>
            <a:ext cx="16131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$2,5 B</a:t>
            </a:r>
            <a:endParaRPr sz="2700" b="0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0" name="Google Shape;290;p72"/>
          <p:cNvSpPr txBox="1"/>
          <p:nvPr/>
        </p:nvSpPr>
        <p:spPr>
          <a:xfrm>
            <a:off x="7161738" y="4118614"/>
            <a:ext cx="1686300" cy="2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 dirty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İhracat</a:t>
            </a:r>
            <a:endParaRPr sz="1400" b="0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1" name="Google Shape;291;p72"/>
          <p:cNvSpPr txBox="1"/>
          <p:nvPr/>
        </p:nvSpPr>
        <p:spPr>
          <a:xfrm>
            <a:off x="6597873" y="3740164"/>
            <a:ext cx="28140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155 Ülke</a:t>
            </a:r>
            <a:endParaRPr sz="2700" b="0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2" name="Google Shape;292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0020" y="4981385"/>
            <a:ext cx="498436" cy="10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435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5225" y="55283"/>
            <a:ext cx="1398775" cy="4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75"/>
          <p:cNvSpPr/>
          <p:nvPr/>
        </p:nvSpPr>
        <p:spPr>
          <a:xfrm>
            <a:off x="-14392" y="0"/>
            <a:ext cx="9201300" cy="52979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84" name="Google Shape;384;p75"/>
          <p:cNvSpPr txBox="1"/>
          <p:nvPr/>
        </p:nvSpPr>
        <p:spPr>
          <a:xfrm>
            <a:off x="603709" y="1608619"/>
            <a:ext cx="3912332" cy="309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21590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 b="1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lvl="0" indent="-285750">
              <a:buClrTx/>
              <a:buSzPts val="1400"/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Akıllı</a:t>
            </a:r>
            <a:r>
              <a:rPr lang="en-US" sz="1800" b="1" dirty="0" smtClean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Ürünler</a:t>
            </a:r>
            <a:endParaRPr lang="en-US" sz="1800" b="1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•"/>
            </a:pPr>
            <a:endParaRPr lang="en" sz="1800" b="1" i="0" u="none" strike="noStrike" cap="none" dirty="0" smtClean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•"/>
            </a:pPr>
            <a:r>
              <a:rPr lang="en" sz="1800" b="1" i="0" u="none" strike="noStrike" cap="none" dirty="0" smtClean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Öncül </a:t>
            </a:r>
            <a:r>
              <a:rPr lang="en" sz="1800" b="1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Bakım</a:t>
            </a:r>
            <a:endParaRPr sz="1800" b="1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buClrTx/>
              <a:buSzPts val="1400"/>
              <a:buFont typeface="Arial" panose="020B0604020202020204" pitchFamily="34" charset="0"/>
              <a:buChar char="•"/>
            </a:pPr>
            <a:endParaRPr lang="en-US" sz="1800" b="1" dirty="0" smtClean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buClrTx/>
              <a:buSzPts val="1400"/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Dijital</a:t>
            </a:r>
            <a:r>
              <a:rPr lang="en-US" sz="1800" b="1" dirty="0" smtClean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Dönüşüm</a:t>
            </a:r>
            <a:endParaRPr lang="en-US" sz="1800" dirty="0">
              <a:solidFill>
                <a:srgbClr val="002060"/>
              </a:solidFill>
            </a:endParaRPr>
          </a:p>
          <a:p>
            <a:pPr marL="3746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•"/>
            </a:pPr>
            <a:endParaRPr sz="1800" b="1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•"/>
            </a:pPr>
            <a:r>
              <a:rPr lang="en" sz="1800" b="1" i="0" u="none" strike="noStrike" cap="none" dirty="0" smtClean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Yeni </a:t>
            </a:r>
            <a:r>
              <a:rPr lang="en" sz="1800" b="1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Ortaklıklar</a:t>
            </a:r>
            <a:endParaRPr sz="1800" b="1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3746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•"/>
            </a:pPr>
            <a:endParaRPr sz="1800" b="1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•"/>
            </a:pPr>
            <a:r>
              <a:rPr lang="en" sz="1800" b="1" i="0" u="none" strike="noStrike" cap="none" dirty="0">
                <a:solidFill>
                  <a:srgbClr val="002060"/>
                </a:solidFill>
                <a:latin typeface="Lato"/>
                <a:ea typeface="Lato"/>
                <a:cs typeface="Lato"/>
                <a:sym typeface="Lato"/>
              </a:rPr>
              <a:t>Tekrar Eden Gelir</a:t>
            </a:r>
            <a:endParaRPr sz="1800" b="1" i="0" u="none" strike="noStrike" cap="none" dirty="0">
              <a:solidFill>
                <a:srgbClr val="00206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6" name="Google Shape;386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0020" y="4972050"/>
            <a:ext cx="498436" cy="10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35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8133" y="154425"/>
            <a:ext cx="1398775" cy="4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69;p72"/>
          <p:cNvSpPr txBox="1"/>
          <p:nvPr/>
        </p:nvSpPr>
        <p:spPr>
          <a:xfrm>
            <a:off x="459215" y="789150"/>
            <a:ext cx="7670632" cy="121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" sz="4500" b="1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IoT Yolculuğu - Hedefler</a:t>
            </a:r>
            <a:r>
              <a:rPr lang="en" sz="4500" b="1" i="0" u="none" strike="noStrike" cap="none" dirty="0" smtClean="0">
                <a:solidFill>
                  <a:srgbClr val="00206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4500" b="1" i="0" u="none" strike="noStrike" cap="none" dirty="0">
              <a:solidFill>
                <a:srgbClr val="00206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78"/>
          <p:cNvSpPr/>
          <p:nvPr/>
        </p:nvSpPr>
        <p:spPr>
          <a:xfrm>
            <a:off x="4562190" y="0"/>
            <a:ext cx="4585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34300" tIns="17150" rIns="3430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14" name="Google Shape;414;p78"/>
          <p:cNvSpPr txBox="1"/>
          <p:nvPr/>
        </p:nvSpPr>
        <p:spPr>
          <a:xfrm>
            <a:off x="0" y="264500"/>
            <a:ext cx="84558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" sz="56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Evin Aklı</a:t>
            </a:r>
            <a:r>
              <a:rPr lang="en" sz="5600" b="1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lang="en" sz="3900" b="1" i="0" u="none" strike="noStrike" cap="none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@ IoT </a:t>
            </a:r>
            <a:r>
              <a:rPr lang="en" sz="3900" b="1">
                <a:solidFill>
                  <a:schemeClr val="dk2"/>
                </a:solidFill>
                <a:latin typeface="Lato Black"/>
                <a:ea typeface="Lato Black"/>
                <a:cs typeface="Lato Black"/>
                <a:sym typeface="Lato Black"/>
              </a:rPr>
              <a:t>Cloud</a:t>
            </a:r>
            <a:endParaRPr sz="5600" b="1" i="0" u="none" strike="noStrike" cap="none">
              <a:solidFill>
                <a:schemeClr val="dk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415" name="Google Shape;415;p78"/>
          <p:cNvSpPr txBox="1"/>
          <p:nvPr/>
        </p:nvSpPr>
        <p:spPr>
          <a:xfrm>
            <a:off x="1185631" y="3998753"/>
            <a:ext cx="2243100" cy="1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17150" rIns="34300" bIns="17150" anchor="t" anchorCtr="0">
            <a:noAutofit/>
          </a:bodyPr>
          <a:lstStyle/>
          <a:p>
            <a:pPr marL="0" marR="0" lvl="0" indent="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Beyaz Eşya + Uygulama</a:t>
            </a:r>
            <a:endParaRPr sz="1400" b="1" i="0" u="none" strike="noStrike" cap="none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416" name="Google Shape;416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107" y="1092218"/>
            <a:ext cx="1345390" cy="2574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0671" y="1898029"/>
            <a:ext cx="1751559" cy="175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0290" y="2953473"/>
            <a:ext cx="732702" cy="73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0020" y="4972050"/>
            <a:ext cx="498436" cy="104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78" descr="D:\UX\Presentation_IOT\Images\EvinAkli_0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29149" y="1613787"/>
            <a:ext cx="4451300" cy="232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902375" y="4555925"/>
            <a:ext cx="626350" cy="35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435;p8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45225" y="-1"/>
            <a:ext cx="1398775" cy="48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225" y="-1"/>
            <a:ext cx="1398775" cy="4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79"/>
          <p:cNvSpPr txBox="1">
            <a:spLocks noGrp="1"/>
          </p:cNvSpPr>
          <p:nvPr>
            <p:ph type="title"/>
          </p:nvPr>
        </p:nvSpPr>
        <p:spPr>
          <a:xfrm>
            <a:off x="311700" y="2834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Evin </a:t>
            </a:r>
            <a:r>
              <a:rPr lang="en" dirty="0" smtClean="0"/>
              <a:t>Aklı Akış</a:t>
            </a:r>
            <a:endParaRPr dirty="0"/>
          </a:p>
        </p:txBody>
      </p:sp>
      <p:pic>
        <p:nvPicPr>
          <p:cNvPr id="428" name="Google Shape;428;p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051" y="1608600"/>
            <a:ext cx="4194149" cy="2779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8204" y="638068"/>
            <a:ext cx="4735799" cy="1175638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79"/>
          <p:cNvSpPr txBox="1"/>
          <p:nvPr/>
        </p:nvSpPr>
        <p:spPr>
          <a:xfrm>
            <a:off x="4486600" y="2137650"/>
            <a:ext cx="4657800" cy="29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300" tIns="34300" rIns="34300" bIns="34300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Cihazlar sistemi besleyecek şekilde buluta veri gönderirler.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Alınan veriler bulut ortamında veri tabanına yazılır.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Alınan veriler veritabanına yazıldıktan sonra, bağlı olan mobil uygulamalara da gönderilir.</a:t>
            </a:r>
            <a:endParaRPr/>
          </a:p>
          <a:p>
            <a: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Mobil uygulamalar gerekli değişiklikleri alır.</a:t>
            </a:r>
            <a:endParaRPr/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Son kullanıcılar rahatlıkla cihazlarıyla iletişim sağlarlar.</a:t>
            </a:r>
            <a:endParaRPr/>
          </a:p>
          <a:p>
            <a:pPr marL="177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292;p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0020" y="4981385"/>
            <a:ext cx="498436" cy="10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225" y="-1"/>
            <a:ext cx="1398775" cy="4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80"/>
          <p:cNvSpPr txBox="1">
            <a:spLocks noGrp="1"/>
          </p:cNvSpPr>
          <p:nvPr>
            <p:ph type="title"/>
          </p:nvPr>
        </p:nvSpPr>
        <p:spPr>
          <a:xfrm>
            <a:off x="311700" y="28347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Legacy Architecture</a:t>
            </a:r>
            <a:endParaRPr/>
          </a:p>
        </p:txBody>
      </p:sp>
      <p:pic>
        <p:nvPicPr>
          <p:cNvPr id="437" name="Google Shape;437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5200" y="854000"/>
            <a:ext cx="6791034" cy="394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92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0020" y="4981385"/>
            <a:ext cx="498436" cy="10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5225" y="-1"/>
            <a:ext cx="1398775" cy="48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81"/>
          <p:cNvSpPr txBox="1">
            <a:spLocks noGrp="1"/>
          </p:cNvSpPr>
          <p:nvPr>
            <p:ph type="title"/>
          </p:nvPr>
        </p:nvSpPr>
        <p:spPr>
          <a:xfrm>
            <a:off x="311700" y="195125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Modernized Architecture</a:t>
            </a:r>
            <a:endParaRPr dirty="0"/>
          </a:p>
        </p:txBody>
      </p:sp>
      <p:pic>
        <p:nvPicPr>
          <p:cNvPr id="444" name="Google Shape;444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8425" y="758750"/>
            <a:ext cx="6654499" cy="43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92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0020" y="4981385"/>
            <a:ext cx="498436" cy="104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6" y="141316"/>
            <a:ext cx="8557980" cy="47338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91593" y="58189"/>
            <a:ext cx="3333403" cy="3158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442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5225" y="-1"/>
            <a:ext cx="1398775" cy="48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92;p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90020" y="4981385"/>
            <a:ext cx="498436" cy="104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581389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Presentation_scheme_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FBDF00"/>
      </a:accent1>
      <a:accent2>
        <a:srgbClr val="6184B0"/>
      </a:accent2>
      <a:accent3>
        <a:srgbClr val="4B5050"/>
      </a:accent3>
      <a:accent4>
        <a:srgbClr val="91969B"/>
      </a:accent4>
      <a:accent5>
        <a:srgbClr val="4B5050"/>
      </a:accent5>
      <a:accent6>
        <a:srgbClr val="91969B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432</Words>
  <Application>Microsoft Office PowerPoint</Application>
  <PresentationFormat>On-screen Show (16:9)</PresentationFormat>
  <Paragraphs>116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Montserrat Medium</vt:lpstr>
      <vt:lpstr>Lato</vt:lpstr>
      <vt:lpstr>Montserrat</vt:lpstr>
      <vt:lpstr>Open Sans</vt:lpstr>
      <vt:lpstr>Calibri</vt:lpstr>
      <vt:lpstr>Lato Black</vt:lpstr>
      <vt:lpstr>Lato Light</vt:lpstr>
      <vt:lpstr>Open Sans SemiBold</vt:lpstr>
      <vt:lpstr>Roboto</vt:lpstr>
      <vt:lpstr>Arial</vt:lpstr>
      <vt:lpstr>Geometric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Evin Aklı Akış</vt:lpstr>
      <vt:lpstr>Legacy Architecture</vt:lpstr>
      <vt:lpstr>Modernized Architecture</vt:lpstr>
      <vt:lpstr>PowerPoint Presentation</vt:lpstr>
      <vt:lpstr>Evin Aklı Bulut Yetenekleri</vt:lpstr>
      <vt:lpstr>PowerPoint Presentation</vt:lpstr>
      <vt:lpstr>PowerPoint Presentation</vt:lpstr>
      <vt:lpstr>Kazanımlar</vt:lpstr>
      <vt:lpstr>Zorluklar</vt:lpstr>
      <vt:lpstr>Roller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Anıl Gurbuz</cp:lastModifiedBy>
  <cp:revision>23</cp:revision>
  <dcterms:modified xsi:type="dcterms:W3CDTF">2021-11-12T20:34:42Z</dcterms:modified>
</cp:coreProperties>
</file>