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14"/>
  </p:notesMasterIdLst>
  <p:sldIdLst>
    <p:sldId id="256" r:id="rId3"/>
    <p:sldId id="269" r:id="rId4"/>
    <p:sldId id="315" r:id="rId5"/>
    <p:sldId id="319" r:id="rId6"/>
    <p:sldId id="316" r:id="rId7"/>
    <p:sldId id="318" r:id="rId8"/>
    <p:sldId id="324" r:id="rId9"/>
    <p:sldId id="321" r:id="rId10"/>
    <p:sldId id="322" r:id="rId11"/>
    <p:sldId id="325" r:id="rId12"/>
    <p:sldId id="303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İrem Can" userId="S::ican@sgia.aero::518e3dde-503e-4404-a933-c259c458722c" providerId="AD" clId="Web-{8C27D94A-A212-B907-F286-2C5DE71343E4}"/>
    <pc:docChg chg="modSld">
      <pc:chgData name="İrem Can" userId="S::ican@sgia.aero::518e3dde-503e-4404-a933-c259c458722c" providerId="AD" clId="Web-{8C27D94A-A212-B907-F286-2C5DE71343E4}" dt="2025-09-03T12:39:38.245" v="423"/>
      <pc:docMkLst>
        <pc:docMk/>
      </pc:docMkLst>
      <pc:sldChg chg="modSp">
        <pc:chgData name="İrem Can" userId="S::ican@sgia.aero::518e3dde-503e-4404-a933-c259c458722c" providerId="AD" clId="Web-{8C27D94A-A212-B907-F286-2C5DE71343E4}" dt="2025-09-03T12:24:55.165" v="4" actId="1076"/>
        <pc:sldMkLst>
          <pc:docMk/>
          <pc:sldMk cId="4254720893" sldId="315"/>
        </pc:sldMkLst>
        <pc:spChg chg="mod">
          <ac:chgData name="İrem Can" userId="S::ican@sgia.aero::518e3dde-503e-4404-a933-c259c458722c" providerId="AD" clId="Web-{8C27D94A-A212-B907-F286-2C5DE71343E4}" dt="2025-09-03T12:24:29.272" v="1" actId="1076"/>
          <ac:spMkLst>
            <pc:docMk/>
            <pc:sldMk cId="4254720893" sldId="315"/>
            <ac:spMk id="4" creationId="{8FDDA0E7-31A9-83AC-58B7-7FFFB48A5442}"/>
          </ac:spMkLst>
        </pc:spChg>
        <pc:spChg chg="mod">
          <ac:chgData name="İrem Can" userId="S::ican@sgia.aero::518e3dde-503e-4404-a933-c259c458722c" providerId="AD" clId="Web-{8C27D94A-A212-B907-F286-2C5DE71343E4}" dt="2025-09-03T12:24:24.662" v="0" actId="1076"/>
          <ac:spMkLst>
            <pc:docMk/>
            <pc:sldMk cId="4254720893" sldId="315"/>
            <ac:spMk id="23" creationId="{EC153DE7-31AF-AFE6-8B88-34F078AFCF41}"/>
          </ac:spMkLst>
        </pc:spChg>
        <pc:picChg chg="mod">
          <ac:chgData name="İrem Can" userId="S::ican@sgia.aero::518e3dde-503e-4404-a933-c259c458722c" providerId="AD" clId="Web-{8C27D94A-A212-B907-F286-2C5DE71343E4}" dt="2025-09-03T12:24:55.165" v="4" actId="1076"/>
          <ac:picMkLst>
            <pc:docMk/>
            <pc:sldMk cId="4254720893" sldId="315"/>
            <ac:picMk id="42" creationId="{5BEB936F-3EA2-70C6-FD1C-5F98473B6A13}"/>
          </ac:picMkLst>
        </pc:picChg>
      </pc:sldChg>
      <pc:sldChg chg="modSp">
        <pc:chgData name="İrem Can" userId="S::ican@sgia.aero::518e3dde-503e-4404-a933-c259c458722c" providerId="AD" clId="Web-{8C27D94A-A212-B907-F286-2C5DE71343E4}" dt="2025-09-03T12:25:08.353" v="5" actId="14100"/>
        <pc:sldMkLst>
          <pc:docMk/>
          <pc:sldMk cId="1305898293" sldId="319"/>
        </pc:sldMkLst>
        <pc:spChg chg="mod">
          <ac:chgData name="İrem Can" userId="S::ican@sgia.aero::518e3dde-503e-4404-a933-c259c458722c" providerId="AD" clId="Web-{8C27D94A-A212-B907-F286-2C5DE71343E4}" dt="2025-09-03T12:25:08.353" v="5" actId="14100"/>
          <ac:spMkLst>
            <pc:docMk/>
            <pc:sldMk cId="1305898293" sldId="319"/>
            <ac:spMk id="2" creationId="{7071C839-2C21-2D4E-17BF-5D6C090C6060}"/>
          </ac:spMkLst>
        </pc:spChg>
      </pc:sldChg>
      <pc:sldChg chg="addSp modSp">
        <pc:chgData name="İrem Can" userId="S::ican@sgia.aero::518e3dde-503e-4404-a933-c259c458722c" providerId="AD" clId="Web-{8C27D94A-A212-B907-F286-2C5DE71343E4}" dt="2025-09-03T12:39:38.245" v="423"/>
        <pc:sldMkLst>
          <pc:docMk/>
          <pc:sldMk cId="1198987373" sldId="322"/>
        </pc:sldMkLst>
        <pc:graphicFrameChg chg="add mod modGraphic">
          <ac:chgData name="İrem Can" userId="S::ican@sgia.aero::518e3dde-503e-4404-a933-c259c458722c" providerId="AD" clId="Web-{8C27D94A-A212-B907-F286-2C5DE71343E4}" dt="2025-09-03T12:39:38.245" v="423"/>
          <ac:graphicFrameMkLst>
            <pc:docMk/>
            <pc:sldMk cId="1198987373" sldId="322"/>
            <ac:graphicFrameMk id="10" creationId="{28A42ED3-453B-872F-50D5-4BFBD48B053B}"/>
          </ac:graphicFrameMkLst>
        </pc:graphicFrameChg>
      </pc:sldChg>
    </pc:docChg>
  </pc:docChgLst>
  <pc:docChgLst>
    <pc:chgData name="İrem Can" userId="S::ican@sgia.aero::518e3dde-503e-4404-a933-c259c458722c" providerId="AD" clId="Web-{60ABCB24-B111-6F6B-3C2B-B9B940D3B4C7}"/>
    <pc:docChg chg="addSld delSld modSld">
      <pc:chgData name="İrem Can" userId="S::ican@sgia.aero::518e3dde-503e-4404-a933-c259c458722c" providerId="AD" clId="Web-{60ABCB24-B111-6F6B-3C2B-B9B940D3B4C7}" dt="2025-09-02T09:01:03.654" v="58"/>
      <pc:docMkLst>
        <pc:docMk/>
      </pc:docMkLst>
      <pc:sldChg chg="add del">
        <pc:chgData name="İrem Can" userId="S::ican@sgia.aero::518e3dde-503e-4404-a933-c259c458722c" providerId="AD" clId="Web-{60ABCB24-B111-6F6B-3C2B-B9B940D3B4C7}" dt="2025-09-02T08:57:23.673" v="1"/>
        <pc:sldMkLst>
          <pc:docMk/>
          <pc:sldMk cId="0" sldId="269"/>
        </pc:sldMkLst>
      </pc:sldChg>
      <pc:sldChg chg="modSp">
        <pc:chgData name="İrem Can" userId="S::ican@sgia.aero::518e3dde-503e-4404-a933-c259c458722c" providerId="AD" clId="Web-{60ABCB24-B111-6F6B-3C2B-B9B940D3B4C7}" dt="2025-09-02T08:59:07.721" v="20" actId="20577"/>
        <pc:sldMkLst>
          <pc:docMk/>
          <pc:sldMk cId="2457984004" sldId="316"/>
        </pc:sldMkLst>
        <pc:spChg chg="mod">
          <ac:chgData name="İrem Can" userId="S::ican@sgia.aero::518e3dde-503e-4404-a933-c259c458722c" providerId="AD" clId="Web-{60ABCB24-B111-6F6B-3C2B-B9B940D3B4C7}" dt="2025-09-02T08:59:07.721" v="20" actId="20577"/>
          <ac:spMkLst>
            <pc:docMk/>
            <pc:sldMk cId="2457984004" sldId="316"/>
            <ac:spMk id="11" creationId="{CCD1A3E9-5709-F403-7108-12722117C43A}"/>
          </ac:spMkLst>
        </pc:spChg>
      </pc:sldChg>
      <pc:sldChg chg="del">
        <pc:chgData name="İrem Can" userId="S::ican@sgia.aero::518e3dde-503e-4404-a933-c259c458722c" providerId="AD" clId="Web-{60ABCB24-B111-6F6B-3C2B-B9B940D3B4C7}" dt="2025-09-02T08:59:26.705" v="21"/>
        <pc:sldMkLst>
          <pc:docMk/>
          <pc:sldMk cId="3944615063" sldId="317"/>
        </pc:sldMkLst>
      </pc:sldChg>
      <pc:sldChg chg="delSp modSp add replId">
        <pc:chgData name="İrem Can" userId="S::ican@sgia.aero::518e3dde-503e-4404-a933-c259c458722c" providerId="AD" clId="Web-{60ABCB24-B111-6F6B-3C2B-B9B940D3B4C7}" dt="2025-09-02T09:01:03.654" v="58"/>
        <pc:sldMkLst>
          <pc:docMk/>
          <pc:sldMk cId="1198987373" sldId="322"/>
        </pc:sldMkLst>
        <pc:spChg chg="mod">
          <ac:chgData name="İrem Can" userId="S::ican@sgia.aero::518e3dde-503e-4404-a933-c259c458722c" providerId="AD" clId="Web-{60ABCB24-B111-6F6B-3C2B-B9B940D3B4C7}" dt="2025-09-02T09:00:59.591" v="57" actId="1076"/>
          <ac:spMkLst>
            <pc:docMk/>
            <pc:sldMk cId="1198987373" sldId="322"/>
            <ac:spMk id="6" creationId="{0733AA11-F72D-0EFA-075F-3B0F636BF449}"/>
          </ac:spMkLst>
        </pc:spChg>
        <pc:grpChg chg="mod">
          <ac:chgData name="İrem Can" userId="S::ican@sgia.aero::518e3dde-503e-4404-a933-c259c458722c" providerId="AD" clId="Web-{60ABCB24-B111-6F6B-3C2B-B9B940D3B4C7}" dt="2025-09-02T09:00:54.199" v="56" actId="1076"/>
          <ac:grpSpMkLst>
            <pc:docMk/>
            <pc:sldMk cId="1198987373" sldId="322"/>
            <ac:grpSpMk id="4" creationId="{777CFBCC-3847-CF05-BE4F-5481B68164EE}"/>
          </ac:grpSpMkLst>
        </pc:grpChg>
      </pc:sldChg>
      <pc:sldChg chg="new del">
        <pc:chgData name="İrem Can" userId="S::ican@sgia.aero::518e3dde-503e-4404-a933-c259c458722c" providerId="AD" clId="Web-{60ABCB24-B111-6F6B-3C2B-B9B940D3B4C7}" dt="2025-09-02T09:00:00.830" v="23"/>
        <pc:sldMkLst>
          <pc:docMk/>
          <pc:sldMk cId="3739927796" sldId="322"/>
        </pc:sldMkLst>
      </pc:sldChg>
    </pc:docChg>
  </pc:docChgLst>
  <pc:docChgLst>
    <pc:chgData name="İrem Can" userId="S::ican@sgia.aero::518e3dde-503e-4404-a933-c259c458722c" providerId="AD" clId="Web-{07BAE063-1C50-4D6A-D5F7-3B05779E1A51}"/>
    <pc:docChg chg="addSld delSld modSld sldOrd">
      <pc:chgData name="İrem Can" userId="S::ican@sgia.aero::518e3dde-503e-4404-a933-c259c458722c" providerId="AD" clId="Web-{07BAE063-1C50-4D6A-D5F7-3B05779E1A51}" dt="2025-09-11T10:25:18.705" v="11"/>
      <pc:docMkLst>
        <pc:docMk/>
      </pc:docMkLst>
      <pc:sldChg chg="add del replId">
        <pc:chgData name="İrem Can" userId="S::ican@sgia.aero::518e3dde-503e-4404-a933-c259c458722c" providerId="AD" clId="Web-{07BAE063-1C50-4D6A-D5F7-3B05779E1A51}" dt="2025-09-11T10:25:05.814" v="10"/>
        <pc:sldMkLst>
          <pc:docMk/>
          <pc:sldMk cId="906387828" sldId="323"/>
        </pc:sldMkLst>
      </pc:sldChg>
      <pc:sldChg chg="add">
        <pc:chgData name="İrem Can" userId="S::ican@sgia.aero::518e3dde-503e-4404-a933-c259c458722c" providerId="AD" clId="Web-{07BAE063-1C50-4D6A-D5F7-3B05779E1A51}" dt="2025-09-11T10:25:18.705" v="11"/>
        <pc:sldMkLst>
          <pc:docMk/>
          <pc:sldMk cId="4065279437" sldId="323"/>
        </pc:sldMkLst>
      </pc:sldChg>
      <pc:sldChg chg="delSp modSp add ord">
        <pc:chgData name="İrem Can" userId="S::ican@sgia.aero::518e3dde-503e-4404-a933-c259c458722c" providerId="AD" clId="Web-{07BAE063-1C50-4D6A-D5F7-3B05779E1A51}" dt="2025-09-11T10:23:03.452" v="8" actId="1076"/>
        <pc:sldMkLst>
          <pc:docMk/>
          <pc:sldMk cId="3460917408" sldId="324"/>
        </pc:sldMkLst>
        <pc:spChg chg="mod">
          <ac:chgData name="İrem Can" userId="S::ican@sgia.aero::518e3dde-503e-4404-a933-c259c458722c" providerId="AD" clId="Web-{07BAE063-1C50-4D6A-D5F7-3B05779E1A51}" dt="2025-09-11T10:23:00.092" v="7" actId="1076"/>
          <ac:spMkLst>
            <pc:docMk/>
            <pc:sldMk cId="3460917408" sldId="324"/>
            <ac:spMk id="13" creationId="{9F39EF3A-D127-48A8-2CF8-6EF113193917}"/>
          </ac:spMkLst>
        </pc:spChg>
        <pc:spChg chg="mod">
          <ac:chgData name="İrem Can" userId="S::ican@sgia.aero::518e3dde-503e-4404-a933-c259c458722c" providerId="AD" clId="Web-{07BAE063-1C50-4D6A-D5F7-3B05779E1A51}" dt="2025-09-11T10:23:03.452" v="8" actId="1076"/>
          <ac:spMkLst>
            <pc:docMk/>
            <pc:sldMk cId="3460917408" sldId="324"/>
            <ac:spMk id="15" creationId="{3FDCF5F3-E4A4-0E76-ACB9-0EAAD82C4A87}"/>
          </ac:spMkLst>
        </pc:spChg>
      </pc:sldChg>
      <pc:sldChg chg="add">
        <pc:chgData name="İrem Can" userId="S::ican@sgia.aero::518e3dde-503e-4404-a933-c259c458722c" providerId="AD" clId="Web-{07BAE063-1C50-4D6A-D5F7-3B05779E1A51}" dt="2025-09-11T10:25:02.642" v="9"/>
        <pc:sldMkLst>
          <pc:docMk/>
          <pc:sldMk cId="4107807023" sldId="325"/>
        </pc:sldMkLst>
      </pc:sldChg>
    </pc:docChg>
  </pc:docChgLst>
  <pc:docChgLst>
    <pc:chgData name="İrem Can" userId="518e3dde-503e-4404-a933-c259c458722c" providerId="ADAL" clId="{B0BF9E38-B0C2-49A5-A96C-DA68E313F424}"/>
    <pc:docChg chg="mod modSld modMainMaster">
      <pc:chgData name="İrem Can" userId="518e3dde-503e-4404-a933-c259c458722c" providerId="ADAL" clId="{B0BF9E38-B0C2-49A5-A96C-DA68E313F424}" dt="2025-09-22T07:50:51.360" v="3" actId="33475"/>
      <pc:docMkLst>
        <pc:docMk/>
      </pc:docMkLst>
      <pc:sldChg chg="modSp mod">
        <pc:chgData name="İrem Can" userId="518e3dde-503e-4404-a933-c259c458722c" providerId="ADAL" clId="{B0BF9E38-B0C2-49A5-A96C-DA68E313F424}" dt="2025-09-22T07:50:48.813" v="1" actId="20577"/>
        <pc:sldMkLst>
          <pc:docMk/>
          <pc:sldMk cId="3460917408" sldId="324"/>
        </pc:sldMkLst>
        <pc:spChg chg="mod">
          <ac:chgData name="İrem Can" userId="518e3dde-503e-4404-a933-c259c458722c" providerId="ADAL" clId="{B0BF9E38-B0C2-49A5-A96C-DA68E313F424}" dt="2025-09-22T07:50:48.813" v="1" actId="20577"/>
          <ac:spMkLst>
            <pc:docMk/>
            <pc:sldMk cId="3460917408" sldId="324"/>
            <ac:spMk id="15" creationId="{3FDCF5F3-E4A4-0E76-ACB9-0EAAD82C4A87}"/>
          </ac:spMkLst>
        </pc:spChg>
      </pc:sldChg>
      <pc:sldMasterChg chg="addSp mod">
        <pc:chgData name="İrem Can" userId="518e3dde-503e-4404-a933-c259c458722c" providerId="ADAL" clId="{B0BF9E38-B0C2-49A5-A96C-DA68E313F424}" dt="2025-09-22T07:50:51.355" v="2" actId="33475"/>
        <pc:sldMasterMkLst>
          <pc:docMk/>
          <pc:sldMasterMk cId="0" sldId="2147483648"/>
        </pc:sldMasterMkLst>
        <pc:spChg chg="add">
          <ac:chgData name="İrem Can" userId="518e3dde-503e-4404-a933-c259c458722c" providerId="ADAL" clId="{B0BF9E38-B0C2-49A5-A96C-DA68E313F424}" dt="2025-09-22T07:50:51.355" v="2" actId="33475"/>
          <ac:spMkLst>
            <pc:docMk/>
            <pc:sldMasterMk cId="0" sldId="2147483648"/>
            <ac:spMk id="6" creationId="{18CA5737-B357-FBD3-334B-89961201C09C}"/>
          </ac:spMkLst>
        </pc:spChg>
      </pc:sldMasterChg>
    </pc:docChg>
  </pc:docChgLst>
  <pc:docChgLst>
    <pc:chgData name="İrem Can" userId="S::ican@sgia.aero::518e3dde-503e-4404-a933-c259c458722c" providerId="AD" clId="Web-{FF6B9FC3-AD91-9AF4-A0B6-889DA67EDF15}"/>
    <pc:docChg chg="delSld">
      <pc:chgData name="İrem Can" userId="S::ican@sgia.aero::518e3dde-503e-4404-a933-c259c458722c" providerId="AD" clId="Web-{FF6B9FC3-AD91-9AF4-A0B6-889DA67EDF15}" dt="2025-09-16T12:39:19.544" v="0"/>
      <pc:docMkLst>
        <pc:docMk/>
      </pc:docMkLst>
      <pc:sldChg chg="del">
        <pc:chgData name="İrem Can" userId="S::ican@sgia.aero::518e3dde-503e-4404-a933-c259c458722c" providerId="AD" clId="Web-{FF6B9FC3-AD91-9AF4-A0B6-889DA67EDF15}" dt="2025-09-16T12:39:19.544" v="0"/>
        <pc:sldMkLst>
          <pc:docMk/>
          <pc:sldMk cId="4065279437" sldId="32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6559227270830725E-2"/>
          <c:y val="5.1796225582305358E-2"/>
          <c:w val="0.97844100000000001"/>
          <c:h val="0.857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Domestic </c:v>
                </c:pt>
              </c:strCache>
            </c:strRef>
          </c:tx>
          <c:spPr>
            <a:solidFill>
              <a:srgbClr val="5E86B8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&quot; &quot;#,##0&quot; &quot;;&quot; '(&quot;#,##0\);&quot; '-&quot;??&quot; 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900" b="0" i="0" u="none" strike="noStrike">
                    <a:solidFill>
                      <a:srgbClr val="000000"/>
                    </a:solidFill>
                    <a:latin typeface="Apto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21393</c:v>
                </c:pt>
                <c:pt idx="1">
                  <c:v>11703.985000000001</c:v>
                </c:pt>
                <c:pt idx="2">
                  <c:v>16137.849</c:v>
                </c:pt>
                <c:pt idx="3">
                  <c:v>15247</c:v>
                </c:pt>
                <c:pt idx="4">
                  <c:v>17732</c:v>
                </c:pt>
                <c:pt idx="5">
                  <c:v>19530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C4-442B-A381-9A5B85D1C4C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International </c:v>
                </c:pt>
              </c:strCache>
            </c:strRef>
          </c:tx>
          <c:spPr>
            <a:solidFill>
              <a:srgbClr val="94B9DA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&quot; &quot;#,##0&quot; &quot;;&quot; '(&quot;#,##0\);&quot; '-&quot;??&quot; 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 i="0" u="none" strike="noStrike">
                    <a:solidFill>
                      <a:srgbClr val="000000"/>
                    </a:solidFill>
                    <a:latin typeface="Apto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14072.48</c:v>
                </c:pt>
                <c:pt idx="1">
                  <c:v>5278.4709999999995</c:v>
                </c:pt>
                <c:pt idx="2">
                  <c:v>8854.0669999999991</c:v>
                </c:pt>
                <c:pt idx="3">
                  <c:v>15532</c:v>
                </c:pt>
                <c:pt idx="4">
                  <c:v>19367</c:v>
                </c:pt>
                <c:pt idx="5">
                  <c:v>21958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C4-442B-A381-9A5B85D1C4C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002C64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Apto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03C4-442B-A381-9A5B85D1C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3200" b="1" i="0" u="none" strike="noStrike">
                <a:solidFill>
                  <a:srgbClr val="000000"/>
                </a:solidFill>
                <a:latin typeface="Aptos"/>
              </a:defRPr>
            </a:pPr>
            <a:endParaRPr lang="tr-T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&quot; &quot;#,##0&quot; &quot;;&quot; '(&quot;#,##0\)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Aptos"/>
              </a:defRPr>
            </a:pPr>
            <a:endParaRPr lang="tr-TR"/>
          </a:p>
        </c:txPr>
        <c:crossAx val="2094734552"/>
        <c:crosses val="autoZero"/>
        <c:crossBetween val="between"/>
        <c:majorUnit val="10000"/>
        <c:minorUnit val="5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9T10:12:55.3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24575,'6'0'0,"8"0"0,8 0 0,6 0 0,-2 0-8191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9T10:17:55.4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6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38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814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D54FD-B8F3-2809-B5D7-FBF700CE4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5F280-78F0-C0C1-0F5D-35F910551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016D9-078D-789D-67E4-B8AB60FD1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0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0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ABDE6-D510-D021-C835-8CDBC803A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9D44C-CDA9-F41E-4372-27C71760B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5EEFA0-A923-65F5-0C96-1684DDEBC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75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B17B9-F28B-9019-F6DE-66781E86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DF4FB-8EA7-7C87-D47A-587144862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97322F-3BA0-5C8A-C63B-DE23A0652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47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66AB-2B0E-DC29-78AE-0919589B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58CB1-05C4-FA06-B413-ED4344BC5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E73A3-C14D-096C-12C3-21DF9AF22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+mn-lt"/>
                <a:ea typeface="+mn-ea"/>
                <a:cs typeface="+mn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+mn-lt"/>
                <a:ea typeface="+mn-ea"/>
                <a:cs typeface="+mn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lIns="50800" tIns="50800" rIns="50800" bIns="50800"/>
          <a:lstStyle>
            <a:lvl1pPr marL="469900" indent="-300876" defTabSz="2438337">
              <a:spcBef>
                <a:spcPts val="0"/>
              </a:spcBef>
              <a:buSzTx/>
              <a:buFont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_for_GS.png"/>
          <p:cNvSpPr>
            <a:spLocks noGrp="1"/>
          </p:cNvSpPr>
          <p:nvPr>
            <p:ph type="pic" idx="13"/>
          </p:nvPr>
        </p:nvSpPr>
        <p:spPr>
          <a:xfrm>
            <a:off x="0" y="-5333921"/>
            <a:ext cx="24383915" cy="243839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22729" y="1250231"/>
            <a:ext cx="396826" cy="40640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2000">
                <a:solidFill>
                  <a:srgbClr val="9F9A9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 descr="Picture 1"/>
          <p:cNvPicPr>
            <a:picLocks noChangeAspect="1"/>
          </p:cNvPicPr>
          <p:nvPr/>
        </p:nvPicPr>
        <p:blipFill>
          <a:blip r:embed="rId2"/>
          <a:srcRect l="11234" t="78470" b="4255"/>
          <a:stretch>
            <a:fillRect/>
          </a:stretch>
        </p:blipFill>
        <p:spPr>
          <a:xfrm>
            <a:off x="0" y="11398101"/>
            <a:ext cx="24384000" cy="23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3" descr="Picture 3"/>
          <p:cNvPicPr>
            <a:picLocks noChangeAspect="1"/>
          </p:cNvPicPr>
          <p:nvPr/>
        </p:nvPicPr>
        <p:blipFill>
          <a:blip r:embed="rId2"/>
          <a:srcRect l="11234" b="79114"/>
          <a:stretch>
            <a:fillRect/>
          </a:stretch>
        </p:blipFill>
        <p:spPr>
          <a:xfrm>
            <a:off x="0" y="-1"/>
            <a:ext cx="24384000" cy="333862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ctangle 4"/>
          <p:cNvSpPr/>
          <p:nvPr/>
        </p:nvSpPr>
        <p:spPr>
          <a:xfrm>
            <a:off x="406400" y="1329663"/>
            <a:ext cx="23977600" cy="1753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60" name="Flowchart: Data 1"/>
          <p:cNvSpPr/>
          <p:nvPr/>
        </p:nvSpPr>
        <p:spPr>
          <a:xfrm rot="10800000" flipH="1">
            <a:off x="139699" y="12687"/>
            <a:ext cx="21704302" cy="1061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42" y="14401"/>
                  <a:pt x="482" y="7199"/>
                  <a:pt x="724" y="0"/>
                </a:cubicBezTo>
                <a:lnTo>
                  <a:pt x="21600" y="0"/>
                </a:lnTo>
                <a:cubicBezTo>
                  <a:pt x="21252" y="7314"/>
                  <a:pt x="20976" y="14217"/>
                  <a:pt x="20628" y="21531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37000">
                <a:srgbClr val="FFFFFF"/>
              </a:gs>
              <a:gs pos="70000">
                <a:srgbClr val="FFFFFF"/>
              </a:gs>
              <a:gs pos="82000">
                <a:srgbClr val="C2F1C8"/>
              </a:gs>
              <a:gs pos="100000">
                <a:srgbClr val="F3F3F3"/>
              </a:gs>
            </a:gsLst>
            <a:lin ang="30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grpSp>
        <p:nvGrpSpPr>
          <p:cNvPr id="163" name="Group 6"/>
          <p:cNvGrpSpPr/>
          <p:nvPr/>
        </p:nvGrpSpPr>
        <p:grpSpPr>
          <a:xfrm>
            <a:off x="139700" y="144134"/>
            <a:ext cx="1879559" cy="917670"/>
            <a:chOff x="0" y="0"/>
            <a:chExt cx="1879558" cy="917669"/>
          </a:xfrm>
        </p:grpSpPr>
        <p:pic>
          <p:nvPicPr>
            <p:cNvPr id="16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6180"/>
              <a:ext cx="1879559" cy="42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9" descr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049" y="0"/>
              <a:ext cx="1554895" cy="581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4511" y="13139920"/>
            <a:ext cx="534610" cy="551179"/>
          </a:xfrm>
          <a:prstGeom prst="rect">
            <a:avLst/>
          </a:prstGeom>
        </p:spPr>
        <p:txBody>
          <a:bodyPr anchor="t"/>
          <a:lstStyle>
            <a:lvl1pPr defTabSz="914400">
              <a:defRPr>
                <a:solidFill>
                  <a:srgbClr val="1F4E79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_for_GS.png"/>
          <p:cNvSpPr>
            <a:spLocks noGrp="1"/>
          </p:cNvSpPr>
          <p:nvPr>
            <p:ph type="pic" sz="half" idx="13"/>
          </p:nvPr>
        </p:nvSpPr>
        <p:spPr>
          <a:xfrm>
            <a:off x="1175962" y="2896860"/>
            <a:ext cx="11015848" cy="110158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22729" y="1250231"/>
            <a:ext cx="396826" cy="40640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2000">
                <a:solidFill>
                  <a:srgbClr val="9F9A9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mage"/>
          <p:cNvSpPr>
            <a:spLocks noGrp="1"/>
          </p:cNvSpPr>
          <p:nvPr>
            <p:ph type="pic" idx="13"/>
          </p:nvPr>
        </p:nvSpPr>
        <p:spPr>
          <a:xfrm>
            <a:off x="10380629" y="2099429"/>
            <a:ext cx="14109606" cy="141096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22729" y="1250231"/>
            <a:ext cx="396826" cy="40640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2000">
                <a:solidFill>
                  <a:srgbClr val="9F9A9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icture Placeholder 3"/>
          <p:cNvSpPr>
            <a:spLocks noGrp="1"/>
          </p:cNvSpPr>
          <p:nvPr>
            <p:ph type="pic" idx="13"/>
          </p:nvPr>
        </p:nvSpPr>
        <p:spPr>
          <a:xfrm>
            <a:off x="6349" y="0"/>
            <a:ext cx="24382413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198796" y="1257808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defRPr sz="1200">
                <a:solidFill>
                  <a:srgbClr val="1515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latin typeface="+mn-lt"/>
                <a:ea typeface="+mn-ea"/>
                <a:cs typeface="+mn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36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Slide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_for_GS.png"/>
          <p:cNvSpPr>
            <a:spLocks noGrp="1"/>
          </p:cNvSpPr>
          <p:nvPr>
            <p:ph type="pic" idx="13"/>
          </p:nvPr>
        </p:nvSpPr>
        <p:spPr>
          <a:xfrm>
            <a:off x="-863947" y="34"/>
            <a:ext cx="13715985" cy="137159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20" name="Placeholder_for_GS.png"/>
          <p:cNvSpPr>
            <a:spLocks noGrp="1"/>
          </p:cNvSpPr>
          <p:nvPr>
            <p:ph type="pic" sz="half" idx="14"/>
          </p:nvPr>
        </p:nvSpPr>
        <p:spPr>
          <a:xfrm>
            <a:off x="965169" y="1829151"/>
            <a:ext cx="10311751" cy="103117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22729" y="1271240"/>
            <a:ext cx="396826" cy="385392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2000">
                <a:solidFill>
                  <a:srgbClr val="9F9A9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bg>
      <p:bgPr>
        <a:solidFill>
          <a:srgbClr val="003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198796" y="1257808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defRPr sz="1200">
                <a:solidFill>
                  <a:srgbClr val="15151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0" algn="ctr">
              <a:buSzTx/>
              <a:buFontTx/>
              <a:buNone/>
              <a:defRPr sz="4800"/>
            </a:lvl2pPr>
            <a:lvl3pPr marL="0" indent="0" algn="ctr">
              <a:buSzTx/>
              <a:buFontTx/>
              <a:buNone/>
              <a:defRPr sz="4800"/>
            </a:lvl3pPr>
            <a:lvl4pPr marL="0" indent="0" algn="ctr">
              <a:buSzTx/>
              <a:buFontTx/>
              <a:buNone/>
              <a:defRPr sz="4800"/>
            </a:lvl4pPr>
            <a:lvl5pPr marL="0" indent="0" algn="ctr">
              <a:buSzTx/>
              <a:buFontTx/>
              <a:buNone/>
              <a:defRPr sz="4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_for_GS.png"/>
          <p:cNvSpPr>
            <a:spLocks noGrp="1"/>
          </p:cNvSpPr>
          <p:nvPr>
            <p:ph type="pic" idx="13"/>
          </p:nvPr>
        </p:nvSpPr>
        <p:spPr>
          <a:xfrm>
            <a:off x="12192000" y="-2666988"/>
            <a:ext cx="12191831" cy="12191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45" name="Placeholder_for_GS.png"/>
          <p:cNvSpPr>
            <a:spLocks noGrp="1"/>
          </p:cNvSpPr>
          <p:nvPr>
            <p:ph type="pic" idx="14"/>
          </p:nvPr>
        </p:nvSpPr>
        <p:spPr>
          <a:xfrm>
            <a:off x="12192000" y="4191013"/>
            <a:ext cx="12191831" cy="121918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22729" y="1250231"/>
            <a:ext cx="396826" cy="40640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2000">
                <a:solidFill>
                  <a:srgbClr val="9F9A9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mage"/>
          <p:cNvSpPr>
            <a:spLocks noGrp="1"/>
          </p:cNvSpPr>
          <p:nvPr>
            <p:ph type="pic" sz="quarter" idx="13"/>
          </p:nvPr>
        </p:nvSpPr>
        <p:spPr>
          <a:xfrm>
            <a:off x="730000" y="5394183"/>
            <a:ext cx="7556036" cy="75560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54" name="Image"/>
          <p:cNvSpPr>
            <a:spLocks noGrp="1"/>
          </p:cNvSpPr>
          <p:nvPr>
            <p:ph type="pic" sz="quarter" idx="14"/>
          </p:nvPr>
        </p:nvSpPr>
        <p:spPr>
          <a:xfrm>
            <a:off x="8414057" y="5394142"/>
            <a:ext cx="7556035" cy="75560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55" name="Image"/>
          <p:cNvSpPr>
            <a:spLocks noGrp="1"/>
          </p:cNvSpPr>
          <p:nvPr>
            <p:ph type="pic" sz="quarter" idx="15"/>
          </p:nvPr>
        </p:nvSpPr>
        <p:spPr>
          <a:xfrm>
            <a:off x="16097966" y="5394116"/>
            <a:ext cx="7556034" cy="75560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22729" y="1250231"/>
            <a:ext cx="396826" cy="40640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2000">
                <a:solidFill>
                  <a:srgbClr val="9F9A9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3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1pPr>
            <a:lvl2pPr marL="12192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2pPr>
            <a:lvl3pPr marL="18288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3pPr>
            <a:lvl4pPr marL="24384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4pPr>
            <a:lvl5pPr marL="30480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3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z="5500" spc="-99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8" tIns="91438" rIns="91438" bIns="9143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91" y="12802235"/>
            <a:ext cx="534610" cy="5511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A5737-B357-FBD3-334B-89961201C09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13500100"/>
            <a:ext cx="7461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Genel /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</p:sldLayoutIdLst>
  <p:transition spd="med"/>
  <p:txStyles>
    <p:titleStyle>
      <a:lvl1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1828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457200" marR="0" indent="-457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1pPr>
      <a:lvl2pPr marL="990600" marR="0" indent="-5334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2pPr>
      <a:lvl3pPr marL="1554478" marR="0" indent="-640078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3pPr>
      <a:lvl4pPr marL="20828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4pPr>
      <a:lvl5pPr marL="25400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5pPr>
      <a:lvl6pPr marL="37592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6pPr>
      <a:lvl7pPr marL="43688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7pPr>
      <a:lvl8pPr marL="49784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8pPr>
      <a:lvl9pPr marL="5588000" marR="0" indent="-711200" algn="l" defTabSz="1828800" rtl="0" eaLnBrk="1" latinLnBrk="0" hangingPunct="1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9pPr>
    </p:bodyStyle>
    <p:otherStyle>
      <a:lvl1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1828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customXml" Target="../ink/ink1.xml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bihagokcen.aero/homepage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abihaGokcenHavalimani_11.jpg" descr="SabihaGokcenHavalimani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" y="-5399869"/>
            <a:ext cx="24417796" cy="1627853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ctangle"/>
          <p:cNvSpPr/>
          <p:nvPr/>
        </p:nvSpPr>
        <p:spPr>
          <a:xfrm>
            <a:off x="5179428" y="-755376"/>
            <a:ext cx="21355898" cy="4062469"/>
          </a:xfrm>
          <a:prstGeom prst="rect">
            <a:avLst/>
          </a:prstGeom>
          <a:solidFill>
            <a:srgbClr val="004AA4">
              <a:alpha val="6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7" name="Dünden Bugüne"/>
          <p:cNvSpPr txBox="1"/>
          <p:nvPr/>
        </p:nvSpPr>
        <p:spPr>
          <a:xfrm>
            <a:off x="5633288" y="735794"/>
            <a:ext cx="1560572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3251118">
              <a:lnSpc>
                <a:spcPct val="80000"/>
              </a:lnSpc>
              <a:spcBef>
                <a:spcPts val="0"/>
              </a:spcBef>
              <a:defRPr sz="10800" b="1" spc="-3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000" spc="0"/>
              <a:t> Gen AI Passenger Assistant - </a:t>
            </a:r>
            <a:r>
              <a:rPr lang="en-US" sz="6000" spc="0" err="1"/>
              <a:t>SAVVy</a:t>
            </a:r>
            <a:r>
              <a:rPr lang="en-US" sz="6000" spc="0"/>
              <a:t> </a:t>
            </a:r>
          </a:p>
        </p:txBody>
      </p:sp>
      <p:grpSp>
        <p:nvGrpSpPr>
          <p:cNvPr id="272" name="Group 3"/>
          <p:cNvGrpSpPr/>
          <p:nvPr/>
        </p:nvGrpSpPr>
        <p:grpSpPr>
          <a:xfrm>
            <a:off x="17551890" y="1577050"/>
            <a:ext cx="8883424" cy="1597509"/>
            <a:chOff x="0" y="0"/>
            <a:chExt cx="8883423" cy="1597508"/>
          </a:xfrm>
        </p:grpSpPr>
        <p:sp>
          <p:nvSpPr>
            <p:cNvPr id="269" name="Rounded Rectangle"/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70" name="Picture 9" descr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Picture 14" descr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6ABE-3607-AB22-12DC-02BF4ACEA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D4919BD4-7AFC-57DE-58AA-CF9F34FB22D6}"/>
              </a:ext>
            </a:extLst>
          </p:cNvPr>
          <p:cNvGrpSpPr/>
          <p:nvPr/>
        </p:nvGrpSpPr>
        <p:grpSpPr>
          <a:xfrm>
            <a:off x="4971200" y="479110"/>
            <a:ext cx="21355900" cy="4062471"/>
            <a:chOff x="-924240" y="258216"/>
            <a:chExt cx="21355899" cy="4062469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358AD3F0-BF22-81D7-D3CD-6F1040729EB9}"/>
                </a:ext>
              </a:extLst>
            </p:cNvPr>
            <p:cNvSpPr/>
            <p:nvPr/>
          </p:nvSpPr>
          <p:spPr>
            <a:xfrm>
              <a:off x="-924240" y="258216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Dünden Bugüne">
              <a:extLst>
                <a:ext uri="{FF2B5EF4-FFF2-40B4-BE49-F238E27FC236}">
                  <a16:creationId xmlns:a16="http://schemas.microsoft.com/office/drawing/2014/main" id="{478F53A3-090D-9413-4810-7342886F7854}"/>
                </a:ext>
              </a:extLst>
            </p:cNvPr>
            <p:cNvSpPr txBox="1"/>
            <p:nvPr/>
          </p:nvSpPr>
          <p:spPr>
            <a:xfrm>
              <a:off x="-666897" y="1662879"/>
              <a:ext cx="13926913" cy="1185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8800" err="1"/>
                <a:t>SAVVy</a:t>
              </a:r>
              <a:r>
                <a:rPr lang="en-US" sz="8800"/>
                <a:t> August Statistics</a:t>
              </a:r>
            </a:p>
          </p:txBody>
        </p:sp>
      </p:grpSp>
      <p:grpSp>
        <p:nvGrpSpPr>
          <p:cNvPr id="2" name="Group 43">
            <a:extLst>
              <a:ext uri="{FF2B5EF4-FFF2-40B4-BE49-F238E27FC236}">
                <a16:creationId xmlns:a16="http://schemas.microsoft.com/office/drawing/2014/main" id="{5E7EB819-F3F5-A746-42D9-8060399C190E}"/>
              </a:ext>
            </a:extLst>
          </p:cNvPr>
          <p:cNvGrpSpPr/>
          <p:nvPr/>
        </p:nvGrpSpPr>
        <p:grpSpPr>
          <a:xfrm>
            <a:off x="18304244" y="1285765"/>
            <a:ext cx="8883424" cy="1597509"/>
            <a:chOff x="0" y="0"/>
            <a:chExt cx="8883423" cy="1597508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B1FDA374-954A-8FD8-32D9-7863928F3F66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" name="Picture 45" descr="Picture 45">
              <a:extLst>
                <a:ext uri="{FF2B5EF4-FFF2-40B4-BE49-F238E27FC236}">
                  <a16:creationId xmlns:a16="http://schemas.microsoft.com/office/drawing/2014/main" id="{184AD382-F616-0C81-E9A9-FEA3CCA71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46" descr="Picture 46">
              <a:extLst>
                <a:ext uri="{FF2B5EF4-FFF2-40B4-BE49-F238E27FC236}">
                  <a16:creationId xmlns:a16="http://schemas.microsoft.com/office/drawing/2014/main" id="{4D65848C-105E-542A-295A-8CDD0CB5C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CEEADFF-FD7E-7B1E-DCD3-7E44A22FE422}"/>
                  </a:ext>
                </a:extLst>
              </p14:cNvPr>
              <p14:cNvContentPartPr/>
              <p14:nvPr/>
            </p14:nvContentPartPr>
            <p14:xfrm>
              <a:off x="8762380" y="7187880"/>
              <a:ext cx="349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CEEADFF-FD7E-7B1E-DCD3-7E44A22FE4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3380" y="7178880"/>
                <a:ext cx="52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7F10576-515C-9713-E25E-07D77C75EB05}"/>
                  </a:ext>
                </a:extLst>
              </p14:cNvPr>
              <p14:cNvContentPartPr/>
              <p14:nvPr/>
            </p14:nvContentPartPr>
            <p14:xfrm>
              <a:off x="26161040" y="5511720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7F10576-515C-9713-E25E-07D77C75EB0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43040" y="549372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56BE35F-B1FD-44EA-1A25-33979476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00" y="4474404"/>
            <a:ext cx="16302219" cy="90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070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" name="SabihaGokcenHavalimani_11.jpg" descr="SabihaGokcenHavalimani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69" y="-5399869"/>
            <a:ext cx="24417796" cy="16278532"/>
          </a:xfrm>
          <a:prstGeom prst="rect">
            <a:avLst/>
          </a:prstGeom>
          <a:ln w="12700">
            <a:miter lim="400000"/>
          </a:ln>
        </p:spPr>
      </p:pic>
      <p:sp>
        <p:nvSpPr>
          <p:cNvPr id="1958" name="Rounded Rectangle"/>
          <p:cNvSpPr/>
          <p:nvPr/>
        </p:nvSpPr>
        <p:spPr>
          <a:xfrm>
            <a:off x="10307773" y="9261599"/>
            <a:ext cx="3962080" cy="819903"/>
          </a:xfrm>
          <a:prstGeom prst="roundRect">
            <a:avLst>
              <a:gd name="adj" fmla="val 50000"/>
            </a:avLst>
          </a:prstGeom>
          <a:solidFill>
            <a:srgbClr val="2626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9" name="06/08/2024"/>
          <p:cNvSpPr txBox="1"/>
          <p:nvPr/>
        </p:nvSpPr>
        <p:spPr>
          <a:xfrm>
            <a:off x="10981067" y="9420200"/>
            <a:ext cx="258633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3251118">
              <a:lnSpc>
                <a:spcPct val="100000"/>
              </a:lnSpc>
              <a:spcBef>
                <a:spcPts val="0"/>
              </a:spcBef>
              <a:defRPr sz="26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202</a:t>
            </a:r>
            <a:r>
              <a:rPr lang="en-US"/>
              <a:t>5</a:t>
            </a:r>
            <a:endParaRPr/>
          </a:p>
        </p:txBody>
      </p:sp>
      <p:sp>
        <p:nvSpPr>
          <p:cNvPr id="1960" name="Google Shape;5452;p64"/>
          <p:cNvSpPr txBox="1">
            <a:spLocks noGrp="1"/>
          </p:cNvSpPr>
          <p:nvPr>
            <p:ph type="body" sz="half" idx="4294967295"/>
          </p:nvPr>
        </p:nvSpPr>
        <p:spPr>
          <a:xfrm>
            <a:off x="2012632" y="10661016"/>
            <a:ext cx="20522903" cy="193410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2000"/>
              </a:lnSpc>
              <a:buSzTx/>
              <a:buFontTx/>
              <a:buNone/>
              <a:defRPr sz="1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Thanks </a:t>
            </a:r>
            <a:r>
              <a:t>!</a:t>
            </a:r>
          </a:p>
        </p:txBody>
      </p:sp>
      <p:grpSp>
        <p:nvGrpSpPr>
          <p:cNvPr id="1965" name="Group 11"/>
          <p:cNvGrpSpPr/>
          <p:nvPr/>
        </p:nvGrpSpPr>
        <p:grpSpPr>
          <a:xfrm>
            <a:off x="17923715" y="281998"/>
            <a:ext cx="8883424" cy="1597509"/>
            <a:chOff x="0" y="0"/>
            <a:chExt cx="8883423" cy="1597508"/>
          </a:xfrm>
        </p:grpSpPr>
        <p:sp>
          <p:nvSpPr>
            <p:cNvPr id="1962" name="Rounded Rectangle"/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63" name="Picture 13" descr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4" name="Picture 14" descr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">
            <a:extLst>
              <a:ext uri="{FF2B5EF4-FFF2-40B4-BE49-F238E27FC236}">
                <a16:creationId xmlns:a16="http://schemas.microsoft.com/office/drawing/2014/main" id="{F5B6F029-BA6E-BBAB-957E-6766A6E19E4C}"/>
              </a:ext>
            </a:extLst>
          </p:cNvPr>
          <p:cNvSpPr/>
          <p:nvPr/>
        </p:nvSpPr>
        <p:spPr>
          <a:xfrm>
            <a:off x="1514051" y="-4304639"/>
            <a:ext cx="21355898" cy="4062469"/>
          </a:xfrm>
          <a:prstGeom prst="rect">
            <a:avLst/>
          </a:prstGeom>
          <a:solidFill>
            <a:srgbClr val="004A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5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AI-supported aviation era has begun: Air travel is set to become safer, more efficient, and passenger-focused in the future.</a:t>
            </a:r>
            <a:endParaRPr lang="tr-TR" sz="5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terminal_dış_ön_3.jpg" descr="terminal_dış_ön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905" y="-400983"/>
            <a:ext cx="24515906" cy="14163952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Rectangle"/>
          <p:cNvSpPr/>
          <p:nvPr/>
        </p:nvSpPr>
        <p:spPr>
          <a:xfrm>
            <a:off x="-92485" y="-46969"/>
            <a:ext cx="24568970" cy="13809937"/>
          </a:xfrm>
          <a:prstGeom prst="rect">
            <a:avLst/>
          </a:prstGeom>
          <a:gradFill>
            <a:gsLst>
              <a:gs pos="0">
                <a:srgbClr val="0854A6">
                  <a:alpha val="75311"/>
                </a:srgbClr>
              </a:gs>
              <a:gs pos="60505">
                <a:srgbClr val="83A8D0">
                  <a:alpha val="82939"/>
                </a:srgbClr>
              </a:gs>
              <a:gs pos="100000">
                <a:srgbClr val="FFFDFA">
                  <a:alpha val="90566"/>
                </a:srgbClr>
              </a:gs>
            </a:gsLst>
            <a:lin ang="1339364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15" name="Rectangle"/>
          <p:cNvSpPr/>
          <p:nvPr/>
        </p:nvSpPr>
        <p:spPr>
          <a:xfrm>
            <a:off x="4072147" y="-874890"/>
            <a:ext cx="25258950" cy="3230699"/>
          </a:xfrm>
          <a:prstGeom prst="rect">
            <a:avLst/>
          </a:prstGeom>
          <a:solidFill>
            <a:srgbClr val="004A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16" name="Havalimanı İstatistikleri"/>
          <p:cNvSpPr txBox="1"/>
          <p:nvPr/>
        </p:nvSpPr>
        <p:spPr>
          <a:xfrm>
            <a:off x="4657328" y="723935"/>
            <a:ext cx="14628589" cy="1124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251118">
              <a:lnSpc>
                <a:spcPct val="80000"/>
              </a:lnSpc>
              <a:spcBef>
                <a:spcPts val="0"/>
              </a:spcBef>
              <a:defRPr sz="8300" b="1" spc="-24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SAW Statistics</a:t>
            </a:r>
            <a:endParaRPr/>
          </a:p>
        </p:txBody>
      </p:sp>
      <p:graphicFrame>
        <p:nvGraphicFramePr>
          <p:cNvPr id="717" name="Chart 40"/>
          <p:cNvGraphicFramePr/>
          <p:nvPr>
            <p:extLst>
              <p:ext uri="{D42A27DB-BD31-4B8C-83A1-F6EECF244321}">
                <p14:modId xmlns:p14="http://schemas.microsoft.com/office/powerpoint/2010/main" val="1224434339"/>
              </p:ext>
            </p:extLst>
          </p:nvPr>
        </p:nvGraphicFramePr>
        <p:xfrm>
          <a:off x="15772201" y="4118341"/>
          <a:ext cx="7669440" cy="8826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26" name="Group"/>
          <p:cNvGrpSpPr/>
          <p:nvPr/>
        </p:nvGrpSpPr>
        <p:grpSpPr>
          <a:xfrm>
            <a:off x="17119834" y="3406930"/>
            <a:ext cx="3866947" cy="1891505"/>
            <a:chOff x="0" y="0"/>
            <a:chExt cx="3866946" cy="1891503"/>
          </a:xfrm>
        </p:grpSpPr>
        <p:sp>
          <p:nvSpPr>
            <p:cNvPr id="718" name="Rectangle"/>
            <p:cNvSpPr/>
            <p:nvPr/>
          </p:nvSpPr>
          <p:spPr>
            <a:xfrm>
              <a:off x="0" y="0"/>
              <a:ext cx="3636563" cy="1891503"/>
            </a:xfrm>
            <a:prstGeom prst="rect">
              <a:avLst/>
            </a:prstGeom>
            <a:solidFill>
              <a:srgbClr val="FFFFFF">
                <a:alpha val="53583"/>
              </a:srgbClr>
            </a:solidFill>
            <a:ln w="25400" cap="flat">
              <a:solidFill>
                <a:srgbClr val="000000">
                  <a:alpha val="5358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9" name="Rectangle"/>
            <p:cNvSpPr/>
            <p:nvPr/>
          </p:nvSpPr>
          <p:spPr>
            <a:xfrm>
              <a:off x="199096" y="195870"/>
              <a:ext cx="439415" cy="414037"/>
            </a:xfrm>
            <a:prstGeom prst="rect">
              <a:avLst/>
            </a:prstGeom>
            <a:solidFill>
              <a:srgbClr val="5D86B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5D86B7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0" name="İç Hatlar"/>
            <p:cNvSpPr txBox="1"/>
            <p:nvPr/>
          </p:nvSpPr>
          <p:spPr>
            <a:xfrm>
              <a:off x="690163" y="123838"/>
              <a:ext cx="2021684" cy="558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3700" spc="-11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Domestic</a:t>
              </a: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1" name="Rectangle"/>
            <p:cNvSpPr/>
            <p:nvPr/>
          </p:nvSpPr>
          <p:spPr>
            <a:xfrm>
              <a:off x="205605" y="738732"/>
              <a:ext cx="439414" cy="414036"/>
            </a:xfrm>
            <a:prstGeom prst="rect">
              <a:avLst/>
            </a:prstGeom>
            <a:solidFill>
              <a:srgbClr val="94BAD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94BAD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2" name="Dış Hatlar"/>
            <p:cNvSpPr txBox="1"/>
            <p:nvPr/>
          </p:nvSpPr>
          <p:spPr>
            <a:xfrm>
              <a:off x="696672" y="697478"/>
              <a:ext cx="2332540" cy="496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3700" spc="-11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3200">
                  <a:latin typeface="Roboto" panose="02000000000000000000" pitchFamily="2" charset="0"/>
                  <a:ea typeface="Roboto" panose="02000000000000000000" pitchFamily="2" charset="0"/>
                </a:rPr>
                <a:t>Intern</a:t>
              </a:r>
              <a:r>
                <a:rPr sz="3200"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r>
                <a:rPr lang="en-US" sz="3200">
                  <a:latin typeface="Roboto" panose="02000000000000000000" pitchFamily="2" charset="0"/>
                  <a:ea typeface="Roboto" panose="02000000000000000000" pitchFamily="2" charset="0"/>
                </a:rPr>
                <a:t>tional</a:t>
              </a:r>
              <a:endParaRPr sz="3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3" name="Rectangle"/>
            <p:cNvSpPr/>
            <p:nvPr/>
          </p:nvSpPr>
          <p:spPr>
            <a:xfrm>
              <a:off x="213002" y="1282791"/>
              <a:ext cx="439414" cy="414036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94BAD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4" name="Toplam"/>
            <p:cNvSpPr txBox="1"/>
            <p:nvPr/>
          </p:nvSpPr>
          <p:spPr>
            <a:xfrm>
              <a:off x="704069" y="1210758"/>
              <a:ext cx="1622077" cy="558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3700" spc="-11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To</a:t>
              </a:r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tal</a:t>
              </a: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5" name="Milyon Yolcu"/>
            <p:cNvSpPr txBox="1"/>
            <p:nvPr/>
          </p:nvSpPr>
          <p:spPr>
            <a:xfrm>
              <a:off x="2244869" y="1353112"/>
              <a:ext cx="1622077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800" spc="-52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M </a:t>
              </a:r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Passenger</a:t>
              </a: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727" name="Rectangle"/>
          <p:cNvSpPr/>
          <p:nvPr/>
        </p:nvSpPr>
        <p:spPr>
          <a:xfrm>
            <a:off x="15121707" y="3098800"/>
            <a:ext cx="8705948" cy="10236349"/>
          </a:xfrm>
          <a:prstGeom prst="rect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39" name="Rounded Rectangle"/>
          <p:cNvSpPr/>
          <p:nvPr/>
        </p:nvSpPr>
        <p:spPr>
          <a:xfrm>
            <a:off x="1798985" y="3084928"/>
            <a:ext cx="10817636" cy="1693280"/>
          </a:xfrm>
          <a:prstGeom prst="roundRect">
            <a:avLst>
              <a:gd name="adj" fmla="val 14776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161633" dir="2700000" rotWithShape="0">
              <a:srgbClr val="000000">
                <a:alpha val="656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0" name="2019 yılına göre büyükme hacmi"/>
          <p:cNvSpPr txBox="1"/>
          <p:nvPr/>
        </p:nvSpPr>
        <p:spPr>
          <a:xfrm>
            <a:off x="3263647" y="3643524"/>
            <a:ext cx="4533201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3251118">
              <a:lnSpc>
                <a:spcPct val="100000"/>
              </a:lnSpc>
              <a:spcBef>
                <a:spcPts val="0"/>
              </a:spcBef>
              <a:defRPr sz="3500" b="1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2024 PAX Number 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1" name="%18,5"/>
          <p:cNvSpPr txBox="1"/>
          <p:nvPr/>
        </p:nvSpPr>
        <p:spPr>
          <a:xfrm>
            <a:off x="5998398" y="3189718"/>
            <a:ext cx="5907998" cy="148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3251118">
              <a:spcBef>
                <a:spcPts val="0"/>
              </a:spcBef>
              <a:defRPr sz="9700" b="1" spc="-485">
                <a:solidFill>
                  <a:srgbClr val="004AA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41,5 m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3" name="Rounded Rectangle"/>
          <p:cNvSpPr/>
          <p:nvPr/>
        </p:nvSpPr>
        <p:spPr>
          <a:xfrm>
            <a:off x="1798985" y="5012941"/>
            <a:ext cx="10817636" cy="1757709"/>
          </a:xfrm>
          <a:prstGeom prst="roundRect">
            <a:avLst>
              <a:gd name="adj" fmla="val 14235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161633" dir="2700000" rotWithShape="0">
              <a:srgbClr val="000000">
                <a:alpha val="656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4" name="Avrupa’da Mega Havalimanları arasında"/>
          <p:cNvSpPr txBox="1"/>
          <p:nvPr/>
        </p:nvSpPr>
        <p:spPr>
          <a:xfrm>
            <a:off x="3232966" y="5493111"/>
            <a:ext cx="6740374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3251118">
              <a:lnSpc>
                <a:spcPct val="100000"/>
              </a:lnSpc>
              <a:spcBef>
                <a:spcPts val="0"/>
              </a:spcBef>
              <a:defRPr sz="3500" b="1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The 2</a:t>
            </a:r>
            <a:r>
              <a:rPr lang="en-US" baseline="30000"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 busiest airport of </a:t>
            </a:r>
            <a:r>
              <a:rPr lang="en-US" err="1">
                <a:latin typeface="Roboto" panose="02000000000000000000" pitchFamily="2" charset="0"/>
                <a:ea typeface="Roboto" panose="02000000000000000000" pitchFamily="2" charset="0"/>
              </a:rPr>
              <a:t>Turkiye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5" name="2."/>
          <p:cNvSpPr txBox="1"/>
          <p:nvPr/>
        </p:nvSpPr>
        <p:spPr>
          <a:xfrm>
            <a:off x="5923784" y="5236621"/>
            <a:ext cx="5907997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3251118">
              <a:spcBef>
                <a:spcPts val="0"/>
              </a:spcBef>
              <a:defRPr sz="11000" b="1" spc="-550">
                <a:solidFill>
                  <a:srgbClr val="004AA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7200" b="0" spc="-360">
                <a:latin typeface="Roboto" panose="02000000000000000000" pitchFamily="2" charset="0"/>
                <a:ea typeface="Roboto" panose="02000000000000000000" pitchFamily="2" charset="0"/>
                <a:sym typeface="Helvetica Neue"/>
              </a:rPr>
              <a:t>No </a:t>
            </a:r>
            <a:r>
              <a:rPr sz="72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746" name="Shape"/>
          <p:cNvSpPr/>
          <p:nvPr/>
        </p:nvSpPr>
        <p:spPr>
          <a:xfrm>
            <a:off x="2101584" y="5380237"/>
            <a:ext cx="873307" cy="873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400"/>
                </a:moveTo>
                <a:lnTo>
                  <a:pt x="16800" y="2400"/>
                </a:lnTo>
                <a:lnTo>
                  <a:pt x="16800" y="1200"/>
                </a:lnTo>
                <a:cubicBezTo>
                  <a:pt x="16800" y="540"/>
                  <a:pt x="16260" y="0"/>
                  <a:pt x="15600" y="0"/>
                </a:cubicBezTo>
                <a:lnTo>
                  <a:pt x="6000" y="0"/>
                </a:lnTo>
                <a:cubicBezTo>
                  <a:pt x="5340" y="0"/>
                  <a:pt x="4800" y="540"/>
                  <a:pt x="4800" y="1200"/>
                </a:cubicBezTo>
                <a:lnTo>
                  <a:pt x="4800" y="2400"/>
                </a:lnTo>
                <a:lnTo>
                  <a:pt x="2400" y="2400"/>
                </a:lnTo>
                <a:cubicBezTo>
                  <a:pt x="1080" y="2400"/>
                  <a:pt x="0" y="3480"/>
                  <a:pt x="0" y="4800"/>
                </a:cubicBezTo>
                <a:lnTo>
                  <a:pt x="0" y="6000"/>
                </a:lnTo>
                <a:cubicBezTo>
                  <a:pt x="0" y="9060"/>
                  <a:pt x="2304" y="11556"/>
                  <a:pt x="5268" y="11928"/>
                </a:cubicBezTo>
                <a:cubicBezTo>
                  <a:pt x="6024" y="13728"/>
                  <a:pt x="7644" y="15084"/>
                  <a:pt x="9600" y="15480"/>
                </a:cubicBezTo>
                <a:lnTo>
                  <a:pt x="9600" y="19200"/>
                </a:lnTo>
                <a:lnTo>
                  <a:pt x="6000" y="19200"/>
                </a:lnTo>
                <a:cubicBezTo>
                  <a:pt x="5340" y="19200"/>
                  <a:pt x="4800" y="19740"/>
                  <a:pt x="4800" y="20400"/>
                </a:cubicBezTo>
                <a:cubicBezTo>
                  <a:pt x="4800" y="21060"/>
                  <a:pt x="5340" y="21600"/>
                  <a:pt x="6000" y="21600"/>
                </a:cubicBezTo>
                <a:lnTo>
                  <a:pt x="15600" y="21600"/>
                </a:lnTo>
                <a:cubicBezTo>
                  <a:pt x="16260" y="21600"/>
                  <a:pt x="16800" y="21060"/>
                  <a:pt x="16800" y="20400"/>
                </a:cubicBezTo>
                <a:cubicBezTo>
                  <a:pt x="16800" y="19740"/>
                  <a:pt x="16260" y="19200"/>
                  <a:pt x="15600" y="19200"/>
                </a:cubicBezTo>
                <a:lnTo>
                  <a:pt x="12000" y="19200"/>
                </a:lnTo>
                <a:lnTo>
                  <a:pt x="12000" y="15480"/>
                </a:lnTo>
                <a:cubicBezTo>
                  <a:pt x="13956" y="15084"/>
                  <a:pt x="15576" y="13728"/>
                  <a:pt x="16332" y="11928"/>
                </a:cubicBezTo>
                <a:cubicBezTo>
                  <a:pt x="19296" y="11556"/>
                  <a:pt x="21600" y="9060"/>
                  <a:pt x="21600" y="6000"/>
                </a:cubicBezTo>
                <a:lnTo>
                  <a:pt x="21600" y="4800"/>
                </a:lnTo>
                <a:cubicBezTo>
                  <a:pt x="21600" y="3480"/>
                  <a:pt x="20520" y="2400"/>
                  <a:pt x="19200" y="2400"/>
                </a:cubicBezTo>
                <a:close/>
                <a:moveTo>
                  <a:pt x="2400" y="6000"/>
                </a:moveTo>
                <a:lnTo>
                  <a:pt x="2400" y="4800"/>
                </a:lnTo>
                <a:lnTo>
                  <a:pt x="4800" y="4800"/>
                </a:lnTo>
                <a:lnTo>
                  <a:pt x="4800" y="9384"/>
                </a:lnTo>
                <a:cubicBezTo>
                  <a:pt x="3408" y="8880"/>
                  <a:pt x="2400" y="7560"/>
                  <a:pt x="2400" y="6000"/>
                </a:cubicBezTo>
                <a:close/>
                <a:moveTo>
                  <a:pt x="19200" y="6000"/>
                </a:moveTo>
                <a:cubicBezTo>
                  <a:pt x="19200" y="7560"/>
                  <a:pt x="18192" y="8880"/>
                  <a:pt x="16800" y="9384"/>
                </a:cubicBezTo>
                <a:lnTo>
                  <a:pt x="16800" y="4800"/>
                </a:lnTo>
                <a:lnTo>
                  <a:pt x="19200" y="4800"/>
                </a:lnTo>
                <a:lnTo>
                  <a:pt x="19200" y="6000"/>
                </a:lnTo>
                <a:close/>
              </a:path>
            </a:pathLst>
          </a:custGeom>
          <a:solidFill>
            <a:srgbClr val="004A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3251118">
              <a:lnSpc>
                <a:spcPct val="100000"/>
              </a:lnSpc>
              <a:spcBef>
                <a:spcPts val="0"/>
              </a:spcBef>
              <a:defRPr sz="1600">
                <a:solidFill>
                  <a:srgbClr val="22375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7" name="Rounded Rectangle"/>
          <p:cNvSpPr/>
          <p:nvPr/>
        </p:nvSpPr>
        <p:spPr>
          <a:xfrm>
            <a:off x="1798985" y="6987616"/>
            <a:ext cx="10817636" cy="1801149"/>
          </a:xfrm>
          <a:prstGeom prst="roundRect">
            <a:avLst>
              <a:gd name="adj" fmla="val 13891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161633" dir="2700000" rotWithShape="0">
              <a:srgbClr val="000000">
                <a:alpha val="656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8" name="2024 yılının ilk altı ayında Avrupada yolcu trafiğinde"/>
          <p:cNvSpPr txBox="1"/>
          <p:nvPr/>
        </p:nvSpPr>
        <p:spPr>
          <a:xfrm>
            <a:off x="3263648" y="7439216"/>
            <a:ext cx="6397550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3251118">
              <a:lnSpc>
                <a:spcPct val="100000"/>
              </a:lnSpc>
              <a:spcBef>
                <a:spcPts val="0"/>
              </a:spcBef>
              <a:defRPr sz="3500" b="1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  <a:r>
              <a:rPr lang="en-US" baseline="3000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 busiest airport in Europe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49" name="İlk 10’da"/>
          <p:cNvSpPr txBox="1"/>
          <p:nvPr/>
        </p:nvSpPr>
        <p:spPr>
          <a:xfrm>
            <a:off x="6297640" y="7252576"/>
            <a:ext cx="5907998" cy="111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3251118">
              <a:spcBef>
                <a:spcPts val="0"/>
              </a:spcBef>
              <a:defRPr sz="7200" spc="-360">
                <a:solidFill>
                  <a:srgbClr val="004AA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>
                <a:latin typeface="Roboto" panose="02000000000000000000" pitchFamily="2" charset="0"/>
                <a:ea typeface="Roboto" panose="02000000000000000000" pitchFamily="2" charset="0"/>
              </a:rPr>
              <a:t>No</a:t>
            </a:r>
            <a:r>
              <a:rPr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  <a:endParaRPr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50" name="Shape"/>
          <p:cNvSpPr/>
          <p:nvPr/>
        </p:nvSpPr>
        <p:spPr>
          <a:xfrm>
            <a:off x="2130954" y="3537306"/>
            <a:ext cx="772723" cy="790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11" y="12841"/>
                </a:moveTo>
                <a:cubicBezTo>
                  <a:pt x="20660" y="12841"/>
                  <a:pt x="21600" y="11923"/>
                  <a:pt x="21600" y="10800"/>
                </a:cubicBezTo>
                <a:cubicBezTo>
                  <a:pt x="21600" y="9677"/>
                  <a:pt x="20660" y="8759"/>
                  <a:pt x="19511" y="8759"/>
                </a:cubicBezTo>
                <a:cubicBezTo>
                  <a:pt x="18361" y="8759"/>
                  <a:pt x="17421" y="9677"/>
                  <a:pt x="17421" y="10800"/>
                </a:cubicBezTo>
                <a:cubicBezTo>
                  <a:pt x="17421" y="11923"/>
                  <a:pt x="18361" y="12841"/>
                  <a:pt x="19511" y="12841"/>
                </a:cubicBezTo>
                <a:close/>
                <a:moveTo>
                  <a:pt x="14824" y="12614"/>
                </a:moveTo>
                <a:cubicBezTo>
                  <a:pt x="15852" y="12614"/>
                  <a:pt x="16681" y="11804"/>
                  <a:pt x="16681" y="10800"/>
                </a:cubicBezTo>
                <a:cubicBezTo>
                  <a:pt x="16681" y="9796"/>
                  <a:pt x="15852" y="8986"/>
                  <a:pt x="14824" y="8986"/>
                </a:cubicBezTo>
                <a:cubicBezTo>
                  <a:pt x="13796" y="8986"/>
                  <a:pt x="12967" y="9796"/>
                  <a:pt x="12967" y="10800"/>
                </a:cubicBezTo>
                <a:cubicBezTo>
                  <a:pt x="12967" y="11804"/>
                  <a:pt x="13796" y="12614"/>
                  <a:pt x="14824" y="12614"/>
                </a:cubicBezTo>
                <a:close/>
                <a:moveTo>
                  <a:pt x="14824" y="8014"/>
                </a:moveTo>
                <a:cubicBezTo>
                  <a:pt x="15852" y="8014"/>
                  <a:pt x="16681" y="7204"/>
                  <a:pt x="16681" y="6199"/>
                </a:cubicBezTo>
                <a:cubicBezTo>
                  <a:pt x="16681" y="5195"/>
                  <a:pt x="15852" y="4385"/>
                  <a:pt x="14824" y="4385"/>
                </a:cubicBezTo>
                <a:cubicBezTo>
                  <a:pt x="13796" y="4385"/>
                  <a:pt x="12967" y="5195"/>
                  <a:pt x="12967" y="6199"/>
                </a:cubicBezTo>
                <a:cubicBezTo>
                  <a:pt x="12967" y="7204"/>
                  <a:pt x="13796" y="8014"/>
                  <a:pt x="14824" y="8014"/>
                </a:cubicBezTo>
                <a:close/>
                <a:moveTo>
                  <a:pt x="14824" y="17204"/>
                </a:moveTo>
                <a:cubicBezTo>
                  <a:pt x="15852" y="17204"/>
                  <a:pt x="16681" y="16394"/>
                  <a:pt x="16681" y="15390"/>
                </a:cubicBezTo>
                <a:cubicBezTo>
                  <a:pt x="16681" y="14386"/>
                  <a:pt x="15852" y="13576"/>
                  <a:pt x="14824" y="13576"/>
                </a:cubicBezTo>
                <a:cubicBezTo>
                  <a:pt x="13796" y="13576"/>
                  <a:pt x="12967" y="14386"/>
                  <a:pt x="12967" y="15390"/>
                </a:cubicBezTo>
                <a:cubicBezTo>
                  <a:pt x="12967" y="16384"/>
                  <a:pt x="13796" y="17204"/>
                  <a:pt x="14824" y="17204"/>
                </a:cubicBezTo>
                <a:close/>
                <a:moveTo>
                  <a:pt x="10137" y="12388"/>
                </a:moveTo>
                <a:cubicBezTo>
                  <a:pt x="11032" y="12388"/>
                  <a:pt x="11762" y="11675"/>
                  <a:pt x="11762" y="10800"/>
                </a:cubicBezTo>
                <a:cubicBezTo>
                  <a:pt x="11762" y="9925"/>
                  <a:pt x="11032" y="9212"/>
                  <a:pt x="10137" y="9212"/>
                </a:cubicBezTo>
                <a:cubicBezTo>
                  <a:pt x="9241" y="9212"/>
                  <a:pt x="8512" y="9925"/>
                  <a:pt x="8512" y="10800"/>
                </a:cubicBezTo>
                <a:cubicBezTo>
                  <a:pt x="8512" y="11675"/>
                  <a:pt x="9230" y="12388"/>
                  <a:pt x="10137" y="12388"/>
                </a:cubicBezTo>
                <a:close/>
                <a:moveTo>
                  <a:pt x="10137" y="7787"/>
                </a:moveTo>
                <a:cubicBezTo>
                  <a:pt x="11032" y="7787"/>
                  <a:pt x="11762" y="7074"/>
                  <a:pt x="11762" y="6199"/>
                </a:cubicBezTo>
                <a:cubicBezTo>
                  <a:pt x="11762" y="5324"/>
                  <a:pt x="11032" y="4612"/>
                  <a:pt x="10137" y="4612"/>
                </a:cubicBezTo>
                <a:cubicBezTo>
                  <a:pt x="9241" y="4612"/>
                  <a:pt x="8512" y="5324"/>
                  <a:pt x="8512" y="6199"/>
                </a:cubicBezTo>
                <a:cubicBezTo>
                  <a:pt x="8512" y="7074"/>
                  <a:pt x="9230" y="7787"/>
                  <a:pt x="10137" y="7787"/>
                </a:cubicBezTo>
                <a:close/>
                <a:moveTo>
                  <a:pt x="10137" y="16988"/>
                </a:moveTo>
                <a:cubicBezTo>
                  <a:pt x="11032" y="16988"/>
                  <a:pt x="11762" y="16276"/>
                  <a:pt x="11762" y="15401"/>
                </a:cubicBezTo>
                <a:cubicBezTo>
                  <a:pt x="11762" y="14526"/>
                  <a:pt x="11032" y="13813"/>
                  <a:pt x="10137" y="13813"/>
                </a:cubicBezTo>
                <a:cubicBezTo>
                  <a:pt x="9241" y="13813"/>
                  <a:pt x="8512" y="14526"/>
                  <a:pt x="8512" y="15401"/>
                </a:cubicBezTo>
                <a:cubicBezTo>
                  <a:pt x="8501" y="16276"/>
                  <a:pt x="9230" y="16988"/>
                  <a:pt x="10137" y="16988"/>
                </a:cubicBezTo>
                <a:close/>
                <a:moveTo>
                  <a:pt x="10137" y="21600"/>
                </a:moveTo>
                <a:cubicBezTo>
                  <a:pt x="11032" y="21600"/>
                  <a:pt x="11762" y="20887"/>
                  <a:pt x="11762" y="20012"/>
                </a:cubicBezTo>
                <a:cubicBezTo>
                  <a:pt x="11762" y="19138"/>
                  <a:pt x="11032" y="18425"/>
                  <a:pt x="10137" y="18425"/>
                </a:cubicBezTo>
                <a:cubicBezTo>
                  <a:pt x="9241" y="18425"/>
                  <a:pt x="8512" y="19138"/>
                  <a:pt x="8512" y="20012"/>
                </a:cubicBezTo>
                <a:cubicBezTo>
                  <a:pt x="8501" y="20887"/>
                  <a:pt x="9230" y="21600"/>
                  <a:pt x="10137" y="21600"/>
                </a:cubicBezTo>
                <a:close/>
                <a:moveTo>
                  <a:pt x="10137" y="3175"/>
                </a:moveTo>
                <a:cubicBezTo>
                  <a:pt x="11032" y="3175"/>
                  <a:pt x="11762" y="2462"/>
                  <a:pt x="11762" y="1588"/>
                </a:cubicBezTo>
                <a:cubicBezTo>
                  <a:pt x="11762" y="713"/>
                  <a:pt x="11032" y="0"/>
                  <a:pt x="10137" y="0"/>
                </a:cubicBezTo>
                <a:cubicBezTo>
                  <a:pt x="9241" y="0"/>
                  <a:pt x="8512" y="713"/>
                  <a:pt x="8512" y="1588"/>
                </a:cubicBezTo>
                <a:cubicBezTo>
                  <a:pt x="8512" y="2462"/>
                  <a:pt x="9230" y="3175"/>
                  <a:pt x="10137" y="3175"/>
                </a:cubicBezTo>
                <a:close/>
                <a:moveTo>
                  <a:pt x="5439" y="12161"/>
                </a:moveTo>
                <a:cubicBezTo>
                  <a:pt x="6212" y="12161"/>
                  <a:pt x="6832" y="11545"/>
                  <a:pt x="6832" y="10800"/>
                </a:cubicBezTo>
                <a:cubicBezTo>
                  <a:pt x="6832" y="10055"/>
                  <a:pt x="6201" y="9439"/>
                  <a:pt x="5439" y="9439"/>
                </a:cubicBezTo>
                <a:cubicBezTo>
                  <a:pt x="4665" y="9439"/>
                  <a:pt x="4046" y="10055"/>
                  <a:pt x="4046" y="10800"/>
                </a:cubicBezTo>
                <a:cubicBezTo>
                  <a:pt x="4046" y="11545"/>
                  <a:pt x="4665" y="12161"/>
                  <a:pt x="5439" y="12161"/>
                </a:cubicBezTo>
                <a:close/>
                <a:moveTo>
                  <a:pt x="5439" y="16751"/>
                </a:moveTo>
                <a:cubicBezTo>
                  <a:pt x="6212" y="16751"/>
                  <a:pt x="6832" y="16135"/>
                  <a:pt x="6832" y="15390"/>
                </a:cubicBezTo>
                <a:cubicBezTo>
                  <a:pt x="6832" y="14634"/>
                  <a:pt x="6201" y="14029"/>
                  <a:pt x="5439" y="14029"/>
                </a:cubicBezTo>
                <a:cubicBezTo>
                  <a:pt x="4665" y="14029"/>
                  <a:pt x="4046" y="14645"/>
                  <a:pt x="4046" y="15390"/>
                </a:cubicBezTo>
                <a:cubicBezTo>
                  <a:pt x="4046" y="16135"/>
                  <a:pt x="4665" y="16751"/>
                  <a:pt x="5439" y="16751"/>
                </a:cubicBezTo>
                <a:close/>
                <a:moveTo>
                  <a:pt x="5439" y="7582"/>
                </a:moveTo>
                <a:cubicBezTo>
                  <a:pt x="6212" y="7582"/>
                  <a:pt x="6832" y="6966"/>
                  <a:pt x="6832" y="6221"/>
                </a:cubicBezTo>
                <a:cubicBezTo>
                  <a:pt x="6832" y="5465"/>
                  <a:pt x="6201" y="4860"/>
                  <a:pt x="5439" y="4860"/>
                </a:cubicBezTo>
                <a:cubicBezTo>
                  <a:pt x="4665" y="4860"/>
                  <a:pt x="4046" y="5476"/>
                  <a:pt x="4046" y="6221"/>
                </a:cubicBezTo>
                <a:cubicBezTo>
                  <a:pt x="4046" y="6966"/>
                  <a:pt x="4665" y="7582"/>
                  <a:pt x="5439" y="7582"/>
                </a:cubicBezTo>
                <a:close/>
                <a:moveTo>
                  <a:pt x="1161" y="11934"/>
                </a:moveTo>
                <a:cubicBezTo>
                  <a:pt x="1802" y="11934"/>
                  <a:pt x="2321" y="11426"/>
                  <a:pt x="2321" y="10800"/>
                </a:cubicBezTo>
                <a:cubicBezTo>
                  <a:pt x="2321" y="10174"/>
                  <a:pt x="1802" y="9666"/>
                  <a:pt x="1161" y="9666"/>
                </a:cubicBezTo>
                <a:cubicBezTo>
                  <a:pt x="520" y="9666"/>
                  <a:pt x="0" y="10174"/>
                  <a:pt x="0" y="10800"/>
                </a:cubicBezTo>
                <a:cubicBezTo>
                  <a:pt x="0" y="11426"/>
                  <a:pt x="520" y="11934"/>
                  <a:pt x="1161" y="11934"/>
                </a:cubicBezTo>
                <a:close/>
              </a:path>
            </a:pathLst>
          </a:custGeom>
          <a:solidFill>
            <a:srgbClr val="004A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3251118">
              <a:lnSpc>
                <a:spcPct val="100000"/>
              </a:lnSpc>
              <a:spcBef>
                <a:spcPts val="0"/>
              </a:spcBef>
              <a:defRPr sz="1600">
                <a:solidFill>
                  <a:srgbClr val="22375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52" name="Rounded Rectangle"/>
          <p:cNvSpPr/>
          <p:nvPr/>
        </p:nvSpPr>
        <p:spPr>
          <a:xfrm>
            <a:off x="1798985" y="8989759"/>
            <a:ext cx="10817636" cy="1801150"/>
          </a:xfrm>
          <a:prstGeom prst="roundRect">
            <a:avLst>
              <a:gd name="adj" fmla="val 13891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161633" dir="2700000" rotWithShape="0">
              <a:srgbClr val="000000">
                <a:alpha val="656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53" name="2024’ün ilk yarısında %19 pazar payıyla Türkiye’de yolcu trafiğinde"/>
          <p:cNvSpPr txBox="1"/>
          <p:nvPr/>
        </p:nvSpPr>
        <p:spPr>
          <a:xfrm>
            <a:off x="3263648" y="9530258"/>
            <a:ext cx="743554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251118">
              <a:lnSpc>
                <a:spcPct val="100000"/>
              </a:lnSpc>
              <a:spcBef>
                <a:spcPts val="0"/>
              </a:spcBef>
              <a:defRPr sz="3500" b="1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Operating 2 runways since ’23 Dec</a:t>
            </a:r>
          </a:p>
        </p:txBody>
      </p:sp>
      <p:sp>
        <p:nvSpPr>
          <p:cNvPr id="754" name="2."/>
          <p:cNvSpPr txBox="1"/>
          <p:nvPr/>
        </p:nvSpPr>
        <p:spPr>
          <a:xfrm>
            <a:off x="10349405" y="9300966"/>
            <a:ext cx="1675759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3251118">
              <a:spcBef>
                <a:spcPts val="0"/>
              </a:spcBef>
              <a:defRPr sz="11000" b="1" spc="-550">
                <a:solidFill>
                  <a:srgbClr val="004AA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2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755" name="Shape 5082"/>
          <p:cNvSpPr/>
          <p:nvPr/>
        </p:nvSpPr>
        <p:spPr>
          <a:xfrm>
            <a:off x="2130955" y="9463891"/>
            <a:ext cx="814565" cy="77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80" y="21600"/>
                </a:moveTo>
                <a:cubicBezTo>
                  <a:pt x="8084" y="21600"/>
                  <a:pt x="8084" y="21600"/>
                  <a:pt x="8084" y="21600"/>
                </a:cubicBezTo>
                <a:cubicBezTo>
                  <a:pt x="12734" y="12205"/>
                  <a:pt x="12734" y="12205"/>
                  <a:pt x="12734" y="12205"/>
                </a:cubicBezTo>
                <a:cubicBezTo>
                  <a:pt x="18514" y="12205"/>
                  <a:pt x="18514" y="12205"/>
                  <a:pt x="18514" y="12205"/>
                </a:cubicBezTo>
                <a:cubicBezTo>
                  <a:pt x="18514" y="12205"/>
                  <a:pt x="21600" y="12205"/>
                  <a:pt x="21600" y="10593"/>
                </a:cubicBezTo>
                <a:cubicBezTo>
                  <a:pt x="21600" y="8981"/>
                  <a:pt x="18514" y="8981"/>
                  <a:pt x="18514" y="8981"/>
                </a:cubicBezTo>
                <a:cubicBezTo>
                  <a:pt x="12734" y="8981"/>
                  <a:pt x="12734" y="8981"/>
                  <a:pt x="12734" y="8981"/>
                </a:cubicBezTo>
                <a:cubicBezTo>
                  <a:pt x="8084" y="0"/>
                  <a:pt x="8084" y="0"/>
                  <a:pt x="8084" y="0"/>
                </a:cubicBezTo>
                <a:cubicBezTo>
                  <a:pt x="5780" y="0"/>
                  <a:pt x="5780" y="0"/>
                  <a:pt x="5780" y="0"/>
                </a:cubicBezTo>
                <a:cubicBezTo>
                  <a:pt x="8475" y="8981"/>
                  <a:pt x="8475" y="8981"/>
                  <a:pt x="8475" y="8981"/>
                </a:cubicBezTo>
                <a:cubicBezTo>
                  <a:pt x="4650" y="8981"/>
                  <a:pt x="4650" y="8981"/>
                  <a:pt x="4650" y="8981"/>
                </a:cubicBezTo>
                <a:cubicBezTo>
                  <a:pt x="2303" y="6908"/>
                  <a:pt x="2303" y="6908"/>
                  <a:pt x="2303" y="6908"/>
                </a:cubicBezTo>
                <a:cubicBezTo>
                  <a:pt x="0" y="6908"/>
                  <a:pt x="0" y="6908"/>
                  <a:pt x="0" y="6908"/>
                </a:cubicBezTo>
                <a:cubicBezTo>
                  <a:pt x="1564" y="10593"/>
                  <a:pt x="1564" y="10593"/>
                  <a:pt x="1564" y="10593"/>
                </a:cubicBezTo>
                <a:cubicBezTo>
                  <a:pt x="0" y="14692"/>
                  <a:pt x="0" y="14692"/>
                  <a:pt x="0" y="14692"/>
                </a:cubicBezTo>
                <a:cubicBezTo>
                  <a:pt x="2303" y="14692"/>
                  <a:pt x="2303" y="14692"/>
                  <a:pt x="2303" y="14692"/>
                </a:cubicBezTo>
                <a:cubicBezTo>
                  <a:pt x="4650" y="12205"/>
                  <a:pt x="4650" y="12205"/>
                  <a:pt x="4650" y="12205"/>
                </a:cubicBezTo>
                <a:cubicBezTo>
                  <a:pt x="8475" y="12205"/>
                  <a:pt x="8475" y="12205"/>
                  <a:pt x="8475" y="12205"/>
                </a:cubicBezTo>
                <a:lnTo>
                  <a:pt x="5780" y="21600"/>
                </a:lnTo>
              </a:path>
            </a:pathLst>
          </a:custGeom>
          <a:solidFill>
            <a:srgbClr val="18355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Roboto"/>
                <a:ea typeface="Roboto"/>
                <a:cs typeface="Roboto"/>
                <a:sym typeface="Roboto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61" name="Group 43"/>
          <p:cNvGrpSpPr/>
          <p:nvPr/>
        </p:nvGrpSpPr>
        <p:grpSpPr>
          <a:xfrm>
            <a:off x="17923715" y="281998"/>
            <a:ext cx="8883424" cy="1597509"/>
            <a:chOff x="0" y="0"/>
            <a:chExt cx="8883423" cy="1597508"/>
          </a:xfrm>
        </p:grpSpPr>
        <p:sp>
          <p:nvSpPr>
            <p:cNvPr id="758" name="Rounded Rectangle"/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59" name="Picture 45" descr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0" name="Picture 46" descr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4" name="TextBox 58"/>
          <p:cNvGrpSpPr/>
          <p:nvPr/>
        </p:nvGrpSpPr>
        <p:grpSpPr>
          <a:xfrm>
            <a:off x="15935796" y="5487497"/>
            <a:ext cx="1080128" cy="536077"/>
            <a:chOff x="-103910" y="0"/>
            <a:chExt cx="1080126" cy="536075"/>
          </a:xfrm>
        </p:grpSpPr>
        <p:sp>
          <p:nvSpPr>
            <p:cNvPr id="762" name="Rectangle"/>
            <p:cNvSpPr/>
            <p:nvPr/>
          </p:nvSpPr>
          <p:spPr>
            <a:xfrm>
              <a:off x="0" y="0"/>
              <a:ext cx="976216" cy="536075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3" name="35.5"/>
            <p:cNvSpPr txBox="1"/>
            <p:nvPr/>
          </p:nvSpPr>
          <p:spPr>
            <a:xfrm>
              <a:off x="-103910" y="1"/>
              <a:ext cx="976216" cy="523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35.5</a:t>
              </a:r>
            </a:p>
          </p:txBody>
        </p:sp>
      </p:grpSp>
      <p:grpSp>
        <p:nvGrpSpPr>
          <p:cNvPr id="767" name="TextBox 61"/>
          <p:cNvGrpSpPr/>
          <p:nvPr/>
        </p:nvGrpSpPr>
        <p:grpSpPr>
          <a:xfrm>
            <a:off x="17199462" y="8353364"/>
            <a:ext cx="1055242" cy="552747"/>
            <a:chOff x="-103911" y="-16671"/>
            <a:chExt cx="1055241" cy="552746"/>
          </a:xfrm>
        </p:grpSpPr>
        <p:sp>
          <p:nvSpPr>
            <p:cNvPr id="765" name="Rectangle"/>
            <p:cNvSpPr/>
            <p:nvPr/>
          </p:nvSpPr>
          <p:spPr>
            <a:xfrm>
              <a:off x="-1" y="-1"/>
              <a:ext cx="951331" cy="536076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6" name="16.9"/>
            <p:cNvSpPr txBox="1"/>
            <p:nvPr/>
          </p:nvSpPr>
          <p:spPr>
            <a:xfrm>
              <a:off x="-103911" y="-16671"/>
              <a:ext cx="951331" cy="523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16.9</a:t>
              </a:r>
            </a:p>
          </p:txBody>
        </p:sp>
      </p:grpSp>
      <p:grpSp>
        <p:nvGrpSpPr>
          <p:cNvPr id="770" name="TextBox 62"/>
          <p:cNvGrpSpPr/>
          <p:nvPr/>
        </p:nvGrpSpPr>
        <p:grpSpPr>
          <a:xfrm>
            <a:off x="18397294" y="7195468"/>
            <a:ext cx="1050776" cy="556471"/>
            <a:chOff x="-48478" y="0"/>
            <a:chExt cx="1050774" cy="556469"/>
          </a:xfrm>
        </p:grpSpPr>
        <p:sp>
          <p:nvSpPr>
            <p:cNvPr id="768" name="Rectangle"/>
            <p:cNvSpPr/>
            <p:nvPr/>
          </p:nvSpPr>
          <p:spPr>
            <a:xfrm>
              <a:off x="0" y="0"/>
              <a:ext cx="1002296" cy="536075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9" name="25.0"/>
            <p:cNvSpPr txBox="1"/>
            <p:nvPr/>
          </p:nvSpPr>
          <p:spPr>
            <a:xfrm>
              <a:off x="-48478" y="33255"/>
              <a:ext cx="1002296" cy="523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25.0</a:t>
              </a:r>
            </a:p>
          </p:txBody>
        </p:sp>
      </p:grpSp>
      <p:grpSp>
        <p:nvGrpSpPr>
          <p:cNvPr id="773" name="TextBox 63"/>
          <p:cNvGrpSpPr/>
          <p:nvPr/>
        </p:nvGrpSpPr>
        <p:grpSpPr>
          <a:xfrm>
            <a:off x="19786599" y="6594088"/>
            <a:ext cx="1002298" cy="536077"/>
            <a:chOff x="0" y="0"/>
            <a:chExt cx="1002296" cy="536075"/>
          </a:xfrm>
        </p:grpSpPr>
        <p:sp>
          <p:nvSpPr>
            <p:cNvPr id="771" name="Rectangle"/>
            <p:cNvSpPr/>
            <p:nvPr/>
          </p:nvSpPr>
          <p:spPr>
            <a:xfrm>
              <a:off x="0" y="0"/>
              <a:ext cx="1002296" cy="536075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72" name="30.8"/>
            <p:cNvSpPr txBox="1"/>
            <p:nvPr/>
          </p:nvSpPr>
          <p:spPr>
            <a:xfrm>
              <a:off x="0" y="1"/>
              <a:ext cx="1002296" cy="523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30.8</a:t>
              </a:r>
            </a:p>
          </p:txBody>
        </p:sp>
      </p:grpSp>
      <p:grpSp>
        <p:nvGrpSpPr>
          <p:cNvPr id="776" name="TextBox 63"/>
          <p:cNvGrpSpPr/>
          <p:nvPr/>
        </p:nvGrpSpPr>
        <p:grpSpPr>
          <a:xfrm>
            <a:off x="21012589" y="5043911"/>
            <a:ext cx="1002298" cy="536077"/>
            <a:chOff x="0" y="0"/>
            <a:chExt cx="1002296" cy="536075"/>
          </a:xfrm>
        </p:grpSpPr>
        <p:sp>
          <p:nvSpPr>
            <p:cNvPr id="774" name="Rectangle"/>
            <p:cNvSpPr/>
            <p:nvPr/>
          </p:nvSpPr>
          <p:spPr>
            <a:xfrm>
              <a:off x="0" y="0"/>
              <a:ext cx="1002296" cy="536075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75" name="37.1"/>
            <p:cNvSpPr txBox="1"/>
            <p:nvPr/>
          </p:nvSpPr>
          <p:spPr>
            <a:xfrm>
              <a:off x="0" y="1"/>
              <a:ext cx="1002296" cy="523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Roboto" panose="02000000000000000000" pitchFamily="2" charset="0"/>
                  <a:ea typeface="Roboto" panose="02000000000000000000" pitchFamily="2" charset="0"/>
                </a:rPr>
                <a:t>37.1</a:t>
              </a:r>
            </a:p>
          </p:txBody>
        </p:sp>
      </p:grpSp>
      <p:sp>
        <p:nvSpPr>
          <p:cNvPr id="777" name="Rounded Rectangle"/>
          <p:cNvSpPr/>
          <p:nvPr/>
        </p:nvSpPr>
        <p:spPr>
          <a:xfrm>
            <a:off x="1798985" y="10905599"/>
            <a:ext cx="10817636" cy="2299196"/>
          </a:xfrm>
          <a:prstGeom prst="roundRect">
            <a:avLst>
              <a:gd name="adj" fmla="val 10882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161633" dir="2700000" rotWithShape="0">
              <a:srgbClr val="000000">
                <a:alpha val="656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78" name="2024’ün ilk yarısında %19 pazar payıyla Türkiye’de yolcu trafiğinde"/>
          <p:cNvSpPr txBox="1"/>
          <p:nvPr/>
        </p:nvSpPr>
        <p:spPr>
          <a:xfrm>
            <a:off x="3263648" y="11616692"/>
            <a:ext cx="743554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251118">
              <a:lnSpc>
                <a:spcPct val="100000"/>
              </a:lnSpc>
              <a:spcBef>
                <a:spcPts val="0"/>
              </a:spcBef>
              <a:defRPr sz="3500" b="1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BHS Bag process capacity 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79" name="2."/>
          <p:cNvSpPr txBox="1"/>
          <p:nvPr/>
        </p:nvSpPr>
        <p:spPr>
          <a:xfrm>
            <a:off x="7073463" y="11427538"/>
            <a:ext cx="5148665" cy="1660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 defTabSz="3251118">
              <a:lnSpc>
                <a:spcPct val="80000"/>
              </a:lnSpc>
              <a:spcBef>
                <a:spcPts val="0"/>
              </a:spcBef>
              <a:defRPr sz="9000" b="1" spc="-450">
                <a:solidFill>
                  <a:srgbClr val="004AA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7200" b="1" spc="-415">
                <a:latin typeface="Roboto" panose="02000000000000000000" pitchFamily="2" charset="0"/>
                <a:ea typeface="Roboto" panose="02000000000000000000" pitchFamily="2" charset="0"/>
              </a:rPr>
              <a:t>9600 </a:t>
            </a:r>
            <a:r>
              <a:rPr lang="en-US" sz="5400" b="0" spc="-415">
                <a:latin typeface="Roboto" panose="02000000000000000000" pitchFamily="2" charset="0"/>
                <a:ea typeface="Roboto" panose="02000000000000000000" pitchFamily="2" charset="0"/>
              </a:rPr>
              <a:t>Baggage/Hour</a:t>
            </a:r>
            <a:endParaRPr sz="8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8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111" y="11618830"/>
            <a:ext cx="814566" cy="814565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"/>
          <p:cNvSpPr/>
          <p:nvPr/>
        </p:nvSpPr>
        <p:spPr>
          <a:xfrm>
            <a:off x="2201818" y="7427453"/>
            <a:ext cx="772724" cy="785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52" y="12421"/>
                </a:moveTo>
                <a:lnTo>
                  <a:pt x="5652" y="4682"/>
                </a:lnTo>
                <a:lnTo>
                  <a:pt x="8397" y="4682"/>
                </a:lnTo>
                <a:lnTo>
                  <a:pt x="8397" y="12421"/>
                </a:lnTo>
                <a:lnTo>
                  <a:pt x="7024" y="11119"/>
                </a:lnTo>
                <a:lnTo>
                  <a:pt x="5652" y="12421"/>
                </a:lnTo>
                <a:close/>
                <a:moveTo>
                  <a:pt x="11212" y="14604"/>
                </a:moveTo>
                <a:lnTo>
                  <a:pt x="11212" y="0"/>
                </a:lnTo>
                <a:lnTo>
                  <a:pt x="13957" y="0"/>
                </a:lnTo>
                <a:lnTo>
                  <a:pt x="13957" y="11903"/>
                </a:lnTo>
                <a:lnTo>
                  <a:pt x="11212" y="14604"/>
                </a:lnTo>
                <a:close/>
                <a:moveTo>
                  <a:pt x="69" y="17877"/>
                </a:moveTo>
                <a:lnTo>
                  <a:pt x="69" y="9364"/>
                </a:lnTo>
                <a:lnTo>
                  <a:pt x="2814" y="9364"/>
                </a:lnTo>
                <a:lnTo>
                  <a:pt x="2814" y="15176"/>
                </a:lnTo>
                <a:lnTo>
                  <a:pt x="69" y="17877"/>
                </a:lnTo>
                <a:close/>
                <a:moveTo>
                  <a:pt x="0" y="21600"/>
                </a:moveTo>
                <a:lnTo>
                  <a:pt x="6988" y="14726"/>
                </a:lnTo>
                <a:lnTo>
                  <a:pt x="11212" y="18296"/>
                </a:lnTo>
                <a:lnTo>
                  <a:pt x="18561" y="11066"/>
                </a:lnTo>
                <a:lnTo>
                  <a:pt x="16246" y="11066"/>
                </a:lnTo>
                <a:lnTo>
                  <a:pt x="16246" y="9310"/>
                </a:lnTo>
                <a:lnTo>
                  <a:pt x="21600" y="9310"/>
                </a:lnTo>
                <a:lnTo>
                  <a:pt x="21600" y="14577"/>
                </a:lnTo>
                <a:lnTo>
                  <a:pt x="19815" y="14577"/>
                </a:lnTo>
                <a:lnTo>
                  <a:pt x="19815" y="12299"/>
                </a:lnTo>
                <a:lnTo>
                  <a:pt x="11285" y="20691"/>
                </a:lnTo>
                <a:lnTo>
                  <a:pt x="7061" y="17121"/>
                </a:lnTo>
                <a:lnTo>
                  <a:pt x="250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4AA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3251118">
              <a:lnSpc>
                <a:spcPct val="100000"/>
              </a:lnSpc>
              <a:spcBef>
                <a:spcPts val="0"/>
              </a:spcBef>
              <a:defRPr sz="1600">
                <a:solidFill>
                  <a:srgbClr val="22375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TextBox 63">
            <a:extLst>
              <a:ext uri="{FF2B5EF4-FFF2-40B4-BE49-F238E27FC236}">
                <a16:creationId xmlns:a16="http://schemas.microsoft.com/office/drawing/2014/main" id="{588C08CD-F430-0F90-C661-1FA03CAD6CDB}"/>
              </a:ext>
            </a:extLst>
          </p:cNvPr>
          <p:cNvGrpSpPr/>
          <p:nvPr/>
        </p:nvGrpSpPr>
        <p:grpSpPr>
          <a:xfrm>
            <a:off x="22307990" y="4157221"/>
            <a:ext cx="1002298" cy="536077"/>
            <a:chOff x="0" y="0"/>
            <a:chExt cx="1002296" cy="536075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BB29C770-7063-4142-8D9A-835C91E80F32}"/>
                </a:ext>
              </a:extLst>
            </p:cNvPr>
            <p:cNvSpPr/>
            <p:nvPr/>
          </p:nvSpPr>
          <p:spPr>
            <a:xfrm>
              <a:off x="0" y="0"/>
              <a:ext cx="1002296" cy="536075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" name="37.1">
              <a:extLst>
                <a:ext uri="{FF2B5EF4-FFF2-40B4-BE49-F238E27FC236}">
                  <a16:creationId xmlns:a16="http://schemas.microsoft.com/office/drawing/2014/main" id="{B4B8BEBD-FD63-CBE4-24DD-2ECB642D7FEA}"/>
                </a:ext>
              </a:extLst>
            </p:cNvPr>
            <p:cNvSpPr txBox="1"/>
            <p:nvPr/>
          </p:nvSpPr>
          <p:spPr>
            <a:xfrm>
              <a:off x="0" y="1"/>
              <a:ext cx="1002296" cy="5232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327446">
                <a:lnSpc>
                  <a:spcPct val="100000"/>
                </a:lnSpc>
                <a:spcBef>
                  <a:spcPts val="0"/>
                </a:spcBef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41.5</a:t>
              </a:r>
              <a:endParaRPr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76E0DBE-A48D-AC65-720D-AC625B665ED7}"/>
              </a:ext>
            </a:extLst>
          </p:cNvPr>
          <p:cNvSpPr/>
          <p:nvPr/>
        </p:nvSpPr>
        <p:spPr>
          <a:xfrm>
            <a:off x="-19050" y="0"/>
            <a:ext cx="24388762" cy="13716000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27EA9EB6-0193-963B-04D2-77BB53B94125}"/>
              </a:ext>
            </a:extLst>
          </p:cNvPr>
          <p:cNvGrpSpPr/>
          <p:nvPr/>
        </p:nvGrpSpPr>
        <p:grpSpPr>
          <a:xfrm>
            <a:off x="3457623" y="-957639"/>
            <a:ext cx="25163127" cy="4517951"/>
            <a:chOff x="-781638" y="322730"/>
            <a:chExt cx="21355899" cy="4062469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1CCCEE7F-1755-606D-0385-07A5B8900F5B}"/>
                </a:ext>
              </a:extLst>
            </p:cNvPr>
            <p:cNvSpPr/>
            <p:nvPr/>
          </p:nvSpPr>
          <p:spPr>
            <a:xfrm>
              <a:off x="-781638" y="322730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Dünden Bugüne">
              <a:extLst>
                <a:ext uri="{FF2B5EF4-FFF2-40B4-BE49-F238E27FC236}">
                  <a16:creationId xmlns:a16="http://schemas.microsoft.com/office/drawing/2014/main" id="{18624D87-4E49-54E1-8725-34365023C46B}"/>
                </a:ext>
              </a:extLst>
            </p:cNvPr>
            <p:cNvSpPr txBox="1"/>
            <p:nvPr/>
          </p:nvSpPr>
          <p:spPr>
            <a:xfrm>
              <a:off x="-332867" y="1309930"/>
              <a:ext cx="11531348" cy="186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8000" spc="-249"/>
                <a:t>Main pain points of a passenger during the journey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8D4852-1EBF-EBD3-21D2-1F56DDE93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8072" y="279517"/>
            <a:ext cx="8882642" cy="159729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7BCA94D2-82F2-3EE1-82A4-7438E35B18A4}"/>
              </a:ext>
            </a:extLst>
          </p:cNvPr>
          <p:cNvSpPr/>
          <p:nvPr/>
        </p:nvSpPr>
        <p:spPr>
          <a:xfrm>
            <a:off x="3262143" y="4242556"/>
            <a:ext cx="4770455" cy="3181586"/>
          </a:xfrm>
          <a:prstGeom prst="cloudCallout">
            <a:avLst>
              <a:gd name="adj1" fmla="val 76749"/>
              <a:gd name="adj2" fmla="val 56621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43A713B-93CD-D825-721D-FA2446B70DF4}"/>
              </a:ext>
            </a:extLst>
          </p:cNvPr>
          <p:cNvSpPr/>
          <p:nvPr/>
        </p:nvSpPr>
        <p:spPr>
          <a:xfrm>
            <a:off x="7107572" y="3376321"/>
            <a:ext cx="4770455" cy="2778693"/>
          </a:xfrm>
          <a:prstGeom prst="cloudCallout">
            <a:avLst>
              <a:gd name="adj1" fmla="val 52354"/>
              <a:gd name="adj2" fmla="val 5576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63A2B37-51F1-50B6-06E7-B364BCEA0DA7}"/>
              </a:ext>
            </a:extLst>
          </p:cNvPr>
          <p:cNvSpPr/>
          <p:nvPr/>
        </p:nvSpPr>
        <p:spPr>
          <a:xfrm>
            <a:off x="11287576" y="3384285"/>
            <a:ext cx="5095424" cy="2444580"/>
          </a:xfrm>
          <a:prstGeom prst="cloudCallout">
            <a:avLst>
              <a:gd name="adj1" fmla="val 45239"/>
              <a:gd name="adj2" fmla="val 573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E353C81F-E3D1-2BD8-209A-637EC9902C49}"/>
              </a:ext>
            </a:extLst>
          </p:cNvPr>
          <p:cNvSpPr/>
          <p:nvPr/>
        </p:nvSpPr>
        <p:spPr>
          <a:xfrm>
            <a:off x="16181898" y="3276978"/>
            <a:ext cx="4770456" cy="1709284"/>
          </a:xfrm>
          <a:prstGeom prst="cloudCallout">
            <a:avLst>
              <a:gd name="adj1" fmla="val 21424"/>
              <a:gd name="adj2" fmla="val 79522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DFCF50F0-BE1F-79D1-CE02-8E412CDF4598}"/>
              </a:ext>
            </a:extLst>
          </p:cNvPr>
          <p:cNvSpPr/>
          <p:nvPr/>
        </p:nvSpPr>
        <p:spPr>
          <a:xfrm>
            <a:off x="11287576" y="5997217"/>
            <a:ext cx="4804672" cy="2289607"/>
          </a:xfrm>
          <a:prstGeom prst="cloudCallout">
            <a:avLst>
              <a:gd name="adj1" fmla="val 69779"/>
              <a:gd name="adj2" fmla="val 162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53DE7-31AF-AFE6-8B88-34F078AFCF41}"/>
              </a:ext>
            </a:extLst>
          </p:cNvPr>
          <p:cNvSpPr txBox="1"/>
          <p:nvPr/>
        </p:nvSpPr>
        <p:spPr>
          <a:xfrm>
            <a:off x="4040984" y="4757340"/>
            <a:ext cx="3200400" cy="1843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Can I put my cream into my bag?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FABF2D25-5B45-126F-FF08-C62A55FF0E93}"/>
              </a:ext>
            </a:extLst>
          </p:cNvPr>
          <p:cNvSpPr/>
          <p:nvPr/>
        </p:nvSpPr>
        <p:spPr>
          <a:xfrm>
            <a:off x="7773788" y="5483402"/>
            <a:ext cx="4369721" cy="2778693"/>
          </a:xfrm>
          <a:prstGeom prst="cloudCallout">
            <a:avLst>
              <a:gd name="adj1" fmla="val 101392"/>
              <a:gd name="adj2" fmla="val 82693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7378C0-6072-CE54-A576-F10B1B1F3C87}"/>
              </a:ext>
            </a:extLst>
          </p:cNvPr>
          <p:cNvSpPr txBox="1"/>
          <p:nvPr/>
        </p:nvSpPr>
        <p:spPr>
          <a:xfrm>
            <a:off x="7947740" y="3727607"/>
            <a:ext cx="3200400" cy="1455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can I reach to the Airport?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2DFE65-C2D4-CC3F-405E-BEAC3B25AFAD}"/>
              </a:ext>
            </a:extLst>
          </p:cNvPr>
          <p:cNvSpPr txBox="1"/>
          <p:nvPr/>
        </p:nvSpPr>
        <p:spPr>
          <a:xfrm>
            <a:off x="8405217" y="5584765"/>
            <a:ext cx="3200400" cy="1843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is the carpark availability?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0C14D5-716D-A3FC-6FE5-B46756AA47D9}"/>
              </a:ext>
            </a:extLst>
          </p:cNvPr>
          <p:cNvSpPr txBox="1"/>
          <p:nvPr/>
        </p:nvSpPr>
        <p:spPr>
          <a:xfrm>
            <a:off x="12212602" y="3548771"/>
            <a:ext cx="3200400" cy="1455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long is the passport queue?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5976A3-C03F-2EBB-2C2A-BC9AD88B13D5}"/>
              </a:ext>
            </a:extLst>
          </p:cNvPr>
          <p:cNvSpPr txBox="1"/>
          <p:nvPr/>
        </p:nvSpPr>
        <p:spPr>
          <a:xfrm>
            <a:off x="17067477" y="3070160"/>
            <a:ext cx="3200400" cy="1455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How much is the parking payment?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15645-4398-B58A-8A20-B286E0EBE4D9}"/>
              </a:ext>
            </a:extLst>
          </p:cNvPr>
          <p:cNvSpPr txBox="1"/>
          <p:nvPr/>
        </p:nvSpPr>
        <p:spPr>
          <a:xfrm>
            <a:off x="12130936" y="6106636"/>
            <a:ext cx="3200400" cy="1455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Has boarding started?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CD87B9FF-95C3-67FF-4A99-1431C301025E}"/>
              </a:ext>
            </a:extLst>
          </p:cNvPr>
          <p:cNvSpPr/>
          <p:nvPr/>
        </p:nvSpPr>
        <p:spPr>
          <a:xfrm>
            <a:off x="4294306" y="6917328"/>
            <a:ext cx="4263611" cy="2585613"/>
          </a:xfrm>
          <a:prstGeom prst="cloudCallout">
            <a:avLst>
              <a:gd name="adj1" fmla="val 150854"/>
              <a:gd name="adj2" fmla="val 34828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1" name="2024’ün ilk yarısında %19 pazar payıyla Türkiye’de yolcu trafiğinde">
            <a:extLst>
              <a:ext uri="{FF2B5EF4-FFF2-40B4-BE49-F238E27FC236}">
                <a16:creationId xmlns:a16="http://schemas.microsoft.com/office/drawing/2014/main" id="{FEF22AEC-5A64-D718-7AEA-16D9B8E54A81}"/>
              </a:ext>
            </a:extLst>
          </p:cNvPr>
          <p:cNvSpPr txBox="1"/>
          <p:nvPr/>
        </p:nvSpPr>
        <p:spPr>
          <a:xfrm>
            <a:off x="4773921" y="7894403"/>
            <a:ext cx="6666355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3251118">
              <a:lnSpc>
                <a:spcPct val="100000"/>
              </a:lnSpc>
              <a:spcBef>
                <a:spcPts val="0"/>
              </a:spcBef>
              <a:defRPr sz="3500" b="1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</a:rPr>
              <a:t>Is check-in crowded?</a:t>
            </a:r>
          </a:p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2" name="sq_010-sh_010_Lighting_v0018_1">
            <a:hlinkClick r:id="" action="ppaction://media"/>
            <a:extLst>
              <a:ext uri="{FF2B5EF4-FFF2-40B4-BE49-F238E27FC236}">
                <a16:creationId xmlns:a16="http://schemas.microsoft.com/office/drawing/2014/main" id="{5BEB936F-3EA2-70C6-FD1C-5F98473B6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4321" y="5284679"/>
            <a:ext cx="6336379" cy="843094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4FD7851-ACA7-1B66-471B-16F2ECAAC4B5}"/>
              </a:ext>
            </a:extLst>
          </p:cNvPr>
          <p:cNvSpPr/>
          <p:nvPr/>
        </p:nvSpPr>
        <p:spPr>
          <a:xfrm>
            <a:off x="14978849" y="5010512"/>
            <a:ext cx="5240341" cy="2172072"/>
          </a:xfrm>
          <a:prstGeom prst="cloudCallout">
            <a:avLst>
              <a:gd name="adj1" fmla="val 21424"/>
              <a:gd name="adj2" fmla="val 79522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B8C60-D815-4F26-C857-105F0FA70F5B}"/>
              </a:ext>
            </a:extLst>
          </p:cNvPr>
          <p:cNvSpPr txBox="1"/>
          <p:nvPr/>
        </p:nvSpPr>
        <p:spPr>
          <a:xfrm>
            <a:off x="15616060" y="5114693"/>
            <a:ext cx="3914883" cy="1455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Can I get information about my flight?</a:t>
            </a:r>
            <a:endParaRPr kumimoji="0" lang="tr-TR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FDDA0E7-31A9-83AC-58B7-7FFFB48A5442}"/>
              </a:ext>
            </a:extLst>
          </p:cNvPr>
          <p:cNvSpPr/>
          <p:nvPr/>
        </p:nvSpPr>
        <p:spPr>
          <a:xfrm>
            <a:off x="5113781" y="9123866"/>
            <a:ext cx="3304188" cy="2805600"/>
          </a:xfrm>
          <a:prstGeom prst="cloudCallout">
            <a:avLst>
              <a:gd name="adj1" fmla="val 69779"/>
              <a:gd name="adj2" fmla="val 162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/>
              <a:t>How is the weather in London?</a:t>
            </a:r>
            <a:endParaRPr lang="tr-TR" sz="2800" b="1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C0681F9-2888-B90C-4B32-7CA08D0D30B2}"/>
              </a:ext>
            </a:extLst>
          </p:cNvPr>
          <p:cNvSpPr/>
          <p:nvPr/>
        </p:nvSpPr>
        <p:spPr>
          <a:xfrm>
            <a:off x="7647508" y="7733737"/>
            <a:ext cx="3958110" cy="2805600"/>
          </a:xfrm>
          <a:prstGeom prst="cloudCallout">
            <a:avLst>
              <a:gd name="adj1" fmla="val 76749"/>
              <a:gd name="adj2" fmla="val 56621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/>
              <a:t>Can you  calculate my carpark fee?</a:t>
            </a:r>
            <a:endParaRPr lang="tr-TR" sz="2800" b="1"/>
          </a:p>
        </p:txBody>
      </p:sp>
    </p:spTree>
    <p:extLst>
      <p:ext uri="{BB962C8B-B14F-4D97-AF65-F5344CB8AC3E}">
        <p14:creationId xmlns:p14="http://schemas.microsoft.com/office/powerpoint/2010/main" val="4254720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ED333-633D-58A3-EC3B-3A7422F64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roup">
            <a:extLst>
              <a:ext uri="{FF2B5EF4-FFF2-40B4-BE49-F238E27FC236}">
                <a16:creationId xmlns:a16="http://schemas.microsoft.com/office/drawing/2014/main" id="{C5818BE4-3E84-D77D-9571-A60FAF8CBA5E}"/>
              </a:ext>
            </a:extLst>
          </p:cNvPr>
          <p:cNvGrpSpPr/>
          <p:nvPr/>
        </p:nvGrpSpPr>
        <p:grpSpPr>
          <a:xfrm>
            <a:off x="-4544476" y="-3560441"/>
            <a:ext cx="25730265" cy="25730256"/>
            <a:chOff x="1" y="0"/>
            <a:chExt cx="25730263" cy="25730255"/>
          </a:xfrm>
        </p:grpSpPr>
        <p:sp>
          <p:nvSpPr>
            <p:cNvPr id="358" name="Freeform: Shape 14">
              <a:extLst>
                <a:ext uri="{FF2B5EF4-FFF2-40B4-BE49-F238E27FC236}">
                  <a16:creationId xmlns:a16="http://schemas.microsoft.com/office/drawing/2014/main" id="{748FA708-316B-B53A-AC22-957F668751D0}"/>
                </a:ext>
              </a:extLst>
            </p:cNvPr>
            <p:cNvSpPr/>
            <p:nvPr/>
          </p:nvSpPr>
          <p:spPr>
            <a:xfrm>
              <a:off x="5759625" y="5759622"/>
              <a:ext cx="14211017" cy="14211012"/>
            </a:xfrm>
            <a:prstGeom prst="ellipse">
              <a:avLst/>
            </a:prstGeom>
            <a:noFill/>
            <a:ln w="17782" cap="flat">
              <a:solidFill>
                <a:srgbClr val="003C30">
                  <a:alpha val="20981"/>
                </a:srgbClr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15151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59" name="Freeform: Shape 15">
              <a:extLst>
                <a:ext uri="{FF2B5EF4-FFF2-40B4-BE49-F238E27FC236}">
                  <a16:creationId xmlns:a16="http://schemas.microsoft.com/office/drawing/2014/main" id="{71C3AC9C-424E-DEAF-0B78-B7B4910ED2A7}"/>
                </a:ext>
              </a:extLst>
            </p:cNvPr>
            <p:cNvSpPr/>
            <p:nvPr/>
          </p:nvSpPr>
          <p:spPr>
            <a:xfrm>
              <a:off x="2879811" y="2879809"/>
              <a:ext cx="19970641" cy="19970634"/>
            </a:xfrm>
            <a:prstGeom prst="ellipse">
              <a:avLst/>
            </a:prstGeom>
            <a:noFill/>
            <a:ln w="17782" cap="flat">
              <a:solidFill>
                <a:srgbClr val="003C30">
                  <a:alpha val="9613"/>
                </a:srgbClr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15151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60" name="Freeform: Shape 16">
              <a:extLst>
                <a:ext uri="{FF2B5EF4-FFF2-40B4-BE49-F238E27FC236}">
                  <a16:creationId xmlns:a16="http://schemas.microsoft.com/office/drawing/2014/main" id="{3208BCA0-A1F7-B38C-7498-24B97FD5EE70}"/>
                </a:ext>
              </a:extLst>
            </p:cNvPr>
            <p:cNvSpPr/>
            <p:nvPr/>
          </p:nvSpPr>
          <p:spPr>
            <a:xfrm>
              <a:off x="1" y="-1"/>
              <a:ext cx="25730265" cy="25730257"/>
            </a:xfrm>
            <a:prstGeom prst="ellipse">
              <a:avLst/>
            </a:prstGeom>
            <a:noFill/>
            <a:ln w="17782" cap="flat">
              <a:solidFill>
                <a:srgbClr val="003C30">
                  <a:alpha val="2992"/>
                </a:srgbClr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15151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63" name="Line">
            <a:extLst>
              <a:ext uri="{FF2B5EF4-FFF2-40B4-BE49-F238E27FC236}">
                <a16:creationId xmlns:a16="http://schemas.microsoft.com/office/drawing/2014/main" id="{9FFA9BCB-7114-CA87-8307-6F5B397FAF86}"/>
              </a:ext>
            </a:extLst>
          </p:cNvPr>
          <p:cNvSpPr/>
          <p:nvPr/>
        </p:nvSpPr>
        <p:spPr>
          <a:xfrm>
            <a:off x="1175961" y="1026249"/>
            <a:ext cx="22032078" cy="1"/>
          </a:xfrm>
          <a:prstGeom prst="line">
            <a:avLst/>
          </a:prstGeom>
          <a:ln w="25400">
            <a:solidFill>
              <a:srgbClr val="E6E6E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9" name="Line">
            <a:extLst>
              <a:ext uri="{FF2B5EF4-FFF2-40B4-BE49-F238E27FC236}">
                <a16:creationId xmlns:a16="http://schemas.microsoft.com/office/drawing/2014/main" id="{25FC922C-A647-A2F3-47D5-7D2EEA7E3D86}"/>
              </a:ext>
            </a:extLst>
          </p:cNvPr>
          <p:cNvSpPr/>
          <p:nvPr/>
        </p:nvSpPr>
        <p:spPr>
          <a:xfrm>
            <a:off x="1175961" y="13070749"/>
            <a:ext cx="22032078" cy="1"/>
          </a:xfrm>
          <a:prstGeom prst="line">
            <a:avLst/>
          </a:prstGeom>
          <a:ln w="25400">
            <a:solidFill>
              <a:srgbClr val="E6E6E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1C839-2C21-2D4E-17BF-5D6C090C6060}"/>
              </a:ext>
            </a:extLst>
          </p:cNvPr>
          <p:cNvSpPr txBox="1"/>
          <p:nvPr/>
        </p:nvSpPr>
        <p:spPr>
          <a:xfrm>
            <a:off x="7381361" y="2927664"/>
            <a:ext cx="16684240" cy="10767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err="1">
                <a:latin typeface="Roboto" panose="02000000000000000000" pitchFamily="2" charset="0"/>
                <a:ea typeface="Roboto" panose="02000000000000000000" pitchFamily="2" charset="0"/>
              </a:rPr>
              <a:t>SAVVy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 is an AI-based digital assistant that efficiently answers passenger inquiries and provides 24/7 support.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It enhances the customer experience by offering instant responses and personalized solutions through human-like conversations.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Passengers can receive quick responses through </a:t>
            </a:r>
            <a:r>
              <a:rPr lang="en-US" sz="4000" err="1">
                <a:latin typeface="Roboto" panose="02000000000000000000" pitchFamily="2" charset="0"/>
                <a:ea typeface="Roboto" panose="02000000000000000000" pitchFamily="2" charset="0"/>
              </a:rPr>
              <a:t>SAVVy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 without having to wait to connect with a customer representative.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Developed in collaboration with ISG, </a:t>
            </a:r>
            <a:r>
              <a:rPr lang="en-US" sz="4000" err="1">
                <a:latin typeface="Roboto" panose="02000000000000000000" pitchFamily="2" charset="0"/>
                <a:ea typeface="Roboto" panose="02000000000000000000" pitchFamily="2" charset="0"/>
              </a:rPr>
              <a:t>SAVVy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 utilizes Softtech Intelligence’s </a:t>
            </a:r>
            <a:r>
              <a:rPr lang="en-US" sz="4000" err="1">
                <a:latin typeface="Roboto" panose="02000000000000000000" pitchFamily="2" charset="0"/>
                <a:ea typeface="Roboto" panose="02000000000000000000" pitchFamily="2" charset="0"/>
              </a:rPr>
              <a:t>mAistro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 product and the GPT-4o model on the Azure platform.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The name </a:t>
            </a:r>
            <a:r>
              <a:rPr lang="en-US" sz="4000" err="1">
                <a:latin typeface="Roboto" panose="02000000000000000000" pitchFamily="2" charset="0"/>
                <a:ea typeface="Roboto" panose="02000000000000000000" pitchFamily="2" charset="0"/>
              </a:rPr>
              <a:t>SAVVy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</a:rPr>
              <a:t> is derived from the IATA code "SAW" of Sabiha Gökçen Airport and also refers to the word "savvy" in English, meaning “comprehension" This name symbolizes the airport’s hospitality.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 descr="A cartoon character with glasses&#10;&#10;Description automatically generated">
            <a:extLst>
              <a:ext uri="{FF2B5EF4-FFF2-40B4-BE49-F238E27FC236}">
                <a16:creationId xmlns:a16="http://schemas.microsoft.com/office/drawing/2014/main" id="{700418CD-C753-6282-2025-1E510F42E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6" y="1630564"/>
            <a:ext cx="6890545" cy="1181658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C228D514-2C9F-307D-0A1D-FD42266162DB}"/>
              </a:ext>
            </a:extLst>
          </p:cNvPr>
          <p:cNvGrpSpPr/>
          <p:nvPr/>
        </p:nvGrpSpPr>
        <p:grpSpPr>
          <a:xfrm>
            <a:off x="3491110" y="-895327"/>
            <a:ext cx="21355900" cy="4062471"/>
            <a:chOff x="-924240" y="258216"/>
            <a:chExt cx="21355899" cy="4062469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E588E14C-E698-3D63-3B14-E42BE21B57B1}"/>
                </a:ext>
              </a:extLst>
            </p:cNvPr>
            <p:cNvSpPr/>
            <p:nvPr/>
          </p:nvSpPr>
          <p:spPr>
            <a:xfrm>
              <a:off x="-924240" y="258216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Dünden Bugüne">
              <a:extLst>
                <a:ext uri="{FF2B5EF4-FFF2-40B4-BE49-F238E27FC236}">
                  <a16:creationId xmlns:a16="http://schemas.microsoft.com/office/drawing/2014/main" id="{43FD5F78-5CEA-08B3-2FC4-562B70F070AB}"/>
                </a:ext>
              </a:extLst>
            </p:cNvPr>
            <p:cNvSpPr txBox="1"/>
            <p:nvPr/>
          </p:nvSpPr>
          <p:spPr>
            <a:xfrm>
              <a:off x="-556239" y="1714853"/>
              <a:ext cx="12676101" cy="112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8300" spc="-249"/>
                <a:t>Meet with </a:t>
              </a:r>
              <a:r>
                <a:rPr lang="en-US" sz="8300" spc="-249" err="1"/>
                <a:t>SAVVy</a:t>
              </a:r>
              <a:r>
                <a:rPr lang="en-US" sz="8300" spc="-249"/>
                <a:t>!</a:t>
              </a:r>
            </a:p>
          </p:txBody>
        </p:sp>
      </p:grpSp>
      <p:grpSp>
        <p:nvGrpSpPr>
          <p:cNvPr id="18" name="Group 28">
            <a:extLst>
              <a:ext uri="{FF2B5EF4-FFF2-40B4-BE49-F238E27FC236}">
                <a16:creationId xmlns:a16="http://schemas.microsoft.com/office/drawing/2014/main" id="{2C1ABCA7-1AFE-6EC9-432A-64C53248385D}"/>
              </a:ext>
            </a:extLst>
          </p:cNvPr>
          <p:cNvGrpSpPr/>
          <p:nvPr/>
        </p:nvGrpSpPr>
        <p:grpSpPr>
          <a:xfrm>
            <a:off x="17923715" y="281998"/>
            <a:ext cx="8883424" cy="1597509"/>
            <a:chOff x="0" y="0"/>
            <a:chExt cx="8883423" cy="1597508"/>
          </a:xfrm>
        </p:grpSpPr>
        <p:sp>
          <p:nvSpPr>
            <p:cNvPr id="19" name="Rounded Rectangle">
              <a:extLst>
                <a:ext uri="{FF2B5EF4-FFF2-40B4-BE49-F238E27FC236}">
                  <a16:creationId xmlns:a16="http://schemas.microsoft.com/office/drawing/2014/main" id="{B359AC55-9E76-BD57-972A-613A06AB9C8C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0" name="Picture 30" descr="Picture 30">
              <a:extLst>
                <a:ext uri="{FF2B5EF4-FFF2-40B4-BE49-F238E27FC236}">
                  <a16:creationId xmlns:a16="http://schemas.microsoft.com/office/drawing/2014/main" id="{12A38483-287D-28E2-2A98-FA15508AF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icture 31" descr="Picture 31">
              <a:extLst>
                <a:ext uri="{FF2B5EF4-FFF2-40B4-BE49-F238E27FC236}">
                  <a16:creationId xmlns:a16="http://schemas.microsoft.com/office/drawing/2014/main" id="{3D7136AD-D119-CB89-D529-46C1CCF3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058982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diagram of software application&#10;&#10;AI-generated content may be incorrect.">
            <a:extLst>
              <a:ext uri="{FF2B5EF4-FFF2-40B4-BE49-F238E27FC236}">
                <a16:creationId xmlns:a16="http://schemas.microsoft.com/office/drawing/2014/main" id="{80662656-48DF-60AB-7A91-EBA94B93EA2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r="9868"/>
          <a:stretch>
            <a:fillRect/>
          </a:stretch>
        </p:blipFill>
        <p:spPr>
          <a:xfrm>
            <a:off x="519119" y="388619"/>
            <a:ext cx="12712933" cy="12712934"/>
          </a:xfr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4A6AB247-2874-176E-FC34-262DCEB93FDC}"/>
              </a:ext>
            </a:extLst>
          </p:cNvPr>
          <p:cNvGrpSpPr/>
          <p:nvPr/>
        </p:nvGrpSpPr>
        <p:grpSpPr>
          <a:xfrm>
            <a:off x="13758947" y="742515"/>
            <a:ext cx="11319536" cy="3197323"/>
            <a:chOff x="-1010497" y="461535"/>
            <a:chExt cx="21355899" cy="4062469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36C8A343-6CA2-6191-FAEE-CDD28B1DB723}"/>
                </a:ext>
              </a:extLst>
            </p:cNvPr>
            <p:cNvSpPr/>
            <p:nvPr/>
          </p:nvSpPr>
          <p:spPr>
            <a:xfrm>
              <a:off x="-1010497" y="461535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Dünden Bugüne">
              <a:extLst>
                <a:ext uri="{FF2B5EF4-FFF2-40B4-BE49-F238E27FC236}">
                  <a16:creationId xmlns:a16="http://schemas.microsoft.com/office/drawing/2014/main" id="{6640D859-4EB7-C441-9A07-1C0959F58FD2}"/>
                </a:ext>
              </a:extLst>
            </p:cNvPr>
            <p:cNvSpPr txBox="1"/>
            <p:nvPr/>
          </p:nvSpPr>
          <p:spPr>
            <a:xfrm>
              <a:off x="-556239" y="1179495"/>
              <a:ext cx="12676100" cy="21951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600"/>
                <a:t>System </a:t>
              </a:r>
            </a:p>
            <a:p>
              <a:r>
                <a:rPr lang="en-US" sz="6600"/>
                <a:t>Overview</a:t>
              </a:r>
            </a:p>
          </p:txBody>
        </p:sp>
      </p:grpSp>
      <p:grpSp>
        <p:nvGrpSpPr>
          <p:cNvPr id="2" name="Group 43">
            <a:extLst>
              <a:ext uri="{FF2B5EF4-FFF2-40B4-BE49-F238E27FC236}">
                <a16:creationId xmlns:a16="http://schemas.microsoft.com/office/drawing/2014/main" id="{89A0C032-253C-93E9-8E6D-5820194F009C}"/>
              </a:ext>
            </a:extLst>
          </p:cNvPr>
          <p:cNvGrpSpPr/>
          <p:nvPr/>
        </p:nvGrpSpPr>
        <p:grpSpPr>
          <a:xfrm>
            <a:off x="18372824" y="1372648"/>
            <a:ext cx="8883424" cy="1597509"/>
            <a:chOff x="0" y="0"/>
            <a:chExt cx="8883423" cy="1597508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F8EBADBB-483F-4421-E599-E5FAE85D6D00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4" name="Picture 45" descr="Picture 45">
              <a:extLst>
                <a:ext uri="{FF2B5EF4-FFF2-40B4-BE49-F238E27FC236}">
                  <a16:creationId xmlns:a16="http://schemas.microsoft.com/office/drawing/2014/main" id="{1D7DD90C-FB82-766C-FB47-F5D04523C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46" descr="Picture 46">
              <a:extLst>
                <a:ext uri="{FF2B5EF4-FFF2-40B4-BE49-F238E27FC236}">
                  <a16:creationId xmlns:a16="http://schemas.microsoft.com/office/drawing/2014/main" id="{71EBAB1D-EF5B-2DA6-2E6C-833A9EA9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5CEC-DA78-9A98-1A21-0EBB940D1F0A}"/>
              </a:ext>
            </a:extLst>
          </p:cNvPr>
          <p:cNvCxnSpPr/>
          <p:nvPr/>
        </p:nvCxnSpPr>
        <p:spPr>
          <a:xfrm>
            <a:off x="6515100" y="12767744"/>
            <a:ext cx="0" cy="513916"/>
          </a:xfrm>
          <a:prstGeom prst="line">
            <a:avLst/>
          </a:prstGeom>
          <a:noFill/>
          <a:ln w="25400" cap="flat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535170-FBA7-B970-6E89-AC09729D2BC9}"/>
              </a:ext>
            </a:extLst>
          </p:cNvPr>
          <p:cNvCxnSpPr/>
          <p:nvPr/>
        </p:nvCxnSpPr>
        <p:spPr>
          <a:xfrm>
            <a:off x="6515100" y="13327380"/>
            <a:ext cx="8549640" cy="0"/>
          </a:xfrm>
          <a:prstGeom prst="line">
            <a:avLst/>
          </a:prstGeom>
          <a:noFill/>
          <a:ln w="25400" cap="flat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E841B6-DF6D-05CF-0DE5-A72C7303B025}"/>
              </a:ext>
            </a:extLst>
          </p:cNvPr>
          <p:cNvCxnSpPr/>
          <p:nvPr/>
        </p:nvCxnSpPr>
        <p:spPr>
          <a:xfrm flipV="1">
            <a:off x="15064740" y="8435340"/>
            <a:ext cx="0" cy="4869180"/>
          </a:xfrm>
          <a:prstGeom prst="line">
            <a:avLst/>
          </a:prstGeom>
          <a:noFill/>
          <a:ln w="25400" cap="flat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6374BB-000B-B2B6-0AD5-84952BCD8505}"/>
              </a:ext>
            </a:extLst>
          </p:cNvPr>
          <p:cNvCxnSpPr/>
          <p:nvPr/>
        </p:nvCxnSpPr>
        <p:spPr>
          <a:xfrm>
            <a:off x="15064740" y="8412480"/>
            <a:ext cx="682359" cy="0"/>
          </a:xfrm>
          <a:prstGeom prst="line">
            <a:avLst/>
          </a:prstGeom>
          <a:noFill/>
          <a:ln w="25400" cap="flat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D1A3E9-5709-F403-7108-12722117C43A}"/>
              </a:ext>
            </a:extLst>
          </p:cNvPr>
          <p:cNvSpPr txBox="1"/>
          <p:nvPr/>
        </p:nvSpPr>
        <p:spPr>
          <a:xfrm>
            <a:off x="15747100" y="6266979"/>
            <a:ext cx="6125072" cy="4339650"/>
          </a:xfrm>
          <a:prstGeom prst="rect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Flight Info API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Carpark Availability API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Weather API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Carpark Fee Calculator API (New)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SAVVy in WhatsApp (New)</a:t>
            </a:r>
          </a:p>
        </p:txBody>
      </p:sp>
    </p:spTree>
    <p:extLst>
      <p:ext uri="{BB962C8B-B14F-4D97-AF65-F5344CB8AC3E}">
        <p14:creationId xmlns:p14="http://schemas.microsoft.com/office/powerpoint/2010/main" val="24579840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46E3A-B88A-4735-AD60-B0F3682C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E58516CA-39AE-5188-7684-D1E0FA16952A}"/>
              </a:ext>
            </a:extLst>
          </p:cNvPr>
          <p:cNvGrpSpPr/>
          <p:nvPr/>
        </p:nvGrpSpPr>
        <p:grpSpPr>
          <a:xfrm>
            <a:off x="4971200" y="479110"/>
            <a:ext cx="21355900" cy="4062471"/>
            <a:chOff x="-924240" y="258216"/>
            <a:chExt cx="21355899" cy="4062469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1B7A2731-D327-9BC6-2C8A-8814D59D42EF}"/>
                </a:ext>
              </a:extLst>
            </p:cNvPr>
            <p:cNvSpPr/>
            <p:nvPr/>
          </p:nvSpPr>
          <p:spPr>
            <a:xfrm>
              <a:off x="-924240" y="258216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Dünden Bugüne">
              <a:extLst>
                <a:ext uri="{FF2B5EF4-FFF2-40B4-BE49-F238E27FC236}">
                  <a16:creationId xmlns:a16="http://schemas.microsoft.com/office/drawing/2014/main" id="{388EC875-F997-DBC4-70D2-45896E949A68}"/>
                </a:ext>
              </a:extLst>
            </p:cNvPr>
            <p:cNvSpPr txBox="1"/>
            <p:nvPr/>
          </p:nvSpPr>
          <p:spPr>
            <a:xfrm>
              <a:off x="-764220" y="929505"/>
              <a:ext cx="11099379" cy="1727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600"/>
                <a:t>Expectations &amp; Realizations by now</a:t>
              </a:r>
            </a:p>
          </p:txBody>
        </p:sp>
      </p:grpSp>
      <p:grpSp>
        <p:nvGrpSpPr>
          <p:cNvPr id="2" name="Group 43">
            <a:extLst>
              <a:ext uri="{FF2B5EF4-FFF2-40B4-BE49-F238E27FC236}">
                <a16:creationId xmlns:a16="http://schemas.microsoft.com/office/drawing/2014/main" id="{A12647EE-1FFC-16F5-B39B-37AA10B0D182}"/>
              </a:ext>
            </a:extLst>
          </p:cNvPr>
          <p:cNvGrpSpPr/>
          <p:nvPr/>
        </p:nvGrpSpPr>
        <p:grpSpPr>
          <a:xfrm>
            <a:off x="18304244" y="1285765"/>
            <a:ext cx="8883424" cy="1597509"/>
            <a:chOff x="0" y="0"/>
            <a:chExt cx="8883423" cy="1597508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50F52971-9FBE-A17B-5C4E-5934486AE04C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" name="Picture 45" descr="Picture 45">
              <a:extLst>
                <a:ext uri="{FF2B5EF4-FFF2-40B4-BE49-F238E27FC236}">
                  <a16:creationId xmlns:a16="http://schemas.microsoft.com/office/drawing/2014/main" id="{3F4250BB-CDC8-D32E-A300-F4EDF739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46" descr="Picture 46">
              <a:extLst>
                <a:ext uri="{FF2B5EF4-FFF2-40B4-BE49-F238E27FC236}">
                  <a16:creationId xmlns:a16="http://schemas.microsoft.com/office/drawing/2014/main" id="{D008F668-B41C-4D04-D3F7-B272CACD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BE0BDC-2C20-4CDA-D4F1-9EAF984FE535}"/>
              </a:ext>
            </a:extLst>
          </p:cNvPr>
          <p:cNvSpPr txBox="1"/>
          <p:nvPr/>
        </p:nvSpPr>
        <p:spPr>
          <a:xfrm>
            <a:off x="666006" y="4059919"/>
            <a:ext cx="6889250" cy="11598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Expectations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/>
              <a:t>Providing fast, reliable and accurate information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/>
              <a:t>24/7 accessibility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/>
              <a:t>Tr/Eng language support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/>
              <a:t>Relieving the call center's burden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600" dirty="0"/>
              <a:t>Data collection and analysis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Providing a personalized experience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600" dirty="0"/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AA5D4-4DC9-8BFC-3169-40C408045209}"/>
              </a:ext>
            </a:extLst>
          </p:cNvPr>
          <p:cNvSpPr txBox="1"/>
          <p:nvPr/>
        </p:nvSpPr>
        <p:spPr>
          <a:xfrm>
            <a:off x="15001104" y="4171484"/>
            <a:ext cx="9382896" cy="1185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4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Gained Values </a:t>
            </a:r>
            <a:r>
              <a:rPr lang="en-US" sz="4700" b="1" dirty="0"/>
              <a:t>So</a:t>
            </a:r>
            <a:r>
              <a:rPr kumimoji="0" lang="en-US" sz="4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Far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Fast and accurate response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Accessible 24/7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Tr/Eng language support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Relieving the call center's burden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Data collection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Increasing multi-platform usage (mobile app, website)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Providing solutions with API integration</a:t>
            </a: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685800" marR="0" indent="-68580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7640D-90AC-8E43-98A0-69F45EAC4D84}"/>
              </a:ext>
            </a:extLst>
          </p:cNvPr>
          <p:cNvSpPr txBox="1"/>
          <p:nvPr/>
        </p:nvSpPr>
        <p:spPr>
          <a:xfrm>
            <a:off x="7236285" y="5787503"/>
            <a:ext cx="6889250" cy="53137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Providing multi-platform support (mobile app, website)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Providing API integration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Fast learning and accurate guidance capability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Receiving and responding to feedback </a:t>
            </a:r>
          </a:p>
        </p:txBody>
      </p:sp>
    </p:spTree>
    <p:extLst>
      <p:ext uri="{BB962C8B-B14F-4D97-AF65-F5344CB8AC3E}">
        <p14:creationId xmlns:p14="http://schemas.microsoft.com/office/powerpoint/2010/main" val="25069571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46E3A-B88A-4735-AD60-B0F3682C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E58516CA-39AE-5188-7684-D1E0FA16952A}"/>
              </a:ext>
            </a:extLst>
          </p:cNvPr>
          <p:cNvGrpSpPr/>
          <p:nvPr/>
        </p:nvGrpSpPr>
        <p:grpSpPr>
          <a:xfrm>
            <a:off x="4971200" y="479110"/>
            <a:ext cx="21355900" cy="4062471"/>
            <a:chOff x="-924240" y="258216"/>
            <a:chExt cx="21355899" cy="4062469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1B7A2731-D327-9BC6-2C8A-8814D59D42EF}"/>
                </a:ext>
              </a:extLst>
            </p:cNvPr>
            <p:cNvSpPr/>
            <p:nvPr/>
          </p:nvSpPr>
          <p:spPr>
            <a:xfrm>
              <a:off x="-924240" y="258216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Dünden Bugüne">
              <a:extLst>
                <a:ext uri="{FF2B5EF4-FFF2-40B4-BE49-F238E27FC236}">
                  <a16:creationId xmlns:a16="http://schemas.microsoft.com/office/drawing/2014/main" id="{388EC875-F997-DBC4-70D2-45896E949A68}"/>
                </a:ext>
              </a:extLst>
            </p:cNvPr>
            <p:cNvSpPr txBox="1"/>
            <p:nvPr/>
          </p:nvSpPr>
          <p:spPr>
            <a:xfrm>
              <a:off x="-764220" y="1335769"/>
              <a:ext cx="11099379" cy="915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600" err="1"/>
                <a:t>SAVVy</a:t>
              </a:r>
              <a:r>
                <a:rPr lang="en-US" sz="6600"/>
                <a:t> Skills</a:t>
              </a:r>
            </a:p>
          </p:txBody>
        </p:sp>
      </p:grpSp>
      <p:grpSp>
        <p:nvGrpSpPr>
          <p:cNvPr id="2" name="Group 43">
            <a:extLst>
              <a:ext uri="{FF2B5EF4-FFF2-40B4-BE49-F238E27FC236}">
                <a16:creationId xmlns:a16="http://schemas.microsoft.com/office/drawing/2014/main" id="{A12647EE-1FFC-16F5-B39B-37AA10B0D182}"/>
              </a:ext>
            </a:extLst>
          </p:cNvPr>
          <p:cNvGrpSpPr/>
          <p:nvPr/>
        </p:nvGrpSpPr>
        <p:grpSpPr>
          <a:xfrm>
            <a:off x="18304244" y="1285765"/>
            <a:ext cx="8883424" cy="1597509"/>
            <a:chOff x="0" y="0"/>
            <a:chExt cx="8883423" cy="1597508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50F52971-9FBE-A17B-5C4E-5934486AE04C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" name="Picture 45" descr="Picture 45">
              <a:extLst>
                <a:ext uri="{FF2B5EF4-FFF2-40B4-BE49-F238E27FC236}">
                  <a16:creationId xmlns:a16="http://schemas.microsoft.com/office/drawing/2014/main" id="{3F4250BB-CDC8-D32E-A300-F4EDF739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46" descr="Picture 46">
              <a:extLst>
                <a:ext uri="{FF2B5EF4-FFF2-40B4-BE49-F238E27FC236}">
                  <a16:creationId xmlns:a16="http://schemas.microsoft.com/office/drawing/2014/main" id="{D008F668-B41C-4D04-D3F7-B272CACD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39EF3A-D127-48A8-2CF8-6EF113193917}"/>
              </a:ext>
            </a:extLst>
          </p:cNvPr>
          <p:cNvSpPr txBox="1"/>
          <p:nvPr/>
        </p:nvSpPr>
        <p:spPr>
          <a:xfrm>
            <a:off x="4965622" y="5039738"/>
            <a:ext cx="13604788" cy="7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700" b="1"/>
              <a:t>Providing Solutions with API Integration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CF5F3-E4A4-0E76-ACB9-0EAAD82C4A87}"/>
              </a:ext>
            </a:extLst>
          </p:cNvPr>
          <p:cNvSpPr txBox="1"/>
          <p:nvPr/>
        </p:nvSpPr>
        <p:spPr>
          <a:xfrm>
            <a:off x="5011241" y="6378405"/>
            <a:ext cx="13604788" cy="4893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Flight Information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Parking Availability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Indoor Parking Capacity Status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Weather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Parking Fee Calculation</a:t>
            </a:r>
          </a:p>
        </p:txBody>
      </p:sp>
    </p:spTree>
    <p:extLst>
      <p:ext uri="{BB962C8B-B14F-4D97-AF65-F5344CB8AC3E}">
        <p14:creationId xmlns:p14="http://schemas.microsoft.com/office/powerpoint/2010/main" val="34609174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CA18D-7017-DD64-A2D3-BB97DC3C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EF011D3B-07B9-4EFE-B34C-F79C95CE0B36}"/>
              </a:ext>
            </a:extLst>
          </p:cNvPr>
          <p:cNvGrpSpPr/>
          <p:nvPr/>
        </p:nvGrpSpPr>
        <p:grpSpPr>
          <a:xfrm>
            <a:off x="4971200" y="479110"/>
            <a:ext cx="21355900" cy="4062471"/>
            <a:chOff x="-924240" y="258216"/>
            <a:chExt cx="21355899" cy="4062469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44933F83-42BA-17BB-1619-D0AD1C3F76C0}"/>
                </a:ext>
              </a:extLst>
            </p:cNvPr>
            <p:cNvSpPr/>
            <p:nvPr/>
          </p:nvSpPr>
          <p:spPr>
            <a:xfrm>
              <a:off x="-924240" y="258216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Dünden Bugüne">
              <a:extLst>
                <a:ext uri="{FF2B5EF4-FFF2-40B4-BE49-F238E27FC236}">
                  <a16:creationId xmlns:a16="http://schemas.microsoft.com/office/drawing/2014/main" id="{AB479F51-423D-F515-1002-D11EB9424B26}"/>
                </a:ext>
              </a:extLst>
            </p:cNvPr>
            <p:cNvSpPr txBox="1"/>
            <p:nvPr/>
          </p:nvSpPr>
          <p:spPr>
            <a:xfrm>
              <a:off x="-764220" y="1335769"/>
              <a:ext cx="11099379" cy="915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600"/>
                <a:t>How to reach </a:t>
              </a:r>
              <a:r>
                <a:rPr lang="en-US" sz="6600" spc="-249" err="1"/>
                <a:t>SAVVy</a:t>
              </a:r>
              <a:r>
                <a:rPr lang="en-US" sz="6600" spc="-249"/>
                <a:t>?</a:t>
              </a:r>
              <a:endParaRPr lang="en-US" sz="6600"/>
            </a:p>
          </p:txBody>
        </p:sp>
      </p:grpSp>
      <p:grpSp>
        <p:nvGrpSpPr>
          <p:cNvPr id="2" name="Group 43">
            <a:extLst>
              <a:ext uri="{FF2B5EF4-FFF2-40B4-BE49-F238E27FC236}">
                <a16:creationId xmlns:a16="http://schemas.microsoft.com/office/drawing/2014/main" id="{24EB3995-90A7-AD7B-61C2-17EAA8B282C8}"/>
              </a:ext>
            </a:extLst>
          </p:cNvPr>
          <p:cNvGrpSpPr/>
          <p:nvPr/>
        </p:nvGrpSpPr>
        <p:grpSpPr>
          <a:xfrm>
            <a:off x="18304244" y="1285765"/>
            <a:ext cx="8883424" cy="1597509"/>
            <a:chOff x="0" y="0"/>
            <a:chExt cx="8883423" cy="1597508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17189C97-1316-BF0D-6704-0E28627442D1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" name="Picture 45" descr="Picture 45">
              <a:extLst>
                <a:ext uri="{FF2B5EF4-FFF2-40B4-BE49-F238E27FC236}">
                  <a16:creationId xmlns:a16="http://schemas.microsoft.com/office/drawing/2014/main" id="{0FFC3769-F383-5A97-8C3E-2D09A433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46" descr="Picture 46">
              <a:extLst>
                <a:ext uri="{FF2B5EF4-FFF2-40B4-BE49-F238E27FC236}">
                  <a16:creationId xmlns:a16="http://schemas.microsoft.com/office/drawing/2014/main" id="{29A0832F-7C97-AEFA-FCF7-81895A5B6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293F9D7-DA3C-6D64-6E82-363B94CF0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4" y="4995155"/>
            <a:ext cx="16057711" cy="7785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5D797-C98C-922F-8CAD-ECD50D088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0600" y="4747493"/>
            <a:ext cx="3105150" cy="6515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6FD270-05E7-3614-5C3B-ECB6837AA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87711" y="5246385"/>
            <a:ext cx="3725432" cy="7820940"/>
          </a:xfrm>
          <a:prstGeom prst="rect">
            <a:avLst/>
          </a:prstGeom>
        </p:spPr>
      </p:pic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34BD2C1F-57A9-A9F2-754A-A26DEE5F8443}"/>
              </a:ext>
            </a:extLst>
          </p:cNvPr>
          <p:cNvSpPr/>
          <p:nvPr/>
        </p:nvSpPr>
        <p:spPr>
          <a:xfrm rot="10800000">
            <a:off x="23221249" y="5638799"/>
            <a:ext cx="1162751" cy="535343"/>
          </a:xfrm>
          <a:prstGeom prst="striped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r-TR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FB18DC-AD5C-D3DE-BAF0-0763E23EAB08}"/>
              </a:ext>
            </a:extLst>
          </p:cNvPr>
          <p:cNvSpPr txBox="1"/>
          <p:nvPr/>
        </p:nvSpPr>
        <p:spPr>
          <a:xfrm>
            <a:off x="359144" y="13234540"/>
            <a:ext cx="13596256" cy="480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tr-TR" sz="2800">
                <a:hlinkClick r:id="rId8"/>
              </a:rPr>
              <a:t>https://www.sabihagokcen.aero/homepage</a:t>
            </a:r>
            <a:endParaRPr lang="tr-TR" sz="2800"/>
          </a:p>
        </p:txBody>
      </p:sp>
    </p:spTree>
    <p:extLst>
      <p:ext uri="{BB962C8B-B14F-4D97-AF65-F5344CB8AC3E}">
        <p14:creationId xmlns:p14="http://schemas.microsoft.com/office/powerpoint/2010/main" val="35390155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4DE1-3896-13D8-9CBE-D41277BAB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777CFBCC-3847-CF05-BE4F-5481B68164EE}"/>
              </a:ext>
            </a:extLst>
          </p:cNvPr>
          <p:cNvGrpSpPr/>
          <p:nvPr/>
        </p:nvGrpSpPr>
        <p:grpSpPr>
          <a:xfrm>
            <a:off x="4971200" y="479110"/>
            <a:ext cx="21355900" cy="4062471"/>
            <a:chOff x="-924240" y="258216"/>
            <a:chExt cx="21355899" cy="4062469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3F97941-72E2-F7F5-B084-DAE94787CC52}"/>
                </a:ext>
              </a:extLst>
            </p:cNvPr>
            <p:cNvSpPr/>
            <p:nvPr/>
          </p:nvSpPr>
          <p:spPr>
            <a:xfrm>
              <a:off x="-924240" y="258216"/>
              <a:ext cx="21355899" cy="4062469"/>
            </a:xfrm>
            <a:prstGeom prst="rect">
              <a:avLst/>
            </a:prstGeom>
            <a:solidFill>
              <a:srgbClr val="004AA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Dünden Bugüne">
              <a:extLst>
                <a:ext uri="{FF2B5EF4-FFF2-40B4-BE49-F238E27FC236}">
                  <a16:creationId xmlns:a16="http://schemas.microsoft.com/office/drawing/2014/main" id="{0733AA11-F72D-0EFA-075F-3B0F636BF449}"/>
                </a:ext>
              </a:extLst>
            </p:cNvPr>
            <p:cNvSpPr txBox="1"/>
            <p:nvPr/>
          </p:nvSpPr>
          <p:spPr>
            <a:xfrm>
              <a:off x="-725254" y="1744911"/>
              <a:ext cx="11099379" cy="915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3251118">
                <a:lnSpc>
                  <a:spcPct val="80000"/>
                </a:lnSpc>
                <a:spcBef>
                  <a:spcPts val="0"/>
                </a:spcBef>
                <a:defRPr sz="10800" b="1" spc="-324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600" spc="-249" err="1"/>
                <a:t>SAVVy</a:t>
              </a:r>
              <a:r>
                <a:rPr lang="en-US" sz="6600" spc="-249"/>
                <a:t> Statics</a:t>
              </a:r>
            </a:p>
          </p:txBody>
        </p:sp>
      </p:grpSp>
      <p:grpSp>
        <p:nvGrpSpPr>
          <p:cNvPr id="2" name="Group 43">
            <a:extLst>
              <a:ext uri="{FF2B5EF4-FFF2-40B4-BE49-F238E27FC236}">
                <a16:creationId xmlns:a16="http://schemas.microsoft.com/office/drawing/2014/main" id="{A7ED4164-14B2-ED27-4EE6-0E2F6187BA22}"/>
              </a:ext>
            </a:extLst>
          </p:cNvPr>
          <p:cNvGrpSpPr/>
          <p:nvPr/>
        </p:nvGrpSpPr>
        <p:grpSpPr>
          <a:xfrm>
            <a:off x="18304244" y="1285765"/>
            <a:ext cx="8883424" cy="1597509"/>
            <a:chOff x="0" y="0"/>
            <a:chExt cx="8883423" cy="1597508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0E0F83BA-2AB5-ACFB-C5B7-320E514A6301}"/>
                </a:ext>
              </a:extLst>
            </p:cNvPr>
            <p:cNvSpPr/>
            <p:nvPr/>
          </p:nvSpPr>
          <p:spPr>
            <a:xfrm>
              <a:off x="0" y="0"/>
              <a:ext cx="8883424" cy="159750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" name="Picture 45" descr="Picture 45">
              <a:extLst>
                <a:ext uri="{FF2B5EF4-FFF2-40B4-BE49-F238E27FC236}">
                  <a16:creationId xmlns:a16="http://schemas.microsoft.com/office/drawing/2014/main" id="{93B32E07-CDBF-0355-8CE7-48DBA4D6E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85" y="205912"/>
              <a:ext cx="2657390" cy="1018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46" descr="Picture 46">
              <a:extLst>
                <a:ext uri="{FF2B5EF4-FFF2-40B4-BE49-F238E27FC236}">
                  <a16:creationId xmlns:a16="http://schemas.microsoft.com/office/drawing/2014/main" id="{1185C5D6-78DC-8CBD-CF20-58282DF8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286" y="180887"/>
              <a:ext cx="3001063" cy="123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8A42ED3-453B-872F-50D5-4BFBD48B0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003795"/>
              </p:ext>
            </p:extLst>
          </p:nvPr>
        </p:nvGraphicFramePr>
        <p:xfrm>
          <a:off x="574231" y="5681367"/>
          <a:ext cx="23206313" cy="64620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60083">
                  <a:extLst>
                    <a:ext uri="{9D8B030D-6E8A-4147-A177-3AD203B41FA5}">
                      <a16:colId xmlns:a16="http://schemas.microsoft.com/office/drawing/2014/main" val="3272609597"/>
                    </a:ext>
                  </a:extLst>
                </a:gridCol>
                <a:gridCol w="5308008">
                  <a:extLst>
                    <a:ext uri="{9D8B030D-6E8A-4147-A177-3AD203B41FA5}">
                      <a16:colId xmlns:a16="http://schemas.microsoft.com/office/drawing/2014/main" val="1074440610"/>
                    </a:ext>
                  </a:extLst>
                </a:gridCol>
                <a:gridCol w="5722407">
                  <a:extLst>
                    <a:ext uri="{9D8B030D-6E8A-4147-A177-3AD203B41FA5}">
                      <a16:colId xmlns:a16="http://schemas.microsoft.com/office/drawing/2014/main" val="4114402844"/>
                    </a:ext>
                  </a:extLst>
                </a:gridCol>
                <a:gridCol w="6015815">
                  <a:extLst>
                    <a:ext uri="{9D8B030D-6E8A-4147-A177-3AD203B41FA5}">
                      <a16:colId xmlns:a16="http://schemas.microsoft.com/office/drawing/2014/main" val="2759397659"/>
                    </a:ext>
                  </a:extLst>
                </a:gridCol>
              </a:tblGrid>
              <a:tr h="81733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i="0" err="1">
                          <a:solidFill>
                            <a:schemeClr val="tx1"/>
                          </a:solidFill>
                          <a:effectLst/>
                        </a:rPr>
                        <a:t>SAVVy</a:t>
                      </a:r>
                      <a:endParaRPr lang="en-US" sz="28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Call Center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Call Center </a:t>
                      </a:r>
                      <a:r>
                        <a:rPr lang="en-US" sz="2800" b="1" i="0" u="none" strike="noStrike" cap="none" spc="0" baseline="0" err="1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Cevaplanmış</a:t>
                      </a:r>
                      <a:r>
                        <a:rPr lang="en-US" sz="2800" b="1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 </a:t>
                      </a:r>
                      <a:r>
                        <a:rPr lang="en-US" sz="2800" b="1" i="0" u="none" strike="noStrike" cap="none" spc="0" baseline="0" err="1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Çağrı</a:t>
                      </a:r>
                      <a:r>
                        <a:rPr lang="en-US" sz="2800" b="1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 </a:t>
                      </a:r>
                      <a:r>
                        <a:rPr lang="en-US" sz="2800" b="1" i="0" u="none" strike="noStrike" cap="none" spc="0" baseline="0" err="1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Sayısı</a:t>
                      </a:r>
                    </a:p>
                  </a:txBody>
                  <a:tcPr marL="44449" marR="44449" marT="0" marB="0" anchor="b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912252"/>
                  </a:ext>
                </a:extLst>
              </a:tr>
              <a:tr h="8173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</a:rPr>
                        <a:t>Ocak'25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7,464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7,229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86476"/>
                  </a:ext>
                </a:extLst>
              </a:tr>
              <a:tr h="8173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1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Şubat'25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10,923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10,725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630086"/>
                  </a:ext>
                </a:extLst>
              </a:tr>
              <a:tr h="648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0" i="1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Mart'25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7,291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7,038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385324"/>
                  </a:ext>
                </a:extLst>
              </a:tr>
              <a:tr h="8173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1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Nisan'25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8,034</a:t>
                      </a:r>
                      <a:endParaRPr lang="en-US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8,349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8,088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673489"/>
                  </a:ext>
                </a:extLst>
              </a:tr>
              <a:tr h="8173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1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Mayıs'25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6,918</a:t>
                      </a:r>
                      <a:endParaRPr lang="en-US"/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7,829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7,524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168663"/>
                  </a:ext>
                </a:extLst>
              </a:tr>
              <a:tr h="81636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1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Haziran'25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6,953</a:t>
                      </a:r>
                      <a:endParaRPr lang="en-US"/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8,543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8,287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879441"/>
                  </a:ext>
                </a:extLst>
              </a:tr>
              <a:tr h="8746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1" u="none" strike="noStrike" cap="none" spc="0" baseline="0"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ptos"/>
                        </a:rPr>
                        <a:t>Temmuz'25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br>
                        <a:rPr lang="en-US"/>
                      </a:br>
                      <a:r>
                        <a:rPr lang="en-US"/>
                        <a:t>8,423</a:t>
                      </a:r>
                    </a:p>
                  </a:txBody>
                  <a:tcPr marL="44449" marR="44449" marT="0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9,870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>9,521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697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9873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GTBClassification>
  <attrValue>Public</attrValue>
  <customPropName>ISG</customPropName>
  <timestamp>3/11/2025 4:46:58 PM</timestamp>
  <userName>System</userName>
  <computerName>ISG8069189.SGIA.AERO</computerName>
  <guid>{6D1B9156-9FBC-41C4-A24F-2658EEC082DE}</guid>
</GTBClassification>
</file>

<file path=customXml/itemProps1.xml><?xml version="1.0" encoding="utf-8"?>
<ds:datastoreItem xmlns:ds="http://schemas.openxmlformats.org/officeDocument/2006/customXml" ds:itemID="{9382E2F5-8224-42B2-80E2-8871BEFAA2A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MAHB Knowledge Sharing</Template>
  <TotalTime>0</TotalTime>
  <Words>463</Words>
  <Application>Microsoft Office PowerPoint</Application>
  <PresentationFormat>Custom</PresentationFormat>
  <Paragraphs>108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Avenir Next LT Pro</vt:lpstr>
      <vt:lpstr>Calibri</vt:lpstr>
      <vt:lpstr>Helvetica Neue</vt:lpstr>
      <vt:lpstr>Helvetica Neue Medium</vt:lpstr>
      <vt:lpstr>Roboto</vt:lpstr>
      <vt:lpstr>Wingdings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Evrim Çakaloğlu</dc:creator>
  <cp:keywords>ClassificationData:&lt;ISG:Public&gt;</cp:keywords>
  <cp:lastModifiedBy>İrem Can</cp:lastModifiedBy>
  <cp:revision>3</cp:revision>
  <dcterms:created xsi:type="dcterms:W3CDTF">2025-03-10T06:02:09Z</dcterms:created>
  <dcterms:modified xsi:type="dcterms:W3CDTF">2025-09-22T07:50:51Z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G">
    <vt:lpwstr>Public</vt:lpwstr>
  </property>
  <property fmtid="{D5CDD505-2E9C-101B-9397-08002B2CF9AE}" pid="3" name="ClassifiedBy">
    <vt:lpwstr>System</vt:lpwstr>
  </property>
  <property fmtid="{D5CDD505-2E9C-101B-9397-08002B2CF9AE}" pid="4" name="ClassificationHost">
    <vt:lpwstr>ISG8069189.SGIA.AERO</vt:lpwstr>
  </property>
  <property fmtid="{D5CDD505-2E9C-101B-9397-08002B2CF9AE}" pid="5" name="ClassificationDate">
    <vt:lpwstr>3/11/2025 4:46:58 PM</vt:lpwstr>
  </property>
  <property fmtid="{D5CDD505-2E9C-101B-9397-08002B2CF9AE}" pid="6" name="ClassificationGUID">
    <vt:lpwstr>{6D1B9156-9FBC-41C4-A24F-2658EEC082DE}</vt:lpwstr>
  </property>
  <property fmtid="{D5CDD505-2E9C-101B-9397-08002B2CF9AE}" pid="7" name="MSIP_Label_69c2af83-61e7-47c8-9d5e-02da884ed881_Enabled">
    <vt:lpwstr>true</vt:lpwstr>
  </property>
  <property fmtid="{D5CDD505-2E9C-101B-9397-08002B2CF9AE}" pid="8" name="MSIP_Label_69c2af83-61e7-47c8-9d5e-02da884ed881_SetDate">
    <vt:lpwstr>2025-09-22T07:50:51Z</vt:lpwstr>
  </property>
  <property fmtid="{D5CDD505-2E9C-101B-9397-08002B2CF9AE}" pid="9" name="MSIP_Label_69c2af83-61e7-47c8-9d5e-02da884ed881_Method">
    <vt:lpwstr>Standard</vt:lpwstr>
  </property>
  <property fmtid="{D5CDD505-2E9C-101B-9397-08002B2CF9AE}" pid="10" name="MSIP_Label_69c2af83-61e7-47c8-9d5e-02da884ed881_Name">
    <vt:lpwstr>Public</vt:lpwstr>
  </property>
  <property fmtid="{D5CDD505-2E9C-101B-9397-08002B2CF9AE}" pid="11" name="MSIP_Label_69c2af83-61e7-47c8-9d5e-02da884ed881_SiteId">
    <vt:lpwstr>08ad6f0b-8153-45f5-bed9-072ad9497237</vt:lpwstr>
  </property>
  <property fmtid="{D5CDD505-2E9C-101B-9397-08002B2CF9AE}" pid="12" name="MSIP_Label_69c2af83-61e7-47c8-9d5e-02da884ed881_ActionId">
    <vt:lpwstr>f74dd8ab-d947-402f-adab-06b3aea07a24</vt:lpwstr>
  </property>
  <property fmtid="{D5CDD505-2E9C-101B-9397-08002B2CF9AE}" pid="13" name="MSIP_Label_69c2af83-61e7-47c8-9d5e-02da884ed881_ContentBits">
    <vt:lpwstr>2</vt:lpwstr>
  </property>
  <property fmtid="{D5CDD505-2E9C-101B-9397-08002B2CF9AE}" pid="14" name="MSIP_Label_69c2af83-61e7-47c8-9d5e-02da884ed881_Tag">
    <vt:lpwstr>10, 3, 0, 1</vt:lpwstr>
  </property>
  <property fmtid="{D5CDD505-2E9C-101B-9397-08002B2CF9AE}" pid="15" name="ClassificationContentMarkingFooterLocations">
    <vt:lpwstr>21_BasicWhite:6</vt:lpwstr>
  </property>
  <property fmtid="{D5CDD505-2E9C-101B-9397-08002B2CF9AE}" pid="16" name="ClassificationContentMarkingFooterText">
    <vt:lpwstr>Genel / Public</vt:lpwstr>
  </property>
</Properties>
</file>