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68" r:id="rId4"/>
    <p:sldId id="258" r:id="rId5"/>
    <p:sldId id="269" r:id="rId6"/>
    <p:sldId id="270" r:id="rId7"/>
    <p:sldId id="259" r:id="rId8"/>
    <p:sldId id="271" r:id="rId9"/>
    <p:sldId id="272" r:id="rId10"/>
    <p:sldId id="273"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420" autoAdjust="0"/>
    <p:restoredTop sz="94660"/>
  </p:normalViewPr>
  <p:slideViewPr>
    <p:cSldViewPr snapToGrid="0" snapToObjects="1">
      <p:cViewPr>
        <p:scale>
          <a:sx n="100" d="100"/>
          <a:sy n="100" d="100"/>
        </p:scale>
        <p:origin x="-1176" y="-5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7AC7F8-43C0-4725-8129-8C3FA183A5DB}" type="datetimeFigureOut">
              <a:rPr lang="tr-TR" smtClean="0"/>
              <a:t>9.09.2026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F704C7-C87C-436A-B80E-AD9D3D138B25}" type="slidenum">
              <a:rPr lang="tr-TR" smtClean="0"/>
              <a:t>‹#›</a:t>
            </a:fld>
            <a:endParaRPr lang="tr-TR"/>
          </a:p>
        </p:txBody>
      </p:sp>
    </p:spTree>
    <p:extLst>
      <p:ext uri="{BB962C8B-B14F-4D97-AF65-F5344CB8AC3E}">
        <p14:creationId xmlns:p14="http://schemas.microsoft.com/office/powerpoint/2010/main" val="1875129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3F704C7-C87C-436A-B80E-AD9D3D138B25}" type="slidenum">
              <a:rPr lang="tr-TR" smtClean="0"/>
              <a:t>8</a:t>
            </a:fld>
            <a:endParaRPr lang="tr-TR"/>
          </a:p>
        </p:txBody>
      </p:sp>
    </p:spTree>
    <p:extLst>
      <p:ext uri="{BB962C8B-B14F-4D97-AF65-F5344CB8AC3E}">
        <p14:creationId xmlns:p14="http://schemas.microsoft.com/office/powerpoint/2010/main" val="1614819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3F704C7-C87C-436A-B80E-AD9D3D138B25}" type="slidenum">
              <a:rPr lang="tr-TR" smtClean="0"/>
              <a:t>9</a:t>
            </a:fld>
            <a:endParaRPr lang="tr-TR"/>
          </a:p>
        </p:txBody>
      </p:sp>
    </p:spTree>
    <p:extLst>
      <p:ext uri="{BB962C8B-B14F-4D97-AF65-F5344CB8AC3E}">
        <p14:creationId xmlns:p14="http://schemas.microsoft.com/office/powerpoint/2010/main" val="4133748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3F704C7-C87C-436A-B80E-AD9D3D138B25}" type="slidenum">
              <a:rPr lang="tr-TR" smtClean="0"/>
              <a:t>10</a:t>
            </a:fld>
            <a:endParaRPr lang="tr-TR"/>
          </a:p>
        </p:txBody>
      </p:sp>
    </p:spTree>
    <p:extLst>
      <p:ext uri="{BB962C8B-B14F-4D97-AF65-F5344CB8AC3E}">
        <p14:creationId xmlns:p14="http://schemas.microsoft.com/office/powerpoint/2010/main" val="1520157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png"/><Relationship Id="rId7"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4.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4.png"/><Relationship Id="rId7" Type="http://schemas.openxmlformats.org/officeDocument/2006/relationships/image" Target="../media/image2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28.png"/><Relationship Id="rId4" Type="http://schemas.openxmlformats.org/officeDocument/2006/relationships/image" Target="../media/image19.png"/><Relationship Id="rId9"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4.png"/><Relationship Id="rId7" Type="http://schemas.openxmlformats.org/officeDocument/2006/relationships/image" Target="../media/image33.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2.png"/><Relationship Id="rId10" Type="http://schemas.openxmlformats.org/officeDocument/2006/relationships/image" Target="../media/image36.png"/><Relationship Id="rId4" Type="http://schemas.openxmlformats.org/officeDocument/2006/relationships/image" Target="../media/image17.png"/><Relationship Id="rId9" Type="http://schemas.openxmlformats.org/officeDocument/2006/relationships/image" Target="../media/image35.png"/></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5.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4.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3.png"/><Relationship Id="rId5" Type="http://schemas.openxmlformats.org/officeDocument/2006/relationships/image" Target="../media/image39.png"/><Relationship Id="rId10" Type="http://schemas.openxmlformats.org/officeDocument/2006/relationships/image" Target="../media/image14.png"/><Relationship Id="rId4" Type="http://schemas.openxmlformats.org/officeDocument/2006/relationships/image" Target="../media/image38.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10.png"/><Relationship Id="rId7" Type="http://schemas.openxmlformats.org/officeDocument/2006/relationships/image" Target="../media/image32.png"/><Relationship Id="rId12" Type="http://schemas.openxmlformats.org/officeDocument/2006/relationships/image" Target="../media/image5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50.png"/><Relationship Id="rId5" Type="http://schemas.openxmlformats.org/officeDocument/2006/relationships/image" Target="../media/image46.png"/><Relationship Id="rId10" Type="http://schemas.openxmlformats.org/officeDocument/2006/relationships/image" Target="../media/image49.png"/><Relationship Id="rId4" Type="http://schemas.openxmlformats.org/officeDocument/2006/relationships/image" Target="../media/image14.pn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0.png"/><Relationship Id="rId7"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56.png"/><Relationship Id="rId5" Type="http://schemas.openxmlformats.org/officeDocument/2006/relationships/image" Target="../media/image17.png"/><Relationship Id="rId10" Type="http://schemas.openxmlformats.org/officeDocument/2006/relationships/image" Target="../media/image55.png"/><Relationship Id="rId4" Type="http://schemas.openxmlformats.org/officeDocument/2006/relationships/image" Target="../media/image14.png"/><Relationship Id="rId9"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0.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60.png"/><Relationship Id="rId5" Type="http://schemas.openxmlformats.org/officeDocument/2006/relationships/image" Target="../media/image17.png"/><Relationship Id="rId10" Type="http://schemas.openxmlformats.org/officeDocument/2006/relationships/image" Target="../media/image59.png"/><Relationship Id="rId4" Type="http://schemas.openxmlformats.org/officeDocument/2006/relationships/image" Target="../media/image14.png"/><Relationship Id="rId9" Type="http://schemas.openxmlformats.org/officeDocument/2006/relationships/image" Target="../media/image58.png"/></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3.png"/></Relationships>
</file>

<file path=ppt/slides/_rels/slide12.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6014"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389803" y="2093178"/>
            <a:ext cx="1066800" cy="723900"/>
          </a:xfrm>
          <a:prstGeom prst="rect">
            <a:avLst/>
          </a:prstGeom>
        </p:spPr>
      </p:pic>
      <p:pic>
        <p:nvPicPr>
          <p:cNvPr id="5" name="Picture 4" descr="image.png"/>
          <p:cNvPicPr>
            <a:picLocks noChangeAspect="1"/>
          </p:cNvPicPr>
          <p:nvPr/>
        </p:nvPicPr>
        <p:blipFill>
          <a:blip r:embed="rId4"/>
          <a:stretch>
            <a:fillRect/>
          </a:stretch>
        </p:blipFill>
        <p:spPr>
          <a:xfrm>
            <a:off x="2371725" y="4778126"/>
            <a:ext cx="7448550" cy="381000"/>
          </a:xfrm>
          <a:prstGeom prst="rect">
            <a:avLst/>
          </a:prstGeom>
        </p:spPr>
      </p:pic>
      <p:sp>
        <p:nvSpPr>
          <p:cNvPr id="6" name="TextBox 5"/>
          <p:cNvSpPr txBox="1"/>
          <p:nvPr/>
        </p:nvSpPr>
        <p:spPr>
          <a:xfrm>
            <a:off x="2525478" y="3686675"/>
            <a:ext cx="7140892" cy="547687"/>
          </a:xfrm>
          <a:prstGeom prst="rect">
            <a:avLst/>
          </a:prstGeom>
          <a:noFill/>
        </p:spPr>
        <p:txBody>
          <a:bodyPr wrap="square" lIns="0" tIns="0" rIns="0" bIns="0" anchor="t">
            <a:spAutoFit/>
          </a:bodyPr>
          <a:lstStyle/>
          <a:p>
            <a:pPr algn="ctr">
              <a:lnSpc>
                <a:spcPts val="4312"/>
              </a:lnSpc>
            </a:pPr>
            <a:r>
              <a:rPr sz="3750" b="0" i="0" u="none" dirty="0">
                <a:solidFill>
                  <a:srgbClr val="F8FAFC"/>
                </a:solidFill>
                <a:latin typeface="Poppins ExtraBold"/>
              </a:rPr>
              <a:t>İSTON</a:t>
            </a:r>
            <a:r>
              <a:rPr lang="tr-TR" sz="3750" b="0" i="0" u="none" dirty="0">
                <a:solidFill>
                  <a:srgbClr val="F8FAFC"/>
                </a:solidFill>
                <a:latin typeface="Poppins ExtraBold"/>
              </a:rPr>
              <a:t> A.Ş.</a:t>
            </a:r>
            <a:r>
              <a:rPr sz="3750" b="0" i="0" u="none" dirty="0">
                <a:solidFill>
                  <a:srgbClr val="F8FAFC"/>
                </a:solidFill>
                <a:latin typeface="Poppins ExtraBold"/>
              </a:rPr>
              <a:t> </a:t>
            </a:r>
            <a:r>
              <a:rPr lang="tr-TR" sz="3750" b="0" i="0" u="none" dirty="0">
                <a:solidFill>
                  <a:srgbClr val="60A5FA"/>
                </a:solidFill>
                <a:latin typeface="Poppins ExtraBold"/>
              </a:rPr>
              <a:t>Dijital Dönüşümü</a:t>
            </a:r>
            <a:endParaRPr sz="3750" b="0" i="0" u="none" dirty="0">
              <a:solidFill>
                <a:srgbClr val="60A5FA"/>
              </a:solidFill>
              <a:latin typeface="Poppins ExtraBold"/>
            </a:endParaRPr>
          </a:p>
        </p:txBody>
      </p:sp>
      <p:pic>
        <p:nvPicPr>
          <p:cNvPr id="8" name="Picture 7" descr="image.png"/>
          <p:cNvPicPr>
            <a:picLocks noChangeAspect="1"/>
          </p:cNvPicPr>
          <p:nvPr/>
        </p:nvPicPr>
        <p:blipFill>
          <a:blip r:embed="rId5"/>
          <a:stretch>
            <a:fillRect/>
          </a:stretch>
        </p:blipFill>
        <p:spPr>
          <a:xfrm>
            <a:off x="5675553" y="2221090"/>
            <a:ext cx="495300" cy="495300"/>
          </a:xfrm>
          <a:prstGeom prst="rect">
            <a:avLst/>
          </a:prstGeom>
        </p:spPr>
      </p:pic>
      <p:pic>
        <p:nvPicPr>
          <p:cNvPr id="10" name="Picture 9" descr="image.png"/>
          <p:cNvPicPr>
            <a:picLocks noChangeAspect="1"/>
          </p:cNvPicPr>
          <p:nvPr/>
        </p:nvPicPr>
        <p:blipFill>
          <a:blip r:embed="rId6"/>
          <a:stretch>
            <a:fillRect/>
          </a:stretch>
        </p:blipFill>
        <p:spPr>
          <a:xfrm>
            <a:off x="2266950" y="5011489"/>
            <a:ext cx="104775" cy="133350"/>
          </a:xfrm>
          <a:prstGeom prst="rect">
            <a:avLst/>
          </a:prstGeom>
        </p:spPr>
      </p:pic>
      <p:pic>
        <p:nvPicPr>
          <p:cNvPr id="11" name="Picture 10" descr="image.png"/>
          <p:cNvPicPr>
            <a:picLocks noChangeAspect="1"/>
          </p:cNvPicPr>
          <p:nvPr/>
        </p:nvPicPr>
        <p:blipFill>
          <a:blip r:embed="rId7"/>
          <a:stretch>
            <a:fillRect/>
          </a:stretch>
        </p:blipFill>
        <p:spPr>
          <a:xfrm>
            <a:off x="3995588" y="5030188"/>
            <a:ext cx="152400" cy="133350"/>
          </a:xfrm>
          <a:prstGeom prst="rect">
            <a:avLst/>
          </a:prstGeom>
        </p:spPr>
      </p:pic>
      <p:pic>
        <p:nvPicPr>
          <p:cNvPr id="12" name="Picture 11" descr="image.png"/>
          <p:cNvPicPr>
            <a:picLocks noChangeAspect="1"/>
          </p:cNvPicPr>
          <p:nvPr/>
        </p:nvPicPr>
        <p:blipFill>
          <a:blip r:embed="rId8"/>
          <a:stretch>
            <a:fillRect/>
          </a:stretch>
        </p:blipFill>
        <p:spPr>
          <a:xfrm>
            <a:off x="8210550" y="5025776"/>
            <a:ext cx="114300" cy="133350"/>
          </a:xfrm>
          <a:prstGeom prst="rect">
            <a:avLst/>
          </a:prstGeom>
        </p:spPr>
      </p:pic>
      <p:pic>
        <p:nvPicPr>
          <p:cNvPr id="22" name="Resim 21" descr="metin, ekran görüntüsü, yazı tipi, meneviş mavisi içeren bir resim&#10;&#10;Yapay zeka tarafından oluşturulan içerik yanlış olabilir.">
            <a:extLst>
              <a:ext uri="{FF2B5EF4-FFF2-40B4-BE49-F238E27FC236}">
                <a16:creationId xmlns:a16="http://schemas.microsoft.com/office/drawing/2014/main" id="{574E097D-571F-A733-00CD-50D99FE0C406}"/>
              </a:ext>
            </a:extLst>
          </p:cNvPr>
          <p:cNvPicPr>
            <a:picLocks noChangeAspect="1"/>
          </p:cNvPicPr>
          <p:nvPr/>
        </p:nvPicPr>
        <p:blipFill>
          <a:blip r:embed="rId9"/>
          <a:stretch>
            <a:fillRect/>
          </a:stretch>
        </p:blipFill>
        <p:spPr>
          <a:xfrm>
            <a:off x="4587240" y="2797655"/>
            <a:ext cx="2789394" cy="931940"/>
          </a:xfrm>
          <a:prstGeom prst="rect">
            <a:avLst/>
          </a:prstGeom>
        </p:spPr>
      </p:pic>
      <p:pic>
        <p:nvPicPr>
          <p:cNvPr id="23" name="Picture 8" descr="image.png"/>
          <p:cNvPicPr>
            <a:picLocks noChangeAspect="1"/>
          </p:cNvPicPr>
          <p:nvPr/>
        </p:nvPicPr>
        <p:blipFill>
          <a:blip r:embed="rId10"/>
          <a:stretch>
            <a:fillRect/>
          </a:stretch>
        </p:blipFill>
        <p:spPr>
          <a:xfrm>
            <a:off x="4692967" y="3178030"/>
            <a:ext cx="78771" cy="914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1200150"/>
            <a:ext cx="5381625" cy="5181600"/>
          </a:xfrm>
          <a:prstGeom prst="rect">
            <a:avLst/>
          </a:prstGeom>
        </p:spPr>
      </p:pic>
      <p:pic>
        <p:nvPicPr>
          <p:cNvPr id="4" name="Picture 3" descr="image.png"/>
          <p:cNvPicPr>
            <a:picLocks noChangeAspect="1"/>
          </p:cNvPicPr>
          <p:nvPr/>
        </p:nvPicPr>
        <p:blipFill>
          <a:blip r:embed="rId4"/>
          <a:stretch>
            <a:fillRect/>
          </a:stretch>
        </p:blipFill>
        <p:spPr>
          <a:xfrm>
            <a:off x="6238875" y="1200150"/>
            <a:ext cx="5381625" cy="5181600"/>
          </a:xfrm>
          <a:prstGeom prst="rect">
            <a:avLst/>
          </a:prstGeom>
        </p:spPr>
      </p:pic>
      <p:pic>
        <p:nvPicPr>
          <p:cNvPr id="5" name="Picture 4" descr="image.png"/>
          <p:cNvPicPr>
            <a:picLocks noChangeAspect="1"/>
          </p:cNvPicPr>
          <p:nvPr/>
        </p:nvPicPr>
        <p:blipFill>
          <a:blip r:embed="rId5"/>
          <a:stretch>
            <a:fillRect/>
          </a:stretch>
        </p:blipFill>
        <p:spPr>
          <a:xfrm>
            <a:off x="11029950" y="381000"/>
            <a:ext cx="590550" cy="438150"/>
          </a:xfrm>
          <a:prstGeom prst="rect">
            <a:avLst/>
          </a:prstGeom>
        </p:spPr>
      </p:pic>
      <p:pic>
        <p:nvPicPr>
          <p:cNvPr id="6" name="Picture 5" descr="image.png"/>
          <p:cNvPicPr>
            <a:picLocks noChangeAspect="1"/>
          </p:cNvPicPr>
          <p:nvPr/>
        </p:nvPicPr>
        <p:blipFill>
          <a:blip r:embed="rId6"/>
          <a:stretch>
            <a:fillRect/>
          </a:stretch>
        </p:blipFill>
        <p:spPr>
          <a:xfrm>
            <a:off x="11172825" y="447675"/>
            <a:ext cx="304800" cy="304800"/>
          </a:xfrm>
          <a:prstGeom prst="rect">
            <a:avLst/>
          </a:prstGeom>
        </p:spPr>
      </p:pic>
      <p:sp>
        <p:nvSpPr>
          <p:cNvPr id="7" name="TextBox 6"/>
          <p:cNvSpPr txBox="1"/>
          <p:nvPr/>
        </p:nvSpPr>
        <p:spPr>
          <a:xfrm>
            <a:off x="1314450" y="1552575"/>
            <a:ext cx="4500562" cy="323850"/>
          </a:xfrm>
          <a:prstGeom prst="rect">
            <a:avLst/>
          </a:prstGeom>
          <a:noFill/>
        </p:spPr>
        <p:txBody>
          <a:bodyPr wrap="square" lIns="0" tIns="0" rIns="0" bIns="0" anchor="ctr">
            <a:spAutoFit/>
          </a:bodyPr>
          <a:lstStyle/>
          <a:p>
            <a:pPr algn="l"/>
            <a:r>
              <a:rPr sz="1725" b="1" i="0" u="none">
                <a:solidFill>
                  <a:srgbClr val="1E3A8A"/>
                </a:solidFill>
                <a:latin typeface="Poppins"/>
              </a:rPr>
              <a:t>Bütüncül Altyapı Modernizasyonu</a:t>
            </a:r>
          </a:p>
        </p:txBody>
      </p:sp>
      <p:sp>
        <p:nvSpPr>
          <p:cNvPr id="8" name="TextBox 7"/>
          <p:cNvSpPr txBox="1"/>
          <p:nvPr/>
        </p:nvSpPr>
        <p:spPr>
          <a:xfrm>
            <a:off x="923925" y="2028825"/>
            <a:ext cx="4676775" cy="708570"/>
          </a:xfrm>
          <a:prstGeom prst="rect">
            <a:avLst/>
          </a:prstGeom>
          <a:noFill/>
        </p:spPr>
        <p:txBody>
          <a:bodyPr wrap="square" lIns="0" tIns="0" rIns="0" bIns="0" anchor="t">
            <a:spAutoFit/>
          </a:bodyPr>
          <a:lstStyle/>
          <a:p>
            <a:pPr algn="l">
              <a:lnSpc>
                <a:spcPts val="1860"/>
              </a:lnSpc>
            </a:pPr>
            <a:r>
              <a:rPr sz="1200" b="0" i="0" u="none" dirty="0" err="1">
                <a:solidFill>
                  <a:srgbClr val="334155"/>
                </a:solidFill>
                <a:latin typeface="Inter"/>
              </a:rPr>
              <a:t>Genişleyen</a:t>
            </a:r>
            <a:r>
              <a:rPr sz="1200" b="0" i="0" u="none" dirty="0">
                <a:solidFill>
                  <a:srgbClr val="334155"/>
                </a:solidFill>
                <a:latin typeface="Inter"/>
              </a:rPr>
              <a:t> </a:t>
            </a:r>
            <a:r>
              <a:rPr sz="1200" b="0" i="0" u="none" dirty="0" err="1">
                <a:solidFill>
                  <a:srgbClr val="334155"/>
                </a:solidFill>
                <a:latin typeface="Inter"/>
              </a:rPr>
              <a:t>saha</a:t>
            </a:r>
            <a:r>
              <a:rPr sz="1200" b="0" i="0" u="none" dirty="0">
                <a:solidFill>
                  <a:srgbClr val="334155"/>
                </a:solidFill>
                <a:latin typeface="Inter"/>
              </a:rPr>
              <a:t> </a:t>
            </a:r>
            <a:r>
              <a:rPr sz="1200" b="0" i="0" u="none" dirty="0" err="1">
                <a:solidFill>
                  <a:srgbClr val="334155"/>
                </a:solidFill>
                <a:latin typeface="Inter"/>
              </a:rPr>
              <a:t>operasyonları</a:t>
            </a:r>
            <a:r>
              <a:rPr sz="1200" b="0" i="0" u="none" dirty="0">
                <a:solidFill>
                  <a:srgbClr val="334155"/>
                </a:solidFill>
                <a:latin typeface="Inter"/>
              </a:rPr>
              <a:t> </a:t>
            </a:r>
            <a:r>
              <a:rPr sz="1200" b="0" i="0" u="none" dirty="0" err="1">
                <a:solidFill>
                  <a:srgbClr val="334155"/>
                </a:solidFill>
                <a:latin typeface="Inter"/>
              </a:rPr>
              <a:t>ve</a:t>
            </a:r>
            <a:r>
              <a:rPr sz="1200" b="0" i="0" u="none" dirty="0">
                <a:solidFill>
                  <a:srgbClr val="334155"/>
                </a:solidFill>
                <a:latin typeface="Inter"/>
              </a:rPr>
              <a:t> </a:t>
            </a:r>
            <a:r>
              <a:rPr sz="1200" b="0" i="0" u="none" dirty="0" err="1">
                <a:solidFill>
                  <a:srgbClr val="334155"/>
                </a:solidFill>
                <a:latin typeface="Inter"/>
              </a:rPr>
              <a:t>katlanan</a:t>
            </a:r>
            <a:r>
              <a:rPr sz="1200" b="0" i="0" u="none" dirty="0">
                <a:solidFill>
                  <a:srgbClr val="334155"/>
                </a:solidFill>
                <a:latin typeface="Inter"/>
              </a:rPr>
              <a:t> </a:t>
            </a:r>
            <a:r>
              <a:rPr sz="1200" b="0" i="0" u="none" dirty="0" err="1">
                <a:solidFill>
                  <a:srgbClr val="334155"/>
                </a:solidFill>
                <a:latin typeface="Inter"/>
              </a:rPr>
              <a:t>veri</a:t>
            </a:r>
            <a:r>
              <a:rPr sz="1200" b="0" i="0" u="none" dirty="0">
                <a:solidFill>
                  <a:srgbClr val="334155"/>
                </a:solidFill>
                <a:latin typeface="Inter"/>
              </a:rPr>
              <a:t> </a:t>
            </a:r>
            <a:r>
              <a:rPr sz="1200" b="0" i="0" u="none" dirty="0" err="1">
                <a:solidFill>
                  <a:srgbClr val="334155"/>
                </a:solidFill>
                <a:latin typeface="Inter"/>
              </a:rPr>
              <a:t>trafiğini</a:t>
            </a:r>
            <a:r>
              <a:rPr sz="1200" b="0" i="0" u="none" dirty="0">
                <a:solidFill>
                  <a:srgbClr val="334155"/>
                </a:solidFill>
                <a:latin typeface="Inter"/>
              </a:rPr>
              <a:t> </a:t>
            </a:r>
            <a:r>
              <a:rPr sz="1200" b="0" i="0" u="none" dirty="0" err="1">
                <a:solidFill>
                  <a:srgbClr val="334155"/>
                </a:solidFill>
                <a:latin typeface="Inter"/>
              </a:rPr>
              <a:t>karşılamak</a:t>
            </a:r>
            <a:r>
              <a:rPr sz="1200" b="0" i="0" u="none" dirty="0">
                <a:solidFill>
                  <a:srgbClr val="334155"/>
                </a:solidFill>
                <a:latin typeface="Inter"/>
              </a:rPr>
              <a:t> </a:t>
            </a:r>
            <a:r>
              <a:rPr sz="1200" b="0" i="0" u="none" dirty="0" err="1">
                <a:solidFill>
                  <a:srgbClr val="334155"/>
                </a:solidFill>
                <a:latin typeface="Inter"/>
              </a:rPr>
              <a:t>amacıyla</a:t>
            </a:r>
            <a:r>
              <a:rPr sz="1200" b="0" i="0" u="none" dirty="0">
                <a:solidFill>
                  <a:srgbClr val="334155"/>
                </a:solidFill>
                <a:latin typeface="Inter"/>
              </a:rPr>
              <a:t> </a:t>
            </a:r>
            <a:r>
              <a:rPr sz="1200" b="0" i="0" u="none" dirty="0" err="1">
                <a:solidFill>
                  <a:srgbClr val="334155"/>
                </a:solidFill>
                <a:latin typeface="Inter"/>
              </a:rPr>
              <a:t>reaktif</a:t>
            </a:r>
            <a:r>
              <a:rPr sz="1200" b="0" i="0" u="none" dirty="0">
                <a:solidFill>
                  <a:srgbClr val="334155"/>
                </a:solidFill>
                <a:latin typeface="Inter"/>
              </a:rPr>
              <a:t> IT </a:t>
            </a:r>
            <a:r>
              <a:rPr sz="1200" b="0" i="0" u="none" dirty="0" err="1">
                <a:solidFill>
                  <a:srgbClr val="334155"/>
                </a:solidFill>
                <a:latin typeface="Inter"/>
              </a:rPr>
              <a:t>yaklaşımından</a:t>
            </a:r>
            <a:r>
              <a:rPr sz="1200" b="0" i="0" u="none" dirty="0">
                <a:solidFill>
                  <a:srgbClr val="334155"/>
                </a:solidFill>
                <a:latin typeface="Inter"/>
              </a:rPr>
              <a:t> </a:t>
            </a:r>
            <a:r>
              <a:rPr sz="1200" b="0" i="0" u="none" dirty="0" err="1">
                <a:solidFill>
                  <a:srgbClr val="334155"/>
                </a:solidFill>
                <a:latin typeface="Inter"/>
              </a:rPr>
              <a:t>sıfır</a:t>
            </a:r>
            <a:r>
              <a:rPr sz="1200" b="0" i="0" u="none" dirty="0">
                <a:solidFill>
                  <a:srgbClr val="334155"/>
                </a:solidFill>
                <a:latin typeface="Inter"/>
              </a:rPr>
              <a:t> </a:t>
            </a:r>
            <a:r>
              <a:rPr sz="1200" b="0" i="0" u="none" dirty="0" err="1">
                <a:solidFill>
                  <a:srgbClr val="334155"/>
                </a:solidFill>
                <a:latin typeface="Inter"/>
              </a:rPr>
              <a:t>güven</a:t>
            </a:r>
            <a:r>
              <a:rPr sz="1200" b="0" i="0" u="none" dirty="0">
                <a:solidFill>
                  <a:srgbClr val="334155"/>
                </a:solidFill>
                <a:latin typeface="Inter"/>
              </a:rPr>
              <a:t> (Zero Trust) </a:t>
            </a:r>
            <a:r>
              <a:rPr sz="1200" b="0" i="0" u="none" dirty="0" err="1">
                <a:solidFill>
                  <a:srgbClr val="334155"/>
                </a:solidFill>
                <a:latin typeface="Inter"/>
              </a:rPr>
              <a:t>standartlarına</a:t>
            </a:r>
            <a:r>
              <a:rPr sz="1200" b="0" i="0" u="none" dirty="0">
                <a:solidFill>
                  <a:srgbClr val="334155"/>
                </a:solidFill>
                <a:latin typeface="Inter"/>
              </a:rPr>
              <a:t> </a:t>
            </a:r>
            <a:r>
              <a:rPr sz="1200" b="0" i="0" u="none" dirty="0" err="1">
                <a:solidFill>
                  <a:srgbClr val="334155"/>
                </a:solidFill>
                <a:latin typeface="Inter"/>
              </a:rPr>
              <a:t>geçilmiştir</a:t>
            </a:r>
            <a:r>
              <a:rPr sz="1200" b="0" i="0" u="none" dirty="0">
                <a:solidFill>
                  <a:srgbClr val="334155"/>
                </a:solidFill>
                <a:latin typeface="Inter"/>
              </a:rPr>
              <a:t>.</a:t>
            </a:r>
          </a:p>
        </p:txBody>
      </p:sp>
      <p:sp>
        <p:nvSpPr>
          <p:cNvPr id="9" name="TextBox 8"/>
          <p:cNvSpPr txBox="1"/>
          <p:nvPr/>
        </p:nvSpPr>
        <p:spPr>
          <a:xfrm>
            <a:off x="923925" y="2749007"/>
            <a:ext cx="4676775" cy="710707"/>
          </a:xfrm>
          <a:prstGeom prst="rect">
            <a:avLst/>
          </a:prstGeom>
          <a:noFill/>
        </p:spPr>
        <p:txBody>
          <a:bodyPr wrap="square" lIns="0" tIns="0" rIns="0" bIns="0" anchor="t">
            <a:spAutoFit/>
          </a:bodyPr>
          <a:lstStyle/>
          <a:p>
            <a:pPr>
              <a:lnSpc>
                <a:spcPts val="1860"/>
              </a:lnSpc>
            </a:pPr>
            <a:r>
              <a:rPr lang="tr-TR" sz="1200" dirty="0">
                <a:solidFill>
                  <a:srgbClr val="334155"/>
                </a:solidFill>
                <a:latin typeface="Inter"/>
              </a:rPr>
              <a:t>Yeni nesil fiber omurga, siber güvenlik mimarisi (Firewall, WAF, PAM) ve modern sunucu bloklarıyla kurumun dijital altyapısı kesintisiz yapıya kavuşturulmuştur.</a:t>
            </a:r>
          </a:p>
        </p:txBody>
      </p:sp>
      <p:sp>
        <p:nvSpPr>
          <p:cNvPr id="10" name="TextBox 9"/>
          <p:cNvSpPr txBox="1"/>
          <p:nvPr/>
        </p:nvSpPr>
        <p:spPr>
          <a:xfrm>
            <a:off x="6924675" y="1581771"/>
            <a:ext cx="4560570" cy="265457"/>
          </a:xfrm>
          <a:prstGeom prst="rect">
            <a:avLst/>
          </a:prstGeom>
          <a:noFill/>
        </p:spPr>
        <p:txBody>
          <a:bodyPr wrap="square" lIns="0" tIns="0" rIns="0" bIns="0" anchor="ctr">
            <a:spAutoFit/>
          </a:bodyPr>
          <a:lstStyle/>
          <a:p>
            <a:pPr algn="l"/>
            <a:r>
              <a:rPr lang="tr-TR" sz="1725" b="1" i="0" u="none" dirty="0" err="1">
                <a:solidFill>
                  <a:srgbClr val="1E3A8A"/>
                </a:solidFill>
                <a:latin typeface="Poppins"/>
              </a:rPr>
              <a:t>ERP’nin</a:t>
            </a:r>
            <a:r>
              <a:rPr lang="tr-TR" sz="1725" b="1" i="0" u="none" dirty="0">
                <a:solidFill>
                  <a:srgbClr val="1E3A8A"/>
                </a:solidFill>
                <a:latin typeface="Poppins"/>
              </a:rPr>
              <a:t> Dönüşümü</a:t>
            </a:r>
            <a:endParaRPr sz="1725" b="1" i="0" u="none" dirty="0">
              <a:solidFill>
                <a:srgbClr val="1E3A8A"/>
              </a:solidFill>
              <a:latin typeface="Poppins"/>
            </a:endParaRPr>
          </a:p>
        </p:txBody>
      </p:sp>
      <p:sp>
        <p:nvSpPr>
          <p:cNvPr id="11" name="TextBox 10"/>
          <p:cNvSpPr txBox="1"/>
          <p:nvPr/>
        </p:nvSpPr>
        <p:spPr>
          <a:xfrm>
            <a:off x="6591300" y="2028825"/>
            <a:ext cx="4676775" cy="954364"/>
          </a:xfrm>
          <a:prstGeom prst="rect">
            <a:avLst/>
          </a:prstGeom>
          <a:noFill/>
        </p:spPr>
        <p:txBody>
          <a:bodyPr wrap="square" lIns="0" tIns="0" rIns="0" bIns="0" anchor="t">
            <a:spAutoFit/>
          </a:bodyPr>
          <a:lstStyle/>
          <a:p>
            <a:pPr algn="l">
              <a:lnSpc>
                <a:spcPts val="1860"/>
              </a:lnSpc>
            </a:pPr>
            <a:r>
              <a:rPr lang="tr-TR" sz="1200" dirty="0">
                <a:solidFill>
                  <a:srgbClr val="334155"/>
                </a:solidFill>
                <a:latin typeface="Inter"/>
              </a:rPr>
              <a:t>Büyük organizasyonların en büyük problemi fikir eksikliği değil; finansın, operasyonun ve sahanın farklı diller konuşmasıdır. Verinin departmanlar arasında kaybolduğu, kararların dün gelen raporlarla alındığı bir düzende hızdan bahsedemezsiniz.</a:t>
            </a:r>
            <a:endParaRPr lang="tr-TR" sz="1200" b="0" i="0" u="none" dirty="0">
              <a:solidFill>
                <a:srgbClr val="334155"/>
              </a:solidFill>
              <a:latin typeface="Inter"/>
            </a:endParaRPr>
          </a:p>
        </p:txBody>
      </p:sp>
      <p:sp>
        <p:nvSpPr>
          <p:cNvPr id="12" name="TextBox 11"/>
          <p:cNvSpPr txBox="1"/>
          <p:nvPr/>
        </p:nvSpPr>
        <p:spPr>
          <a:xfrm>
            <a:off x="6574401" y="2987334"/>
            <a:ext cx="4676775" cy="1198020"/>
          </a:xfrm>
          <a:prstGeom prst="rect">
            <a:avLst/>
          </a:prstGeom>
          <a:noFill/>
        </p:spPr>
        <p:txBody>
          <a:bodyPr wrap="square" lIns="0" tIns="0" rIns="0" bIns="0" anchor="t">
            <a:spAutoFit/>
          </a:bodyPr>
          <a:lstStyle/>
          <a:p>
            <a:pPr algn="l">
              <a:lnSpc>
                <a:spcPts val="1860"/>
              </a:lnSpc>
            </a:pPr>
            <a:r>
              <a:rPr lang="tr-TR" sz="1200" b="0" i="0" u="none" dirty="0">
                <a:solidFill>
                  <a:srgbClr val="334155"/>
                </a:solidFill>
                <a:latin typeface="Inter"/>
              </a:rPr>
              <a:t>Microsoft Dynamics 365 bir ofis aracı ya da standart bir kayıt sistemi değildir. O; tedarik zincirinden müşteri deneyimine, bilançodan saha operasyonuna kadar tüm kurumun tek bir veri modelinde, gerçek zamanlı nefes almasını sağlayan dijital omurgadır. Siloları yıkar, operasyonel körlüğü bitirir ve veriyi doğrudan eyleme dönüştürür.</a:t>
            </a:r>
          </a:p>
        </p:txBody>
      </p:sp>
      <p:pic>
        <p:nvPicPr>
          <p:cNvPr id="13" name="Picture 12" descr="image.png"/>
          <p:cNvPicPr>
            <a:picLocks noChangeAspect="1"/>
          </p:cNvPicPr>
          <p:nvPr/>
        </p:nvPicPr>
        <p:blipFill>
          <a:blip r:embed="rId7"/>
          <a:stretch>
            <a:fillRect/>
          </a:stretch>
        </p:blipFill>
        <p:spPr>
          <a:xfrm>
            <a:off x="923925" y="1604962"/>
            <a:ext cx="276225" cy="219075"/>
          </a:xfrm>
          <a:prstGeom prst="rect">
            <a:avLst/>
          </a:prstGeom>
        </p:spPr>
      </p:pic>
      <p:pic>
        <p:nvPicPr>
          <p:cNvPr id="14" name="Picture 13" descr="image.png"/>
          <p:cNvPicPr>
            <a:picLocks noChangeAspect="1"/>
          </p:cNvPicPr>
          <p:nvPr/>
        </p:nvPicPr>
        <p:blipFill>
          <a:blip r:embed="rId8"/>
          <a:stretch>
            <a:fillRect/>
          </a:stretch>
        </p:blipFill>
        <p:spPr>
          <a:xfrm>
            <a:off x="6591300" y="1604962"/>
            <a:ext cx="219075" cy="219075"/>
          </a:xfrm>
          <a:prstGeom prst="rect">
            <a:avLst/>
          </a:prstGeom>
        </p:spPr>
      </p:pic>
      <p:sp>
        <p:nvSpPr>
          <p:cNvPr id="15" name="TextBox 14"/>
          <p:cNvSpPr txBox="1"/>
          <p:nvPr/>
        </p:nvSpPr>
        <p:spPr>
          <a:xfrm>
            <a:off x="571500" y="520184"/>
            <a:ext cx="11601450" cy="369332"/>
          </a:xfrm>
          <a:prstGeom prst="rect">
            <a:avLst/>
          </a:prstGeom>
          <a:noFill/>
        </p:spPr>
        <p:txBody>
          <a:bodyPr wrap="square" lIns="0" tIns="0" rIns="0" bIns="0" anchor="ctr">
            <a:spAutoFit/>
          </a:bodyPr>
          <a:lstStyle/>
          <a:p>
            <a:pPr algn="l"/>
            <a:r>
              <a:rPr sz="2400" b="1" i="0" u="none" dirty="0" err="1">
                <a:solidFill>
                  <a:srgbClr val="0F172A"/>
                </a:solidFill>
                <a:latin typeface="Poppins"/>
              </a:rPr>
              <a:t>Dönüşüm</a:t>
            </a:r>
            <a:r>
              <a:rPr sz="2400" b="1" i="0" u="none" dirty="0">
                <a:solidFill>
                  <a:srgbClr val="0F172A"/>
                </a:solidFill>
                <a:latin typeface="Poppins"/>
              </a:rPr>
              <a:t> </a:t>
            </a:r>
            <a:r>
              <a:rPr sz="2400" b="1" i="0" u="none" dirty="0" err="1">
                <a:solidFill>
                  <a:srgbClr val="0F172A"/>
                </a:solidFill>
                <a:latin typeface="Poppins"/>
              </a:rPr>
              <a:t>Vizyonu</a:t>
            </a:r>
            <a:endParaRPr sz="2400" b="1" i="0" u="none" dirty="0">
              <a:solidFill>
                <a:srgbClr val="0F172A"/>
              </a:solidFill>
              <a:latin typeface="Poppins"/>
            </a:endParaRPr>
          </a:p>
        </p:txBody>
      </p:sp>
      <p:sp>
        <p:nvSpPr>
          <p:cNvPr id="16" name="Rounded Rectangle 15"/>
          <p:cNvSpPr/>
          <p:nvPr/>
        </p:nvSpPr>
        <p:spPr>
          <a:xfrm>
            <a:off x="571500" y="933450"/>
            <a:ext cx="76200" cy="28575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19050" y="0"/>
            <a:ext cx="12192000" cy="6858000"/>
          </a:xfrm>
          <a:prstGeom prst="rect">
            <a:avLst/>
          </a:prstGeom>
        </p:spPr>
      </p:pic>
      <p:pic>
        <p:nvPicPr>
          <p:cNvPr id="5" name="Picture 4" descr="image.png"/>
          <p:cNvPicPr>
            <a:picLocks noChangeAspect="1"/>
          </p:cNvPicPr>
          <p:nvPr/>
        </p:nvPicPr>
        <p:blipFill>
          <a:blip r:embed="rId3"/>
          <a:stretch>
            <a:fillRect/>
          </a:stretch>
        </p:blipFill>
        <p:spPr>
          <a:xfrm>
            <a:off x="11029950" y="381000"/>
            <a:ext cx="590550" cy="438150"/>
          </a:xfrm>
          <a:prstGeom prst="rect">
            <a:avLst/>
          </a:prstGeom>
        </p:spPr>
      </p:pic>
      <p:pic>
        <p:nvPicPr>
          <p:cNvPr id="6" name="Picture 5" descr="image.png"/>
          <p:cNvPicPr>
            <a:picLocks noChangeAspect="1"/>
          </p:cNvPicPr>
          <p:nvPr/>
        </p:nvPicPr>
        <p:blipFill>
          <a:blip r:embed="rId4"/>
          <a:stretch>
            <a:fillRect/>
          </a:stretch>
        </p:blipFill>
        <p:spPr>
          <a:xfrm>
            <a:off x="11172825" y="447675"/>
            <a:ext cx="304800" cy="304800"/>
          </a:xfrm>
          <a:prstGeom prst="rect">
            <a:avLst/>
          </a:prstGeom>
        </p:spPr>
      </p:pic>
      <p:sp>
        <p:nvSpPr>
          <p:cNvPr id="15" name="TextBox 14"/>
          <p:cNvSpPr txBox="1"/>
          <p:nvPr/>
        </p:nvSpPr>
        <p:spPr>
          <a:xfrm>
            <a:off x="571500" y="520184"/>
            <a:ext cx="11601450" cy="369332"/>
          </a:xfrm>
          <a:prstGeom prst="rect">
            <a:avLst/>
          </a:prstGeom>
          <a:noFill/>
        </p:spPr>
        <p:txBody>
          <a:bodyPr wrap="square" lIns="0" tIns="0" rIns="0" bIns="0" anchor="ctr">
            <a:spAutoFit/>
          </a:bodyPr>
          <a:lstStyle/>
          <a:p>
            <a:pPr algn="l"/>
            <a:r>
              <a:rPr lang="tr-TR" sz="2400" b="1" i="0" u="none" dirty="0">
                <a:solidFill>
                  <a:srgbClr val="0F172A"/>
                </a:solidFill>
                <a:latin typeface="Poppins"/>
              </a:rPr>
              <a:t>Dynamics 365: Dönüşümün Kalbi</a:t>
            </a:r>
          </a:p>
        </p:txBody>
      </p:sp>
      <p:sp>
        <p:nvSpPr>
          <p:cNvPr id="16" name="Rounded Rectangle 15"/>
          <p:cNvSpPr/>
          <p:nvPr/>
        </p:nvSpPr>
        <p:spPr>
          <a:xfrm>
            <a:off x="571500" y="933450"/>
            <a:ext cx="76200" cy="28575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2" descr="image.png">
            <a:extLst>
              <a:ext uri="{FF2B5EF4-FFF2-40B4-BE49-F238E27FC236}">
                <a16:creationId xmlns:a16="http://schemas.microsoft.com/office/drawing/2014/main" id="{54D664CD-DC31-469A-686E-C60EE306AFD7}"/>
              </a:ext>
            </a:extLst>
          </p:cNvPr>
          <p:cNvPicPr>
            <a:picLocks noChangeAspect="1"/>
          </p:cNvPicPr>
          <p:nvPr/>
        </p:nvPicPr>
        <p:blipFill>
          <a:blip r:embed="rId5"/>
          <a:stretch>
            <a:fillRect/>
          </a:stretch>
        </p:blipFill>
        <p:spPr>
          <a:xfrm>
            <a:off x="514350" y="1870441"/>
            <a:ext cx="6221610" cy="967680"/>
          </a:xfrm>
          <a:prstGeom prst="rect">
            <a:avLst/>
          </a:prstGeom>
        </p:spPr>
      </p:pic>
      <p:pic>
        <p:nvPicPr>
          <p:cNvPr id="19" name="Picture 13" descr="image.png">
            <a:extLst>
              <a:ext uri="{FF2B5EF4-FFF2-40B4-BE49-F238E27FC236}">
                <a16:creationId xmlns:a16="http://schemas.microsoft.com/office/drawing/2014/main" id="{CBBF82AC-02BC-D7B3-9399-AE91A018573D}"/>
              </a:ext>
            </a:extLst>
          </p:cNvPr>
          <p:cNvPicPr>
            <a:picLocks noChangeAspect="1"/>
          </p:cNvPicPr>
          <p:nvPr/>
        </p:nvPicPr>
        <p:blipFill>
          <a:blip r:embed="rId6"/>
          <a:stretch>
            <a:fillRect/>
          </a:stretch>
        </p:blipFill>
        <p:spPr>
          <a:xfrm>
            <a:off x="742950" y="2028825"/>
            <a:ext cx="180975" cy="161925"/>
          </a:xfrm>
          <a:prstGeom prst="rect">
            <a:avLst/>
          </a:prstGeom>
        </p:spPr>
      </p:pic>
      <p:sp>
        <p:nvSpPr>
          <p:cNvPr id="21" name="TextBox 6">
            <a:extLst>
              <a:ext uri="{FF2B5EF4-FFF2-40B4-BE49-F238E27FC236}">
                <a16:creationId xmlns:a16="http://schemas.microsoft.com/office/drawing/2014/main" id="{68187FE4-82E7-B231-94AE-6A3DD0CAA491}"/>
              </a:ext>
            </a:extLst>
          </p:cNvPr>
          <p:cNvSpPr txBox="1"/>
          <p:nvPr/>
        </p:nvSpPr>
        <p:spPr>
          <a:xfrm>
            <a:off x="1019175" y="1977720"/>
            <a:ext cx="5792598" cy="209550"/>
          </a:xfrm>
          <a:prstGeom prst="rect">
            <a:avLst/>
          </a:prstGeom>
          <a:noFill/>
        </p:spPr>
        <p:txBody>
          <a:bodyPr wrap="square" lIns="0" tIns="0" rIns="0" bIns="0" anchor="ctr">
            <a:spAutoFit/>
          </a:bodyPr>
          <a:lstStyle/>
          <a:p>
            <a:pPr algn="l"/>
            <a:r>
              <a:rPr sz="1275" b="1" i="0" u="none" dirty="0" err="1">
                <a:solidFill>
                  <a:srgbClr val="0B2545"/>
                </a:solidFill>
                <a:latin typeface="Plus Jakarta Sans"/>
              </a:rPr>
              <a:t>Uçtan</a:t>
            </a:r>
            <a:r>
              <a:rPr sz="1275" b="1" i="0" u="none" dirty="0">
                <a:solidFill>
                  <a:srgbClr val="0B2545"/>
                </a:solidFill>
                <a:latin typeface="Plus Jakarta Sans"/>
              </a:rPr>
              <a:t> Uca </a:t>
            </a:r>
            <a:r>
              <a:rPr sz="1275" b="1" i="0" u="none" dirty="0" err="1">
                <a:solidFill>
                  <a:srgbClr val="0B2545"/>
                </a:solidFill>
                <a:latin typeface="Plus Jakarta Sans"/>
              </a:rPr>
              <a:t>Bütünleşik</a:t>
            </a:r>
            <a:r>
              <a:rPr sz="1275" b="1" i="0" u="none" dirty="0">
                <a:solidFill>
                  <a:srgbClr val="0B2545"/>
                </a:solidFill>
                <a:latin typeface="Plus Jakarta Sans"/>
              </a:rPr>
              <a:t> ERP </a:t>
            </a:r>
            <a:r>
              <a:rPr sz="1275" b="1" i="0" u="none" dirty="0" err="1">
                <a:solidFill>
                  <a:srgbClr val="0B2545"/>
                </a:solidFill>
                <a:latin typeface="Plus Jakarta Sans"/>
              </a:rPr>
              <a:t>Mimarisi</a:t>
            </a:r>
            <a:endParaRPr sz="1275" b="1" i="0" u="none" dirty="0">
              <a:solidFill>
                <a:srgbClr val="0B2545"/>
              </a:solidFill>
              <a:latin typeface="Plus Jakarta Sans"/>
            </a:endParaRPr>
          </a:p>
        </p:txBody>
      </p:sp>
      <p:sp>
        <p:nvSpPr>
          <p:cNvPr id="22" name="TextBox 7">
            <a:extLst>
              <a:ext uri="{FF2B5EF4-FFF2-40B4-BE49-F238E27FC236}">
                <a16:creationId xmlns:a16="http://schemas.microsoft.com/office/drawing/2014/main" id="{A7237583-CE4B-C1CB-EFEB-C486EDA4ED4B}"/>
              </a:ext>
            </a:extLst>
          </p:cNvPr>
          <p:cNvSpPr txBox="1"/>
          <p:nvPr/>
        </p:nvSpPr>
        <p:spPr>
          <a:xfrm>
            <a:off x="742950" y="2252219"/>
            <a:ext cx="5792985" cy="386655"/>
          </a:xfrm>
          <a:prstGeom prst="rect">
            <a:avLst/>
          </a:prstGeom>
          <a:noFill/>
        </p:spPr>
        <p:txBody>
          <a:bodyPr wrap="square" lIns="0" tIns="0" rIns="0" bIns="0" anchor="t">
            <a:spAutoFit/>
          </a:bodyPr>
          <a:lstStyle/>
          <a:p>
            <a:pPr algn="l">
              <a:lnSpc>
                <a:spcPts val="1522"/>
              </a:lnSpc>
            </a:pPr>
            <a:r>
              <a:rPr sz="1050" b="0" i="0" u="none" dirty="0" err="1">
                <a:solidFill>
                  <a:srgbClr val="475569"/>
                </a:solidFill>
                <a:latin typeface="Inter"/>
              </a:rPr>
              <a:t>Finans</a:t>
            </a:r>
            <a:r>
              <a:rPr sz="1050" b="0" i="0" u="none" dirty="0">
                <a:solidFill>
                  <a:srgbClr val="475569"/>
                </a:solidFill>
                <a:latin typeface="Inter"/>
              </a:rPr>
              <a:t>, </a:t>
            </a:r>
            <a:r>
              <a:rPr sz="1050" b="0" i="0" u="none" dirty="0" err="1">
                <a:solidFill>
                  <a:srgbClr val="475569"/>
                </a:solidFill>
                <a:latin typeface="Inter"/>
              </a:rPr>
              <a:t>tedarik</a:t>
            </a:r>
            <a:r>
              <a:rPr sz="1050" b="0" i="0" u="none" dirty="0">
                <a:solidFill>
                  <a:srgbClr val="475569"/>
                </a:solidFill>
                <a:latin typeface="Inter"/>
              </a:rPr>
              <a:t> </a:t>
            </a:r>
            <a:r>
              <a:rPr sz="1050" b="0" i="0" u="none" dirty="0" err="1">
                <a:solidFill>
                  <a:srgbClr val="475569"/>
                </a:solidFill>
                <a:latin typeface="Inter"/>
              </a:rPr>
              <a:t>zinciri</a:t>
            </a:r>
            <a:r>
              <a:rPr sz="1050" b="0" i="0" u="none" dirty="0">
                <a:solidFill>
                  <a:srgbClr val="475569"/>
                </a:solidFill>
                <a:latin typeface="Inter"/>
              </a:rPr>
              <a:t>, </a:t>
            </a:r>
            <a:r>
              <a:rPr sz="1050" b="0" i="0" u="none" dirty="0" err="1">
                <a:solidFill>
                  <a:srgbClr val="475569"/>
                </a:solidFill>
                <a:latin typeface="Inter"/>
              </a:rPr>
              <a:t>üretim</a:t>
            </a:r>
            <a:r>
              <a:rPr sz="1050" b="0" i="0" u="none" dirty="0">
                <a:solidFill>
                  <a:srgbClr val="475569"/>
                </a:solidFill>
                <a:latin typeface="Inter"/>
              </a:rPr>
              <a:t> </a:t>
            </a:r>
            <a:r>
              <a:rPr sz="1050" b="0" i="0" u="none" dirty="0" err="1">
                <a:solidFill>
                  <a:srgbClr val="475569"/>
                </a:solidFill>
                <a:latin typeface="Inter"/>
              </a:rPr>
              <a:t>ve</a:t>
            </a:r>
            <a:r>
              <a:rPr sz="1050" b="0" i="0" u="none" dirty="0">
                <a:solidFill>
                  <a:srgbClr val="475569"/>
                </a:solidFill>
                <a:latin typeface="Inter"/>
              </a:rPr>
              <a:t> </a:t>
            </a:r>
            <a:r>
              <a:rPr sz="1050" b="0" i="0" u="none" dirty="0" err="1">
                <a:solidFill>
                  <a:srgbClr val="475569"/>
                </a:solidFill>
                <a:latin typeface="Inter"/>
              </a:rPr>
              <a:t>saha</a:t>
            </a:r>
            <a:r>
              <a:rPr sz="1050" b="0" i="0" u="none" dirty="0">
                <a:solidFill>
                  <a:srgbClr val="475569"/>
                </a:solidFill>
                <a:latin typeface="Inter"/>
              </a:rPr>
              <a:t> </a:t>
            </a:r>
            <a:r>
              <a:rPr sz="1050" b="0" i="0" u="none" dirty="0" err="1">
                <a:solidFill>
                  <a:srgbClr val="475569"/>
                </a:solidFill>
                <a:latin typeface="Inter"/>
              </a:rPr>
              <a:t>operasyonlarımızı</a:t>
            </a:r>
            <a:r>
              <a:rPr sz="1050" b="0" i="0" u="none" dirty="0">
                <a:solidFill>
                  <a:srgbClr val="475569"/>
                </a:solidFill>
                <a:latin typeface="Inter"/>
              </a:rPr>
              <a:t> </a:t>
            </a:r>
            <a:r>
              <a:rPr sz="1050" b="0" i="0" u="none" dirty="0" err="1">
                <a:solidFill>
                  <a:srgbClr val="475569"/>
                </a:solidFill>
                <a:latin typeface="Inter"/>
              </a:rPr>
              <a:t>tek</a:t>
            </a:r>
            <a:r>
              <a:rPr sz="1050" b="0" i="0" u="none" dirty="0">
                <a:solidFill>
                  <a:srgbClr val="475569"/>
                </a:solidFill>
                <a:latin typeface="Inter"/>
              </a:rPr>
              <a:t> </a:t>
            </a:r>
            <a:r>
              <a:rPr sz="1050" b="0" i="0" u="none" dirty="0" err="1">
                <a:solidFill>
                  <a:srgbClr val="475569"/>
                </a:solidFill>
                <a:latin typeface="Inter"/>
              </a:rPr>
              <a:t>bir</a:t>
            </a:r>
            <a:r>
              <a:rPr sz="1050" b="0" i="0" u="none" dirty="0">
                <a:solidFill>
                  <a:srgbClr val="475569"/>
                </a:solidFill>
                <a:latin typeface="Inter"/>
              </a:rPr>
              <a:t> </a:t>
            </a:r>
            <a:r>
              <a:rPr sz="1050" b="0" i="0" u="none" dirty="0" err="1">
                <a:solidFill>
                  <a:srgbClr val="475569"/>
                </a:solidFill>
                <a:latin typeface="Inter"/>
              </a:rPr>
              <a:t>dijital</a:t>
            </a:r>
            <a:r>
              <a:rPr sz="1050" b="0" i="0" u="none" dirty="0">
                <a:solidFill>
                  <a:srgbClr val="475569"/>
                </a:solidFill>
                <a:latin typeface="Inter"/>
              </a:rPr>
              <a:t> </a:t>
            </a:r>
            <a:r>
              <a:rPr sz="1050" b="0" i="0" u="none" dirty="0" err="1">
                <a:solidFill>
                  <a:srgbClr val="475569"/>
                </a:solidFill>
                <a:latin typeface="Inter"/>
              </a:rPr>
              <a:t>platformda</a:t>
            </a:r>
            <a:r>
              <a:rPr sz="1050" b="0" i="0" u="none" dirty="0">
                <a:solidFill>
                  <a:srgbClr val="475569"/>
                </a:solidFill>
                <a:latin typeface="Inter"/>
              </a:rPr>
              <a:t> </a:t>
            </a:r>
            <a:r>
              <a:rPr sz="1050" b="0" i="0" u="none" dirty="0" err="1">
                <a:solidFill>
                  <a:srgbClr val="475569"/>
                </a:solidFill>
                <a:latin typeface="Inter"/>
              </a:rPr>
              <a:t>buluşturarak</a:t>
            </a:r>
            <a:r>
              <a:rPr sz="1050" b="0" i="0" u="none" dirty="0">
                <a:solidFill>
                  <a:srgbClr val="475569"/>
                </a:solidFill>
                <a:latin typeface="Inter"/>
              </a:rPr>
              <a:t> </a:t>
            </a:r>
            <a:r>
              <a:rPr sz="1050" b="0" i="0" u="none" dirty="0" err="1">
                <a:solidFill>
                  <a:srgbClr val="475569"/>
                </a:solidFill>
                <a:latin typeface="Inter"/>
              </a:rPr>
              <a:t>kurumsal</a:t>
            </a:r>
            <a:r>
              <a:rPr sz="1050" b="0" i="0" u="none" dirty="0">
                <a:solidFill>
                  <a:srgbClr val="475569"/>
                </a:solidFill>
                <a:latin typeface="Inter"/>
              </a:rPr>
              <a:t> </a:t>
            </a:r>
            <a:r>
              <a:rPr sz="1050" b="0" i="0" u="none" dirty="0" err="1">
                <a:solidFill>
                  <a:srgbClr val="475569"/>
                </a:solidFill>
                <a:latin typeface="Inter"/>
              </a:rPr>
              <a:t>veri</a:t>
            </a:r>
            <a:r>
              <a:rPr sz="1050" b="0" i="0" u="none" dirty="0">
                <a:solidFill>
                  <a:srgbClr val="475569"/>
                </a:solidFill>
                <a:latin typeface="Inter"/>
              </a:rPr>
              <a:t> </a:t>
            </a:r>
            <a:r>
              <a:rPr sz="1050" b="0" i="0" u="none" dirty="0" err="1">
                <a:solidFill>
                  <a:srgbClr val="475569"/>
                </a:solidFill>
                <a:latin typeface="Inter"/>
              </a:rPr>
              <a:t>silolarını</a:t>
            </a:r>
            <a:r>
              <a:rPr sz="1050" b="0" i="0" u="none" dirty="0">
                <a:solidFill>
                  <a:srgbClr val="475569"/>
                </a:solidFill>
                <a:latin typeface="Inter"/>
              </a:rPr>
              <a:t> </a:t>
            </a:r>
            <a:r>
              <a:rPr sz="1050" b="0" i="0" u="none" dirty="0" err="1">
                <a:solidFill>
                  <a:srgbClr val="475569"/>
                </a:solidFill>
                <a:latin typeface="Inter"/>
              </a:rPr>
              <a:t>tamamen</a:t>
            </a:r>
            <a:r>
              <a:rPr sz="1050" b="0" i="0" u="none" dirty="0">
                <a:solidFill>
                  <a:srgbClr val="475569"/>
                </a:solidFill>
                <a:latin typeface="Inter"/>
              </a:rPr>
              <a:t> </a:t>
            </a:r>
            <a:r>
              <a:rPr sz="1050" b="0" i="0" u="none" dirty="0" err="1">
                <a:solidFill>
                  <a:srgbClr val="475569"/>
                </a:solidFill>
                <a:latin typeface="Inter"/>
              </a:rPr>
              <a:t>ortadan</a:t>
            </a:r>
            <a:r>
              <a:rPr sz="1050" b="0" i="0" u="none" dirty="0">
                <a:solidFill>
                  <a:srgbClr val="475569"/>
                </a:solidFill>
                <a:latin typeface="Inter"/>
              </a:rPr>
              <a:t> </a:t>
            </a:r>
            <a:r>
              <a:rPr sz="1050" b="0" i="0" u="none" dirty="0" err="1">
                <a:solidFill>
                  <a:srgbClr val="475569"/>
                </a:solidFill>
                <a:latin typeface="Inter"/>
              </a:rPr>
              <a:t>kaldırıyoruz</a:t>
            </a:r>
            <a:r>
              <a:rPr sz="1050" b="0" i="0" u="none" dirty="0">
                <a:solidFill>
                  <a:srgbClr val="475569"/>
                </a:solidFill>
                <a:latin typeface="Inter"/>
              </a:rPr>
              <a:t>.</a:t>
            </a:r>
          </a:p>
        </p:txBody>
      </p:sp>
      <p:pic>
        <p:nvPicPr>
          <p:cNvPr id="23" name="Picture 5" descr="image.png">
            <a:extLst>
              <a:ext uri="{FF2B5EF4-FFF2-40B4-BE49-F238E27FC236}">
                <a16:creationId xmlns:a16="http://schemas.microsoft.com/office/drawing/2014/main" id="{23ED6C1E-AAC4-E90D-1615-10BA3BC549D3}"/>
              </a:ext>
            </a:extLst>
          </p:cNvPr>
          <p:cNvPicPr>
            <a:picLocks noChangeAspect="1"/>
          </p:cNvPicPr>
          <p:nvPr/>
        </p:nvPicPr>
        <p:blipFill>
          <a:blip r:embed="rId7"/>
          <a:stretch>
            <a:fillRect/>
          </a:stretch>
        </p:blipFill>
        <p:spPr>
          <a:xfrm>
            <a:off x="7212017" y="1870441"/>
            <a:ext cx="4598789" cy="3619500"/>
          </a:xfrm>
          <a:prstGeom prst="rect">
            <a:avLst/>
          </a:prstGeom>
        </p:spPr>
      </p:pic>
      <p:pic>
        <p:nvPicPr>
          <p:cNvPr id="24" name="Picture 12" descr="image.png">
            <a:extLst>
              <a:ext uri="{FF2B5EF4-FFF2-40B4-BE49-F238E27FC236}">
                <a16:creationId xmlns:a16="http://schemas.microsoft.com/office/drawing/2014/main" id="{AEAB2EE3-368D-2F9B-F862-605D38F57E92}"/>
              </a:ext>
            </a:extLst>
          </p:cNvPr>
          <p:cNvPicPr>
            <a:picLocks noChangeAspect="1"/>
          </p:cNvPicPr>
          <p:nvPr/>
        </p:nvPicPr>
        <p:blipFill>
          <a:blip r:embed="rId8"/>
          <a:stretch>
            <a:fillRect/>
          </a:stretch>
        </p:blipFill>
        <p:spPr>
          <a:xfrm>
            <a:off x="7450141" y="2924268"/>
            <a:ext cx="4122539" cy="1441102"/>
          </a:xfrm>
          <a:prstGeom prst="rect">
            <a:avLst/>
          </a:prstGeom>
        </p:spPr>
      </p:pic>
      <p:pic>
        <p:nvPicPr>
          <p:cNvPr id="25" name="Picture 3" descr="image.png">
            <a:extLst>
              <a:ext uri="{FF2B5EF4-FFF2-40B4-BE49-F238E27FC236}">
                <a16:creationId xmlns:a16="http://schemas.microsoft.com/office/drawing/2014/main" id="{FB5EC0D2-5777-1B9E-3E9D-3ECC19F69A4C}"/>
              </a:ext>
            </a:extLst>
          </p:cNvPr>
          <p:cNvPicPr>
            <a:picLocks noChangeAspect="1"/>
          </p:cNvPicPr>
          <p:nvPr/>
        </p:nvPicPr>
        <p:blipFill>
          <a:blip r:embed="rId9"/>
          <a:stretch>
            <a:fillRect/>
          </a:stretch>
        </p:blipFill>
        <p:spPr>
          <a:xfrm>
            <a:off x="514350" y="2980765"/>
            <a:ext cx="6221610" cy="967680"/>
          </a:xfrm>
          <a:prstGeom prst="rect">
            <a:avLst/>
          </a:prstGeom>
        </p:spPr>
      </p:pic>
      <p:pic>
        <p:nvPicPr>
          <p:cNvPr id="26" name="Picture 14" descr="image.png">
            <a:extLst>
              <a:ext uri="{FF2B5EF4-FFF2-40B4-BE49-F238E27FC236}">
                <a16:creationId xmlns:a16="http://schemas.microsoft.com/office/drawing/2014/main" id="{14EF33F2-1E1C-35F8-2BF9-D678FADA32DF}"/>
              </a:ext>
            </a:extLst>
          </p:cNvPr>
          <p:cNvPicPr>
            <a:picLocks noChangeAspect="1"/>
          </p:cNvPicPr>
          <p:nvPr/>
        </p:nvPicPr>
        <p:blipFill>
          <a:blip r:embed="rId10"/>
          <a:stretch>
            <a:fillRect/>
          </a:stretch>
        </p:blipFill>
        <p:spPr>
          <a:xfrm>
            <a:off x="720981" y="3138936"/>
            <a:ext cx="200025" cy="161925"/>
          </a:xfrm>
          <a:prstGeom prst="rect">
            <a:avLst/>
          </a:prstGeom>
        </p:spPr>
      </p:pic>
      <p:sp>
        <p:nvSpPr>
          <p:cNvPr id="27" name="TextBox 8">
            <a:extLst>
              <a:ext uri="{FF2B5EF4-FFF2-40B4-BE49-F238E27FC236}">
                <a16:creationId xmlns:a16="http://schemas.microsoft.com/office/drawing/2014/main" id="{029CD457-7965-E9CB-FD80-1194BD7DA21F}"/>
              </a:ext>
            </a:extLst>
          </p:cNvPr>
          <p:cNvSpPr txBox="1"/>
          <p:nvPr/>
        </p:nvSpPr>
        <p:spPr>
          <a:xfrm>
            <a:off x="1019175" y="3075750"/>
            <a:ext cx="5772596" cy="209550"/>
          </a:xfrm>
          <a:prstGeom prst="rect">
            <a:avLst/>
          </a:prstGeom>
          <a:noFill/>
        </p:spPr>
        <p:txBody>
          <a:bodyPr wrap="square" lIns="0" tIns="0" rIns="0" bIns="0" anchor="ctr">
            <a:spAutoFit/>
          </a:bodyPr>
          <a:lstStyle/>
          <a:p>
            <a:pPr algn="l"/>
            <a:r>
              <a:rPr sz="1275" b="1" i="0" u="none" dirty="0" err="1">
                <a:solidFill>
                  <a:srgbClr val="B45309"/>
                </a:solidFill>
                <a:latin typeface="Plus Jakarta Sans"/>
              </a:rPr>
              <a:t>Kapsamlı</a:t>
            </a:r>
            <a:r>
              <a:rPr sz="1275" b="1" i="0" u="none" dirty="0">
                <a:solidFill>
                  <a:srgbClr val="B45309"/>
                </a:solidFill>
                <a:latin typeface="Plus Jakarta Sans"/>
              </a:rPr>
              <a:t> Test </a:t>
            </a:r>
            <a:r>
              <a:rPr sz="1275" b="1" i="0" u="none" dirty="0" err="1">
                <a:solidFill>
                  <a:srgbClr val="B45309"/>
                </a:solidFill>
                <a:latin typeface="Plus Jakarta Sans"/>
              </a:rPr>
              <a:t>Aşaması</a:t>
            </a:r>
            <a:r>
              <a:rPr sz="1275" b="1" i="0" u="none" dirty="0">
                <a:solidFill>
                  <a:srgbClr val="B45309"/>
                </a:solidFill>
                <a:latin typeface="Plus Jakarta Sans"/>
              </a:rPr>
              <a:t> &amp; </a:t>
            </a:r>
            <a:r>
              <a:rPr sz="1275" b="1" i="0" u="none" dirty="0" err="1">
                <a:solidFill>
                  <a:srgbClr val="B45309"/>
                </a:solidFill>
                <a:latin typeface="Plus Jakarta Sans"/>
              </a:rPr>
              <a:t>Canlı</a:t>
            </a:r>
            <a:r>
              <a:rPr sz="1275" b="1" i="0" u="none" dirty="0">
                <a:solidFill>
                  <a:srgbClr val="B45309"/>
                </a:solidFill>
                <a:latin typeface="Plus Jakarta Sans"/>
              </a:rPr>
              <a:t> </a:t>
            </a:r>
            <a:r>
              <a:rPr sz="1275" b="1" i="0" u="none" dirty="0" err="1">
                <a:solidFill>
                  <a:srgbClr val="B45309"/>
                </a:solidFill>
                <a:latin typeface="Plus Jakarta Sans"/>
              </a:rPr>
              <a:t>Hedefi</a:t>
            </a:r>
            <a:endParaRPr sz="1275" b="1" i="0" u="none" dirty="0">
              <a:solidFill>
                <a:srgbClr val="B45309"/>
              </a:solidFill>
              <a:latin typeface="Plus Jakarta Sans"/>
            </a:endParaRPr>
          </a:p>
        </p:txBody>
      </p:sp>
      <p:sp>
        <p:nvSpPr>
          <p:cNvPr id="30" name="TextBox 9">
            <a:extLst>
              <a:ext uri="{FF2B5EF4-FFF2-40B4-BE49-F238E27FC236}">
                <a16:creationId xmlns:a16="http://schemas.microsoft.com/office/drawing/2014/main" id="{63829732-E8B2-E51C-8BF6-DCB9BF9D12A4}"/>
              </a:ext>
            </a:extLst>
          </p:cNvPr>
          <p:cNvSpPr txBox="1"/>
          <p:nvPr/>
        </p:nvSpPr>
        <p:spPr>
          <a:xfrm>
            <a:off x="742950" y="3383876"/>
            <a:ext cx="5792985" cy="386655"/>
          </a:xfrm>
          <a:prstGeom prst="rect">
            <a:avLst/>
          </a:prstGeom>
          <a:noFill/>
        </p:spPr>
        <p:txBody>
          <a:bodyPr wrap="square" lIns="0" tIns="0" rIns="0" bIns="0" anchor="t">
            <a:spAutoFit/>
          </a:bodyPr>
          <a:lstStyle/>
          <a:p>
            <a:pPr algn="l">
              <a:lnSpc>
                <a:spcPts val="1522"/>
              </a:lnSpc>
            </a:pPr>
            <a:r>
              <a:rPr sz="1050" b="0" i="0" u="none" dirty="0" err="1">
                <a:solidFill>
                  <a:srgbClr val="475569"/>
                </a:solidFill>
                <a:latin typeface="Inter"/>
              </a:rPr>
              <a:t>Sistemlerimiz</a:t>
            </a:r>
            <a:r>
              <a:rPr sz="1050" b="0" i="0" u="none" dirty="0">
                <a:solidFill>
                  <a:srgbClr val="475569"/>
                </a:solidFill>
                <a:latin typeface="Inter"/>
              </a:rPr>
              <a:t> </a:t>
            </a:r>
            <a:r>
              <a:rPr sz="1050" b="0" i="0" u="none" dirty="0" err="1">
                <a:solidFill>
                  <a:srgbClr val="475569"/>
                </a:solidFill>
                <a:latin typeface="Inter"/>
              </a:rPr>
              <a:t>kullanıcı</a:t>
            </a:r>
            <a:r>
              <a:rPr sz="1050" b="0" i="0" u="none" dirty="0">
                <a:solidFill>
                  <a:srgbClr val="475569"/>
                </a:solidFill>
                <a:latin typeface="Inter"/>
              </a:rPr>
              <a:t> </a:t>
            </a:r>
            <a:r>
              <a:rPr sz="1050" b="0" i="0" u="none" dirty="0" err="1">
                <a:solidFill>
                  <a:srgbClr val="475569"/>
                </a:solidFill>
                <a:latin typeface="Inter"/>
              </a:rPr>
              <a:t>kabul</a:t>
            </a:r>
            <a:r>
              <a:rPr sz="1050" b="0" i="0" u="none" dirty="0">
                <a:solidFill>
                  <a:srgbClr val="475569"/>
                </a:solidFill>
                <a:latin typeface="Inter"/>
              </a:rPr>
              <a:t> (UAT) </a:t>
            </a:r>
            <a:r>
              <a:rPr sz="1050" b="0" i="0" u="none" dirty="0" err="1">
                <a:solidFill>
                  <a:srgbClr val="475569"/>
                </a:solidFill>
                <a:latin typeface="Inter"/>
              </a:rPr>
              <a:t>ve</a:t>
            </a:r>
            <a:r>
              <a:rPr sz="1050" b="0" i="0" u="none" dirty="0">
                <a:solidFill>
                  <a:srgbClr val="475569"/>
                </a:solidFill>
                <a:latin typeface="Inter"/>
              </a:rPr>
              <a:t> </a:t>
            </a:r>
            <a:r>
              <a:rPr sz="1050" b="0" i="0" u="none" dirty="0" err="1">
                <a:solidFill>
                  <a:srgbClr val="475569"/>
                </a:solidFill>
                <a:latin typeface="Inter"/>
              </a:rPr>
              <a:t>entegrasyon</a:t>
            </a:r>
            <a:r>
              <a:rPr sz="1050" b="0" i="0" u="none" dirty="0">
                <a:solidFill>
                  <a:srgbClr val="475569"/>
                </a:solidFill>
                <a:latin typeface="Inter"/>
              </a:rPr>
              <a:t> </a:t>
            </a:r>
            <a:r>
              <a:rPr sz="1050" b="0" i="0" u="none" dirty="0" err="1">
                <a:solidFill>
                  <a:srgbClr val="475569"/>
                </a:solidFill>
                <a:latin typeface="Inter"/>
              </a:rPr>
              <a:t>testleriyle</a:t>
            </a:r>
            <a:r>
              <a:rPr sz="1050" b="0" i="0" u="none" dirty="0">
                <a:solidFill>
                  <a:srgbClr val="475569"/>
                </a:solidFill>
                <a:latin typeface="Inter"/>
              </a:rPr>
              <a:t> </a:t>
            </a:r>
            <a:r>
              <a:rPr sz="1050" b="0" i="0" u="none" dirty="0" err="1">
                <a:solidFill>
                  <a:srgbClr val="475569"/>
                </a:solidFill>
                <a:latin typeface="Inter"/>
              </a:rPr>
              <a:t>titizlikle</a:t>
            </a:r>
            <a:r>
              <a:rPr sz="1050" b="0" i="0" u="none" dirty="0">
                <a:solidFill>
                  <a:srgbClr val="475569"/>
                </a:solidFill>
                <a:latin typeface="Inter"/>
              </a:rPr>
              <a:t> </a:t>
            </a:r>
            <a:r>
              <a:rPr sz="1050" b="0" i="0" u="none" dirty="0" err="1">
                <a:solidFill>
                  <a:srgbClr val="475569"/>
                </a:solidFill>
                <a:latin typeface="Inter"/>
              </a:rPr>
              <a:t>olgunlaştırılmaktadır</a:t>
            </a:r>
            <a:r>
              <a:rPr sz="1050" b="0" i="0" u="none" dirty="0">
                <a:solidFill>
                  <a:srgbClr val="475569"/>
                </a:solidFill>
                <a:latin typeface="Inter"/>
              </a:rPr>
              <a:t>; </a:t>
            </a:r>
            <a:r>
              <a:rPr sz="1050" b="1" i="0" u="none" dirty="0" err="1">
                <a:solidFill>
                  <a:srgbClr val="475569"/>
                </a:solidFill>
                <a:latin typeface="Inter"/>
              </a:rPr>
              <a:t>Aralık</a:t>
            </a:r>
            <a:r>
              <a:rPr sz="1050" b="1" i="0" u="none" dirty="0">
                <a:solidFill>
                  <a:srgbClr val="475569"/>
                </a:solidFill>
                <a:latin typeface="Inter"/>
              </a:rPr>
              <a:t> </a:t>
            </a:r>
            <a:r>
              <a:rPr sz="1050" b="1" i="0" u="none" dirty="0" err="1">
                <a:solidFill>
                  <a:srgbClr val="475569"/>
                </a:solidFill>
                <a:latin typeface="Inter"/>
              </a:rPr>
              <a:t>ayında</a:t>
            </a:r>
            <a:r>
              <a:rPr sz="1050" b="0" i="0" u="none" dirty="0">
                <a:solidFill>
                  <a:srgbClr val="475569"/>
                </a:solidFill>
                <a:latin typeface="Inter"/>
              </a:rPr>
              <a:t> </a:t>
            </a:r>
            <a:r>
              <a:rPr sz="1050" b="0" i="0" u="none" dirty="0" err="1">
                <a:solidFill>
                  <a:srgbClr val="475569"/>
                </a:solidFill>
                <a:latin typeface="Inter"/>
              </a:rPr>
              <a:t>sıfır</a:t>
            </a:r>
            <a:r>
              <a:rPr sz="1050" b="0" i="0" u="none" dirty="0">
                <a:solidFill>
                  <a:srgbClr val="475569"/>
                </a:solidFill>
                <a:latin typeface="Inter"/>
              </a:rPr>
              <a:t> </a:t>
            </a:r>
            <a:r>
              <a:rPr sz="1050" b="0" i="0" u="none" dirty="0" err="1">
                <a:solidFill>
                  <a:srgbClr val="475569"/>
                </a:solidFill>
                <a:latin typeface="Inter"/>
              </a:rPr>
              <a:t>kesintiyle</a:t>
            </a:r>
            <a:r>
              <a:rPr sz="1050" b="0" i="0" u="none" dirty="0">
                <a:solidFill>
                  <a:srgbClr val="475569"/>
                </a:solidFill>
                <a:latin typeface="Inter"/>
              </a:rPr>
              <a:t> </a:t>
            </a:r>
            <a:r>
              <a:rPr sz="1050" b="0" i="0" u="none" dirty="0" err="1">
                <a:solidFill>
                  <a:srgbClr val="475569"/>
                </a:solidFill>
                <a:latin typeface="Inter"/>
              </a:rPr>
              <a:t>canlı</a:t>
            </a:r>
            <a:r>
              <a:rPr sz="1050" b="0" i="0" u="none" dirty="0">
                <a:solidFill>
                  <a:srgbClr val="475569"/>
                </a:solidFill>
                <a:latin typeface="Inter"/>
              </a:rPr>
              <a:t> </a:t>
            </a:r>
            <a:r>
              <a:rPr sz="1050" b="0" i="0" u="none" dirty="0" err="1">
                <a:solidFill>
                  <a:srgbClr val="475569"/>
                </a:solidFill>
                <a:latin typeface="Inter"/>
              </a:rPr>
              <a:t>kullanıma</a:t>
            </a:r>
            <a:r>
              <a:rPr sz="1050" b="0" i="0" u="none" dirty="0">
                <a:solidFill>
                  <a:srgbClr val="475569"/>
                </a:solidFill>
                <a:latin typeface="Inter"/>
              </a:rPr>
              <a:t> </a:t>
            </a:r>
            <a:r>
              <a:rPr sz="1050" b="0" i="0" u="none" dirty="0" err="1">
                <a:solidFill>
                  <a:srgbClr val="475569"/>
                </a:solidFill>
                <a:latin typeface="Inter"/>
              </a:rPr>
              <a:t>geçilecektir</a:t>
            </a:r>
            <a:r>
              <a:rPr sz="1050" b="0" i="0" u="none" dirty="0">
                <a:solidFill>
                  <a:srgbClr val="475569"/>
                </a:solidFill>
                <a:latin typeface="Inter"/>
              </a:rPr>
              <a:t>.</a:t>
            </a:r>
          </a:p>
        </p:txBody>
      </p:sp>
      <p:pic>
        <p:nvPicPr>
          <p:cNvPr id="31" name="Picture 4" descr="image.png">
            <a:extLst>
              <a:ext uri="{FF2B5EF4-FFF2-40B4-BE49-F238E27FC236}">
                <a16:creationId xmlns:a16="http://schemas.microsoft.com/office/drawing/2014/main" id="{EFB5973F-800D-120D-E500-F5416D62DB59}"/>
              </a:ext>
            </a:extLst>
          </p:cNvPr>
          <p:cNvPicPr>
            <a:picLocks noChangeAspect="1"/>
          </p:cNvPicPr>
          <p:nvPr/>
        </p:nvPicPr>
        <p:blipFill>
          <a:blip r:embed="rId5"/>
          <a:stretch>
            <a:fillRect/>
          </a:stretch>
        </p:blipFill>
        <p:spPr>
          <a:xfrm>
            <a:off x="528637" y="4186074"/>
            <a:ext cx="6221610" cy="967680"/>
          </a:xfrm>
          <a:prstGeom prst="rect">
            <a:avLst/>
          </a:prstGeom>
        </p:spPr>
      </p:pic>
      <p:pic>
        <p:nvPicPr>
          <p:cNvPr id="32" name="Picture 15" descr="image.png">
            <a:extLst>
              <a:ext uri="{FF2B5EF4-FFF2-40B4-BE49-F238E27FC236}">
                <a16:creationId xmlns:a16="http://schemas.microsoft.com/office/drawing/2014/main" id="{275C44B3-1316-EBEF-F848-CF6CE65E9BB7}"/>
              </a:ext>
            </a:extLst>
          </p:cNvPr>
          <p:cNvPicPr>
            <a:picLocks noChangeAspect="1"/>
          </p:cNvPicPr>
          <p:nvPr/>
        </p:nvPicPr>
        <p:blipFill>
          <a:blip r:embed="rId11"/>
          <a:stretch>
            <a:fillRect/>
          </a:stretch>
        </p:blipFill>
        <p:spPr>
          <a:xfrm>
            <a:off x="738033" y="4365370"/>
            <a:ext cx="161925" cy="161925"/>
          </a:xfrm>
          <a:prstGeom prst="rect">
            <a:avLst/>
          </a:prstGeom>
        </p:spPr>
      </p:pic>
      <p:sp>
        <p:nvSpPr>
          <p:cNvPr id="33" name="TextBox 10">
            <a:extLst>
              <a:ext uri="{FF2B5EF4-FFF2-40B4-BE49-F238E27FC236}">
                <a16:creationId xmlns:a16="http://schemas.microsoft.com/office/drawing/2014/main" id="{0DFBAF62-19C6-33C8-8FA7-85F21388C500}"/>
              </a:ext>
            </a:extLst>
          </p:cNvPr>
          <p:cNvSpPr txBox="1"/>
          <p:nvPr/>
        </p:nvSpPr>
        <p:spPr>
          <a:xfrm>
            <a:off x="1019175" y="4331940"/>
            <a:ext cx="5812601" cy="209550"/>
          </a:xfrm>
          <a:prstGeom prst="rect">
            <a:avLst/>
          </a:prstGeom>
          <a:noFill/>
        </p:spPr>
        <p:txBody>
          <a:bodyPr wrap="square" lIns="0" tIns="0" rIns="0" bIns="0" anchor="ctr">
            <a:spAutoFit/>
          </a:bodyPr>
          <a:lstStyle/>
          <a:p>
            <a:pPr algn="l"/>
            <a:r>
              <a:rPr sz="1275" b="1" i="0" u="none" dirty="0" err="1">
                <a:solidFill>
                  <a:srgbClr val="0B2545"/>
                </a:solidFill>
                <a:latin typeface="Plus Jakarta Sans"/>
              </a:rPr>
              <a:t>Çevik</a:t>
            </a:r>
            <a:r>
              <a:rPr sz="1275" b="1" i="0" u="none" dirty="0">
                <a:solidFill>
                  <a:srgbClr val="0B2545"/>
                </a:solidFill>
                <a:latin typeface="Plus Jakarta Sans"/>
              </a:rPr>
              <a:t> </a:t>
            </a:r>
            <a:r>
              <a:rPr sz="1275" b="1" i="0" u="none" dirty="0" err="1">
                <a:solidFill>
                  <a:srgbClr val="0B2545"/>
                </a:solidFill>
                <a:latin typeface="Plus Jakarta Sans"/>
              </a:rPr>
              <a:t>Karar</a:t>
            </a:r>
            <a:r>
              <a:rPr sz="1275" b="1" i="0" u="none" dirty="0">
                <a:solidFill>
                  <a:srgbClr val="0B2545"/>
                </a:solidFill>
                <a:latin typeface="Plus Jakarta Sans"/>
              </a:rPr>
              <a:t> &amp; </a:t>
            </a:r>
            <a:r>
              <a:rPr sz="1275" b="1" i="0" u="none" dirty="0" err="1">
                <a:solidFill>
                  <a:srgbClr val="0B2545"/>
                </a:solidFill>
                <a:latin typeface="Plus Jakarta Sans"/>
              </a:rPr>
              <a:t>Gerçek</a:t>
            </a:r>
            <a:r>
              <a:rPr sz="1275" b="1" i="0" u="none" dirty="0">
                <a:solidFill>
                  <a:srgbClr val="0B2545"/>
                </a:solidFill>
                <a:latin typeface="Plus Jakarta Sans"/>
              </a:rPr>
              <a:t> </a:t>
            </a:r>
            <a:r>
              <a:rPr sz="1275" b="1" i="0" u="none" dirty="0" err="1">
                <a:solidFill>
                  <a:srgbClr val="0B2545"/>
                </a:solidFill>
                <a:latin typeface="Plus Jakarta Sans"/>
              </a:rPr>
              <a:t>Zamanlı</a:t>
            </a:r>
            <a:r>
              <a:rPr sz="1275" b="1" i="0" u="none" dirty="0">
                <a:solidFill>
                  <a:srgbClr val="0B2545"/>
                </a:solidFill>
                <a:latin typeface="Plus Jakarta Sans"/>
              </a:rPr>
              <a:t> </a:t>
            </a:r>
            <a:r>
              <a:rPr sz="1275" b="1" i="0" u="none" dirty="0" err="1">
                <a:solidFill>
                  <a:srgbClr val="0B2545"/>
                </a:solidFill>
                <a:latin typeface="Plus Jakarta Sans"/>
              </a:rPr>
              <a:t>Analitik</a:t>
            </a:r>
            <a:endParaRPr sz="1275" b="1" i="0" u="none" dirty="0">
              <a:solidFill>
                <a:srgbClr val="0B2545"/>
              </a:solidFill>
              <a:latin typeface="Plus Jakarta Sans"/>
            </a:endParaRPr>
          </a:p>
        </p:txBody>
      </p:sp>
      <p:sp>
        <p:nvSpPr>
          <p:cNvPr id="34" name="TextBox 11">
            <a:extLst>
              <a:ext uri="{FF2B5EF4-FFF2-40B4-BE49-F238E27FC236}">
                <a16:creationId xmlns:a16="http://schemas.microsoft.com/office/drawing/2014/main" id="{9263D547-8410-E446-B6B6-0574FB18137D}"/>
              </a:ext>
            </a:extLst>
          </p:cNvPr>
          <p:cNvSpPr txBox="1"/>
          <p:nvPr/>
        </p:nvSpPr>
        <p:spPr>
          <a:xfrm>
            <a:off x="742950" y="4585791"/>
            <a:ext cx="5792985" cy="386655"/>
          </a:xfrm>
          <a:prstGeom prst="rect">
            <a:avLst/>
          </a:prstGeom>
          <a:noFill/>
        </p:spPr>
        <p:txBody>
          <a:bodyPr wrap="square" lIns="0" tIns="0" rIns="0" bIns="0" anchor="t">
            <a:spAutoFit/>
          </a:bodyPr>
          <a:lstStyle/>
          <a:p>
            <a:pPr algn="l">
              <a:lnSpc>
                <a:spcPts val="1522"/>
              </a:lnSpc>
            </a:pPr>
            <a:r>
              <a:rPr sz="1050" b="0" i="0" u="none" dirty="0" err="1">
                <a:solidFill>
                  <a:srgbClr val="475569"/>
                </a:solidFill>
                <a:latin typeface="Inter"/>
              </a:rPr>
              <a:t>Fabrikalarımızdaki</a:t>
            </a:r>
            <a:r>
              <a:rPr sz="1050" b="0" i="0" u="none" dirty="0">
                <a:solidFill>
                  <a:srgbClr val="475569"/>
                </a:solidFill>
                <a:latin typeface="Inter"/>
              </a:rPr>
              <a:t> </a:t>
            </a:r>
            <a:r>
              <a:rPr sz="1050" b="0" i="0" u="none" dirty="0" err="1">
                <a:solidFill>
                  <a:srgbClr val="475569"/>
                </a:solidFill>
                <a:latin typeface="Inter"/>
              </a:rPr>
              <a:t>üretim</a:t>
            </a:r>
            <a:r>
              <a:rPr sz="1050" b="0" i="0" u="none" dirty="0">
                <a:solidFill>
                  <a:srgbClr val="475569"/>
                </a:solidFill>
                <a:latin typeface="Inter"/>
              </a:rPr>
              <a:t> </a:t>
            </a:r>
            <a:r>
              <a:rPr sz="1050" b="0" i="0" u="none" dirty="0" err="1">
                <a:solidFill>
                  <a:srgbClr val="475569"/>
                </a:solidFill>
                <a:latin typeface="Inter"/>
              </a:rPr>
              <a:t>hatlarından</a:t>
            </a:r>
            <a:r>
              <a:rPr sz="1050" b="0" i="0" u="none" dirty="0">
                <a:solidFill>
                  <a:srgbClr val="475569"/>
                </a:solidFill>
                <a:latin typeface="Inter"/>
              </a:rPr>
              <a:t> </a:t>
            </a:r>
            <a:r>
              <a:rPr sz="1050" b="0" i="0" u="none" dirty="0" err="1">
                <a:solidFill>
                  <a:srgbClr val="475569"/>
                </a:solidFill>
                <a:latin typeface="Inter"/>
              </a:rPr>
              <a:t>genel</a:t>
            </a:r>
            <a:r>
              <a:rPr sz="1050" b="0" i="0" u="none" dirty="0">
                <a:solidFill>
                  <a:srgbClr val="475569"/>
                </a:solidFill>
                <a:latin typeface="Inter"/>
              </a:rPr>
              <a:t> </a:t>
            </a:r>
            <a:r>
              <a:rPr sz="1050" b="0" i="0" u="none" dirty="0" err="1">
                <a:solidFill>
                  <a:srgbClr val="475569"/>
                </a:solidFill>
                <a:latin typeface="Inter"/>
              </a:rPr>
              <a:t>müdürlük</a:t>
            </a:r>
            <a:r>
              <a:rPr sz="1050" b="0" i="0" u="none" dirty="0">
                <a:solidFill>
                  <a:srgbClr val="475569"/>
                </a:solidFill>
                <a:latin typeface="Inter"/>
              </a:rPr>
              <a:t> </a:t>
            </a:r>
            <a:r>
              <a:rPr sz="1050" b="0" i="0" u="none" dirty="0" err="1">
                <a:solidFill>
                  <a:srgbClr val="475569"/>
                </a:solidFill>
                <a:latin typeface="Inter"/>
              </a:rPr>
              <a:t>raporlamalarına</a:t>
            </a:r>
            <a:r>
              <a:rPr sz="1050" b="0" i="0" u="none" dirty="0">
                <a:solidFill>
                  <a:srgbClr val="475569"/>
                </a:solidFill>
                <a:latin typeface="Inter"/>
              </a:rPr>
              <a:t> </a:t>
            </a:r>
            <a:r>
              <a:rPr sz="1050" b="0" i="0" u="none" dirty="0" err="1">
                <a:solidFill>
                  <a:srgbClr val="475569"/>
                </a:solidFill>
                <a:latin typeface="Inter"/>
              </a:rPr>
              <a:t>kadar</a:t>
            </a:r>
            <a:r>
              <a:rPr sz="1050" b="0" i="0" u="none" dirty="0">
                <a:solidFill>
                  <a:srgbClr val="475569"/>
                </a:solidFill>
                <a:latin typeface="Inter"/>
              </a:rPr>
              <a:t> </a:t>
            </a:r>
            <a:r>
              <a:rPr sz="1050" b="0" i="0" u="none" dirty="0" err="1">
                <a:solidFill>
                  <a:srgbClr val="475569"/>
                </a:solidFill>
                <a:latin typeface="Inter"/>
              </a:rPr>
              <a:t>tüm</a:t>
            </a:r>
            <a:r>
              <a:rPr sz="1050" b="0" i="0" u="none" dirty="0">
                <a:solidFill>
                  <a:srgbClr val="475569"/>
                </a:solidFill>
                <a:latin typeface="Inter"/>
              </a:rPr>
              <a:t> </a:t>
            </a:r>
            <a:r>
              <a:rPr sz="1050" b="0" i="0" u="none" dirty="0" err="1">
                <a:solidFill>
                  <a:srgbClr val="475569"/>
                </a:solidFill>
                <a:latin typeface="Inter"/>
              </a:rPr>
              <a:t>süreçlerde</a:t>
            </a:r>
            <a:r>
              <a:rPr sz="1050" b="0" i="0" u="none" dirty="0">
                <a:solidFill>
                  <a:srgbClr val="475569"/>
                </a:solidFill>
                <a:latin typeface="Inter"/>
              </a:rPr>
              <a:t> </a:t>
            </a:r>
            <a:r>
              <a:rPr sz="1050" b="0" i="0" u="none" dirty="0" err="1">
                <a:solidFill>
                  <a:srgbClr val="475569"/>
                </a:solidFill>
                <a:latin typeface="Inter"/>
              </a:rPr>
              <a:t>anlık</a:t>
            </a:r>
            <a:r>
              <a:rPr sz="1050" b="0" i="0" u="none" dirty="0">
                <a:solidFill>
                  <a:srgbClr val="475569"/>
                </a:solidFill>
                <a:latin typeface="Inter"/>
              </a:rPr>
              <a:t> </a:t>
            </a:r>
            <a:r>
              <a:rPr sz="1050" b="0" i="0" u="none" dirty="0" err="1">
                <a:solidFill>
                  <a:srgbClr val="475569"/>
                </a:solidFill>
                <a:latin typeface="Inter"/>
              </a:rPr>
              <a:t>veri</a:t>
            </a:r>
            <a:r>
              <a:rPr sz="1050" b="0" i="0" u="none" dirty="0">
                <a:solidFill>
                  <a:srgbClr val="475569"/>
                </a:solidFill>
                <a:latin typeface="Inter"/>
              </a:rPr>
              <a:t> </a:t>
            </a:r>
            <a:r>
              <a:rPr sz="1050" b="0" i="0" u="none" dirty="0" err="1">
                <a:solidFill>
                  <a:srgbClr val="475569"/>
                </a:solidFill>
                <a:latin typeface="Inter"/>
              </a:rPr>
              <a:t>akışı</a:t>
            </a:r>
            <a:r>
              <a:rPr sz="1050" b="0" i="0" u="none" dirty="0">
                <a:solidFill>
                  <a:srgbClr val="475569"/>
                </a:solidFill>
                <a:latin typeface="Inter"/>
              </a:rPr>
              <a:t> </a:t>
            </a:r>
            <a:r>
              <a:rPr sz="1050" b="0" i="0" u="none" dirty="0" err="1">
                <a:solidFill>
                  <a:srgbClr val="475569"/>
                </a:solidFill>
                <a:latin typeface="Inter"/>
              </a:rPr>
              <a:t>ve</a:t>
            </a:r>
            <a:r>
              <a:rPr sz="1050" b="0" i="0" u="none" dirty="0">
                <a:solidFill>
                  <a:srgbClr val="475569"/>
                </a:solidFill>
                <a:latin typeface="Inter"/>
              </a:rPr>
              <a:t> </a:t>
            </a:r>
            <a:r>
              <a:rPr sz="1050" b="0" i="0" u="none" dirty="0" err="1">
                <a:solidFill>
                  <a:srgbClr val="475569"/>
                </a:solidFill>
                <a:latin typeface="Inter"/>
              </a:rPr>
              <a:t>karar</a:t>
            </a:r>
            <a:r>
              <a:rPr sz="1050" b="0" i="0" u="none" dirty="0">
                <a:solidFill>
                  <a:srgbClr val="475569"/>
                </a:solidFill>
                <a:latin typeface="Inter"/>
              </a:rPr>
              <a:t> alma </a:t>
            </a:r>
            <a:r>
              <a:rPr sz="1050" b="0" i="0" u="none" dirty="0" err="1">
                <a:solidFill>
                  <a:srgbClr val="475569"/>
                </a:solidFill>
                <a:latin typeface="Inter"/>
              </a:rPr>
              <a:t>kabiliyeti</a:t>
            </a:r>
            <a:r>
              <a:rPr sz="1050" b="0" i="0" u="none" dirty="0">
                <a:solidFill>
                  <a:srgbClr val="475569"/>
                </a:solidFill>
                <a:latin typeface="Inter"/>
              </a:rPr>
              <a:t> </a:t>
            </a:r>
            <a:r>
              <a:rPr sz="1050" b="0" i="0" u="none" dirty="0" err="1">
                <a:solidFill>
                  <a:srgbClr val="475569"/>
                </a:solidFill>
                <a:latin typeface="Inter"/>
              </a:rPr>
              <a:t>kazanıyoruz</a:t>
            </a:r>
            <a:r>
              <a:rPr sz="1050" b="0" i="0" u="none" dirty="0">
                <a:solidFill>
                  <a:srgbClr val="475569"/>
                </a:solidFill>
                <a:latin typeface="Inter"/>
              </a:rPr>
              <a:t>.</a:t>
            </a:r>
          </a:p>
        </p:txBody>
      </p:sp>
    </p:spTree>
    <p:extLst>
      <p:ext uri="{BB962C8B-B14F-4D97-AF65-F5344CB8AC3E}">
        <p14:creationId xmlns:p14="http://schemas.microsoft.com/office/powerpoint/2010/main" val="4260767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156754" y="117566"/>
            <a:ext cx="12192000" cy="6858000"/>
          </a:xfrm>
          <a:prstGeom prst="rect">
            <a:avLst/>
          </a:prstGeom>
        </p:spPr>
      </p:pic>
      <p:sp>
        <p:nvSpPr>
          <p:cNvPr id="3" name="TextBox 2"/>
          <p:cNvSpPr txBox="1"/>
          <p:nvPr/>
        </p:nvSpPr>
        <p:spPr>
          <a:xfrm>
            <a:off x="571500" y="1047750"/>
            <a:ext cx="5550693" cy="457200"/>
          </a:xfrm>
          <a:prstGeom prst="rect">
            <a:avLst/>
          </a:prstGeom>
          <a:noFill/>
        </p:spPr>
        <p:txBody>
          <a:bodyPr wrap="square" lIns="0" tIns="0" rIns="0" bIns="0" anchor="ctr">
            <a:spAutoFit/>
          </a:bodyPr>
          <a:lstStyle/>
          <a:p>
            <a:pPr algn="l"/>
            <a:r>
              <a:rPr sz="2400" b="1" i="0" u="none">
                <a:solidFill>
                  <a:srgbClr val="0F172A"/>
                </a:solidFill>
                <a:latin typeface="Poppins"/>
              </a:rPr>
              <a:t>Ağ ve Sistem Altyapı Yatırımları</a:t>
            </a:r>
          </a:p>
        </p:txBody>
      </p:sp>
      <p:pic>
        <p:nvPicPr>
          <p:cNvPr id="4" name="Picture 3" descr="image.png"/>
          <p:cNvPicPr>
            <a:picLocks noChangeAspect="1"/>
          </p:cNvPicPr>
          <p:nvPr/>
        </p:nvPicPr>
        <p:blipFill>
          <a:blip r:embed="rId3"/>
          <a:stretch>
            <a:fillRect/>
          </a:stretch>
        </p:blipFill>
        <p:spPr>
          <a:xfrm>
            <a:off x="6334125" y="0"/>
            <a:ext cx="5857875" cy="6858000"/>
          </a:xfrm>
          <a:prstGeom prst="rect">
            <a:avLst/>
          </a:prstGeom>
        </p:spPr>
      </p:pic>
      <p:pic>
        <p:nvPicPr>
          <p:cNvPr id="5" name="Picture 4" descr="image.png"/>
          <p:cNvPicPr>
            <a:picLocks noChangeAspect="1"/>
          </p:cNvPicPr>
          <p:nvPr/>
        </p:nvPicPr>
        <p:blipFill>
          <a:blip r:embed="rId4"/>
          <a:stretch>
            <a:fillRect/>
          </a:stretch>
        </p:blipFill>
        <p:spPr>
          <a:xfrm>
            <a:off x="571500" y="476250"/>
            <a:ext cx="304800" cy="304800"/>
          </a:xfrm>
          <a:prstGeom prst="rect">
            <a:avLst/>
          </a:prstGeom>
        </p:spPr>
      </p:pic>
      <p:sp>
        <p:nvSpPr>
          <p:cNvPr id="6" name="Rounded Rectangle 5"/>
          <p:cNvSpPr/>
          <p:nvPr/>
        </p:nvSpPr>
        <p:spPr>
          <a:xfrm>
            <a:off x="571500" y="1504950"/>
            <a:ext cx="76200" cy="28575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71500" y="3575887"/>
            <a:ext cx="5286375" cy="472380"/>
          </a:xfrm>
          <a:prstGeom prst="rect">
            <a:avLst/>
          </a:prstGeom>
          <a:noFill/>
        </p:spPr>
        <p:txBody>
          <a:bodyPr wrap="square" lIns="0" tIns="0" rIns="0" bIns="0" anchor="t">
            <a:spAutoFit/>
          </a:bodyPr>
          <a:lstStyle/>
          <a:p>
            <a:pPr algn="l">
              <a:lnSpc>
                <a:spcPts val="1860"/>
              </a:lnSpc>
            </a:pPr>
            <a:r>
              <a:rPr sz="1200" b="1" i="0" u="none">
                <a:solidFill>
                  <a:srgbClr val="334155"/>
                </a:solidFill>
                <a:latin typeface="Inter"/>
              </a:rPr>
              <a:t>Yüksek Hızlı Omurga:</a:t>
            </a:r>
            <a:r>
              <a:rPr sz="1200" b="0" i="0" u="none">
                <a:solidFill>
                  <a:srgbClr val="334155"/>
                </a:solidFill>
                <a:latin typeface="Inter"/>
              </a:rPr>
              <a:t> Backbone ve fiber hatlarla iç ağ hızı %300 artırıldı.</a:t>
            </a:r>
          </a:p>
        </p:txBody>
      </p:sp>
      <p:sp>
        <p:nvSpPr>
          <p:cNvPr id="8" name="TextBox 7"/>
          <p:cNvSpPr txBox="1"/>
          <p:nvPr/>
        </p:nvSpPr>
        <p:spPr>
          <a:xfrm>
            <a:off x="571500" y="3944388"/>
            <a:ext cx="5286375" cy="236190"/>
          </a:xfrm>
          <a:prstGeom prst="rect">
            <a:avLst/>
          </a:prstGeom>
          <a:noFill/>
        </p:spPr>
        <p:txBody>
          <a:bodyPr wrap="square" lIns="0" tIns="0" rIns="0" bIns="0" anchor="t">
            <a:spAutoFit/>
          </a:bodyPr>
          <a:lstStyle/>
          <a:p>
            <a:pPr algn="l">
              <a:lnSpc>
                <a:spcPts val="1860"/>
              </a:lnSpc>
            </a:pPr>
            <a:r>
              <a:rPr sz="1200" b="1" i="0" u="none" dirty="0">
                <a:solidFill>
                  <a:srgbClr val="334155"/>
                </a:solidFill>
                <a:latin typeface="Inter"/>
              </a:rPr>
              <a:t>Yeni </a:t>
            </a:r>
            <a:r>
              <a:rPr sz="1200" b="1" i="0" u="none" dirty="0" err="1">
                <a:solidFill>
                  <a:srgbClr val="334155"/>
                </a:solidFill>
                <a:latin typeface="Inter"/>
              </a:rPr>
              <a:t>Sunucu</a:t>
            </a:r>
            <a:r>
              <a:rPr sz="1200" b="1" i="0" u="none" dirty="0">
                <a:solidFill>
                  <a:srgbClr val="334155"/>
                </a:solidFill>
                <a:latin typeface="Inter"/>
              </a:rPr>
              <a:t> </a:t>
            </a:r>
            <a:r>
              <a:rPr sz="1200" b="1" i="0" u="none" dirty="0" err="1">
                <a:solidFill>
                  <a:srgbClr val="334155"/>
                </a:solidFill>
                <a:latin typeface="Inter"/>
              </a:rPr>
              <a:t>Parkı</a:t>
            </a:r>
            <a:r>
              <a:rPr sz="1200" b="1" i="0" u="none" dirty="0">
                <a:solidFill>
                  <a:srgbClr val="334155"/>
                </a:solidFill>
                <a:latin typeface="Inter"/>
              </a:rPr>
              <a:t>:</a:t>
            </a:r>
            <a:r>
              <a:rPr sz="1200" b="0" i="0" u="none" dirty="0">
                <a:solidFill>
                  <a:srgbClr val="334155"/>
                </a:solidFill>
                <a:latin typeface="Inter"/>
              </a:rPr>
              <a:t> </a:t>
            </a:r>
            <a:r>
              <a:rPr sz="1200" b="0" i="0" u="none" dirty="0" err="1">
                <a:solidFill>
                  <a:srgbClr val="334155"/>
                </a:solidFill>
                <a:latin typeface="Inter"/>
              </a:rPr>
              <a:t>Yüksek</a:t>
            </a:r>
            <a:r>
              <a:rPr sz="1200" b="0" i="0" u="none" dirty="0">
                <a:solidFill>
                  <a:srgbClr val="334155"/>
                </a:solidFill>
                <a:latin typeface="Inter"/>
              </a:rPr>
              <a:t> </a:t>
            </a:r>
            <a:r>
              <a:rPr sz="1200" b="0" i="0" u="none" dirty="0" err="1">
                <a:solidFill>
                  <a:srgbClr val="334155"/>
                </a:solidFill>
                <a:latin typeface="Inter"/>
              </a:rPr>
              <a:t>işlem</a:t>
            </a:r>
            <a:r>
              <a:rPr sz="1200" b="0" i="0" u="none" dirty="0">
                <a:solidFill>
                  <a:srgbClr val="334155"/>
                </a:solidFill>
                <a:latin typeface="Inter"/>
              </a:rPr>
              <a:t> </a:t>
            </a:r>
            <a:r>
              <a:rPr sz="1200" b="0" i="0" u="none" dirty="0" err="1">
                <a:solidFill>
                  <a:srgbClr val="334155"/>
                </a:solidFill>
                <a:latin typeface="Inter"/>
              </a:rPr>
              <a:t>kapasiteli</a:t>
            </a:r>
            <a:r>
              <a:rPr sz="1200" b="0" i="0" u="none" dirty="0">
                <a:solidFill>
                  <a:srgbClr val="334155"/>
                </a:solidFill>
                <a:latin typeface="Inter"/>
              </a:rPr>
              <a:t> </a:t>
            </a:r>
            <a:r>
              <a:rPr sz="1200" b="0" i="0" u="none" dirty="0" err="1">
                <a:solidFill>
                  <a:srgbClr val="334155"/>
                </a:solidFill>
                <a:latin typeface="Inter"/>
              </a:rPr>
              <a:t>sunucu</a:t>
            </a:r>
            <a:r>
              <a:rPr sz="1200" b="0" i="0" u="none" dirty="0">
                <a:solidFill>
                  <a:srgbClr val="334155"/>
                </a:solidFill>
                <a:latin typeface="Inter"/>
              </a:rPr>
              <a:t> </a:t>
            </a:r>
            <a:r>
              <a:rPr sz="1200" b="0" i="0" u="none" dirty="0" err="1">
                <a:solidFill>
                  <a:srgbClr val="334155"/>
                </a:solidFill>
                <a:latin typeface="Inter"/>
              </a:rPr>
              <a:t>blokları</a:t>
            </a:r>
            <a:r>
              <a:rPr sz="1200" b="0" i="0" u="none" dirty="0">
                <a:solidFill>
                  <a:srgbClr val="334155"/>
                </a:solidFill>
                <a:latin typeface="Inter"/>
              </a:rPr>
              <a:t> </a:t>
            </a:r>
            <a:r>
              <a:rPr sz="1200" b="0" i="0" u="none" dirty="0" err="1">
                <a:solidFill>
                  <a:srgbClr val="334155"/>
                </a:solidFill>
                <a:latin typeface="Inter"/>
              </a:rPr>
              <a:t>aktif</a:t>
            </a:r>
            <a:r>
              <a:rPr sz="1200" b="0" i="0" u="none" dirty="0">
                <a:solidFill>
                  <a:srgbClr val="334155"/>
                </a:solidFill>
                <a:latin typeface="Inter"/>
              </a:rPr>
              <a:t> </a:t>
            </a:r>
            <a:r>
              <a:rPr sz="1200" b="0" i="0" u="none" dirty="0" err="1">
                <a:solidFill>
                  <a:srgbClr val="334155"/>
                </a:solidFill>
                <a:latin typeface="Inter"/>
              </a:rPr>
              <a:t>edildi</a:t>
            </a:r>
            <a:r>
              <a:rPr sz="1200" b="0" i="0" u="none" dirty="0">
                <a:solidFill>
                  <a:srgbClr val="334155"/>
                </a:solidFill>
                <a:latin typeface="Inter"/>
              </a:rPr>
              <a:t>.</a:t>
            </a:r>
          </a:p>
        </p:txBody>
      </p:sp>
      <p:sp>
        <p:nvSpPr>
          <p:cNvPr id="9" name="TextBox 8"/>
          <p:cNvSpPr txBox="1"/>
          <p:nvPr/>
        </p:nvSpPr>
        <p:spPr>
          <a:xfrm>
            <a:off x="571500" y="4312890"/>
            <a:ext cx="5286375" cy="236190"/>
          </a:xfrm>
          <a:prstGeom prst="rect">
            <a:avLst/>
          </a:prstGeom>
          <a:noFill/>
        </p:spPr>
        <p:txBody>
          <a:bodyPr wrap="square" lIns="0" tIns="0" rIns="0" bIns="0" anchor="t">
            <a:spAutoFit/>
          </a:bodyPr>
          <a:lstStyle/>
          <a:p>
            <a:pPr algn="l">
              <a:lnSpc>
                <a:spcPts val="1860"/>
              </a:lnSpc>
            </a:pPr>
            <a:r>
              <a:rPr sz="1200" b="1" i="0" u="none">
                <a:solidFill>
                  <a:srgbClr val="334155"/>
                </a:solidFill>
                <a:latin typeface="Inter"/>
              </a:rPr>
              <a:t>Erişim ve Güvenlik:</a:t>
            </a:r>
            <a:r>
              <a:rPr sz="1200" b="0" i="0" u="none">
                <a:solidFill>
                  <a:srgbClr val="334155"/>
                </a:solidFill>
                <a:latin typeface="Inter"/>
              </a:rPr>
              <a:t> Yeni nesil AP, IP kamera ve NVR dönüşümü sağlandı.</a:t>
            </a:r>
          </a:p>
        </p:txBody>
      </p:sp>
      <p:pic>
        <p:nvPicPr>
          <p:cNvPr id="12" name="Resim 11" descr="grafik, yazı tipi, ekran görüntüsü, grafik tasarım içeren bir resim&#10;&#10;Yapay zeka tarafından oluşturulan içerik yanlış olabilir.">
            <a:extLst>
              <a:ext uri="{FF2B5EF4-FFF2-40B4-BE49-F238E27FC236}">
                <a16:creationId xmlns:a16="http://schemas.microsoft.com/office/drawing/2014/main" id="{A401024D-2132-7672-0F1E-A22E6F3D4575}"/>
              </a:ext>
            </a:extLst>
          </p:cNvPr>
          <p:cNvPicPr>
            <a:picLocks noChangeAspect="1"/>
          </p:cNvPicPr>
          <p:nvPr/>
        </p:nvPicPr>
        <p:blipFill>
          <a:blip r:embed="rId5"/>
          <a:stretch>
            <a:fillRect/>
          </a:stretch>
        </p:blipFill>
        <p:spPr>
          <a:xfrm>
            <a:off x="819654" y="2422752"/>
            <a:ext cx="1374038" cy="725664"/>
          </a:xfrm>
          <a:prstGeom prst="rect">
            <a:avLst/>
          </a:prstGeom>
        </p:spPr>
      </p:pic>
      <p:pic>
        <p:nvPicPr>
          <p:cNvPr id="14" name="Resim 13" descr="yazı tipi, logo, grafik, simge, sembol içeren bir resim&#10;&#10;Yapay zeka tarafından oluşturulan içerik yanlış olabilir.">
            <a:extLst>
              <a:ext uri="{FF2B5EF4-FFF2-40B4-BE49-F238E27FC236}">
                <a16:creationId xmlns:a16="http://schemas.microsoft.com/office/drawing/2014/main" id="{D74430E7-8AD0-04EE-B408-4271E75FCFA0}"/>
              </a:ext>
            </a:extLst>
          </p:cNvPr>
          <p:cNvPicPr>
            <a:picLocks noChangeAspect="1"/>
          </p:cNvPicPr>
          <p:nvPr/>
        </p:nvPicPr>
        <p:blipFill>
          <a:blip r:embed="rId6"/>
          <a:stretch>
            <a:fillRect/>
          </a:stretch>
        </p:blipFill>
        <p:spPr>
          <a:xfrm>
            <a:off x="2473707" y="2339559"/>
            <a:ext cx="983706" cy="843173"/>
          </a:xfrm>
          <a:prstGeom prst="rect">
            <a:avLst/>
          </a:prstGeom>
        </p:spPr>
      </p:pic>
      <p:pic>
        <p:nvPicPr>
          <p:cNvPr id="16" name="Resim 15" descr="metin, yazı tipi, logo, grafik içeren bir resim&#10;&#10;Yapay zeka tarafından oluşturulan içerik yanlış olabilir.">
            <a:extLst>
              <a:ext uri="{FF2B5EF4-FFF2-40B4-BE49-F238E27FC236}">
                <a16:creationId xmlns:a16="http://schemas.microsoft.com/office/drawing/2014/main" id="{8B887472-C22E-76E9-69FD-F0E3A82AB3E3}"/>
              </a:ext>
            </a:extLst>
          </p:cNvPr>
          <p:cNvPicPr>
            <a:picLocks noChangeAspect="1"/>
          </p:cNvPicPr>
          <p:nvPr/>
        </p:nvPicPr>
        <p:blipFill>
          <a:blip r:embed="rId7"/>
          <a:stretch>
            <a:fillRect/>
          </a:stretch>
        </p:blipFill>
        <p:spPr>
          <a:xfrm>
            <a:off x="3737428" y="2154272"/>
            <a:ext cx="1279658" cy="112784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106562"/>
            <a:ext cx="12192000" cy="6858000"/>
          </a:xfrm>
          <a:prstGeom prst="rect">
            <a:avLst/>
          </a:prstGeom>
        </p:spPr>
      </p:pic>
      <p:sp>
        <p:nvSpPr>
          <p:cNvPr id="3" name="TextBox 2"/>
          <p:cNvSpPr txBox="1"/>
          <p:nvPr/>
        </p:nvSpPr>
        <p:spPr>
          <a:xfrm>
            <a:off x="571500" y="1091684"/>
            <a:ext cx="5550693" cy="369332"/>
          </a:xfrm>
          <a:prstGeom prst="rect">
            <a:avLst/>
          </a:prstGeom>
          <a:noFill/>
        </p:spPr>
        <p:txBody>
          <a:bodyPr wrap="square" lIns="0" tIns="0" rIns="0" bIns="0" anchor="ctr">
            <a:spAutoFit/>
          </a:bodyPr>
          <a:lstStyle/>
          <a:p>
            <a:pPr algn="l"/>
            <a:r>
              <a:rPr lang="tr-TR" sz="2400" b="1" i="0" u="none" dirty="0">
                <a:solidFill>
                  <a:srgbClr val="0F172A"/>
                </a:solidFill>
                <a:latin typeface="Poppins"/>
              </a:rPr>
              <a:t>HPE </a:t>
            </a:r>
            <a:r>
              <a:rPr lang="tr-TR" sz="2400" b="1" i="0" u="none" dirty="0" err="1">
                <a:solidFill>
                  <a:srgbClr val="0F172A"/>
                </a:solidFill>
                <a:latin typeface="Poppins"/>
              </a:rPr>
              <a:t>Backbone</a:t>
            </a:r>
            <a:r>
              <a:rPr lang="tr-TR" sz="2400" b="1" i="0" u="none" dirty="0">
                <a:solidFill>
                  <a:srgbClr val="0F172A"/>
                </a:solidFill>
                <a:latin typeface="Poppins"/>
              </a:rPr>
              <a:t>: Kesintisiz Omurga</a:t>
            </a:r>
          </a:p>
        </p:txBody>
      </p:sp>
      <p:pic>
        <p:nvPicPr>
          <p:cNvPr id="5" name="Picture 4" descr="image.png"/>
          <p:cNvPicPr>
            <a:picLocks noChangeAspect="1"/>
          </p:cNvPicPr>
          <p:nvPr/>
        </p:nvPicPr>
        <p:blipFill>
          <a:blip r:embed="rId3"/>
          <a:stretch>
            <a:fillRect/>
          </a:stretch>
        </p:blipFill>
        <p:spPr>
          <a:xfrm>
            <a:off x="571500" y="476250"/>
            <a:ext cx="304800" cy="304800"/>
          </a:xfrm>
          <a:prstGeom prst="rect">
            <a:avLst/>
          </a:prstGeom>
        </p:spPr>
      </p:pic>
      <p:sp>
        <p:nvSpPr>
          <p:cNvPr id="6" name="Rounded Rectangle 5"/>
          <p:cNvSpPr/>
          <p:nvPr/>
        </p:nvSpPr>
        <p:spPr>
          <a:xfrm>
            <a:off x="571500" y="1504950"/>
            <a:ext cx="76200" cy="28575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5" descr="image.png">
            <a:extLst>
              <a:ext uri="{FF2B5EF4-FFF2-40B4-BE49-F238E27FC236}">
                <a16:creationId xmlns:a16="http://schemas.microsoft.com/office/drawing/2014/main" id="{223B1B89-C106-7FC4-182A-CBB0579054EF}"/>
              </a:ext>
            </a:extLst>
          </p:cNvPr>
          <p:cNvPicPr>
            <a:picLocks noChangeAspect="1"/>
          </p:cNvPicPr>
          <p:nvPr/>
        </p:nvPicPr>
        <p:blipFill>
          <a:blip r:embed="rId4"/>
          <a:stretch>
            <a:fillRect/>
          </a:stretch>
        </p:blipFill>
        <p:spPr>
          <a:xfrm>
            <a:off x="7078860" y="1914525"/>
            <a:ext cx="4598789" cy="3619500"/>
          </a:xfrm>
          <a:prstGeom prst="rect">
            <a:avLst/>
          </a:prstGeom>
        </p:spPr>
      </p:pic>
      <p:pic>
        <p:nvPicPr>
          <p:cNvPr id="11" name="Picture 12" descr="image.png">
            <a:extLst>
              <a:ext uri="{FF2B5EF4-FFF2-40B4-BE49-F238E27FC236}">
                <a16:creationId xmlns:a16="http://schemas.microsoft.com/office/drawing/2014/main" id="{9B72516B-ACC3-A2C8-32E6-E2D6D95DEF30}"/>
              </a:ext>
            </a:extLst>
          </p:cNvPr>
          <p:cNvPicPr>
            <a:picLocks noChangeAspect="1"/>
          </p:cNvPicPr>
          <p:nvPr/>
        </p:nvPicPr>
        <p:blipFill>
          <a:blip r:embed="rId5"/>
          <a:stretch>
            <a:fillRect/>
          </a:stretch>
        </p:blipFill>
        <p:spPr>
          <a:xfrm>
            <a:off x="7806630" y="2152650"/>
            <a:ext cx="3143250" cy="3143250"/>
          </a:xfrm>
          <a:prstGeom prst="rect">
            <a:avLst/>
          </a:prstGeom>
        </p:spPr>
      </p:pic>
      <p:pic>
        <p:nvPicPr>
          <p:cNvPr id="13" name="Picture 2" descr="image.png">
            <a:extLst>
              <a:ext uri="{FF2B5EF4-FFF2-40B4-BE49-F238E27FC236}">
                <a16:creationId xmlns:a16="http://schemas.microsoft.com/office/drawing/2014/main" id="{4C697520-02BF-3AE7-83E0-0EE9A10D89E7}"/>
              </a:ext>
            </a:extLst>
          </p:cNvPr>
          <p:cNvPicPr>
            <a:picLocks noChangeAspect="1"/>
          </p:cNvPicPr>
          <p:nvPr/>
        </p:nvPicPr>
        <p:blipFill>
          <a:blip r:embed="rId6"/>
          <a:stretch>
            <a:fillRect/>
          </a:stretch>
        </p:blipFill>
        <p:spPr>
          <a:xfrm>
            <a:off x="592485" y="2072729"/>
            <a:ext cx="6221610" cy="967680"/>
          </a:xfrm>
          <a:prstGeom prst="rect">
            <a:avLst/>
          </a:prstGeom>
        </p:spPr>
      </p:pic>
      <p:pic>
        <p:nvPicPr>
          <p:cNvPr id="15" name="Picture 2" descr="image.png">
            <a:extLst>
              <a:ext uri="{FF2B5EF4-FFF2-40B4-BE49-F238E27FC236}">
                <a16:creationId xmlns:a16="http://schemas.microsoft.com/office/drawing/2014/main" id="{E8EAAD41-2E6F-E7ED-5ED0-4230394693A2}"/>
              </a:ext>
            </a:extLst>
          </p:cNvPr>
          <p:cNvPicPr>
            <a:picLocks noChangeAspect="1"/>
          </p:cNvPicPr>
          <p:nvPr/>
        </p:nvPicPr>
        <p:blipFill>
          <a:blip r:embed="rId6"/>
          <a:stretch>
            <a:fillRect/>
          </a:stretch>
        </p:blipFill>
        <p:spPr>
          <a:xfrm>
            <a:off x="571500" y="3322438"/>
            <a:ext cx="6221610" cy="967680"/>
          </a:xfrm>
          <a:prstGeom prst="rect">
            <a:avLst/>
          </a:prstGeom>
        </p:spPr>
      </p:pic>
      <p:pic>
        <p:nvPicPr>
          <p:cNvPr id="17" name="Picture 2" descr="image.png">
            <a:extLst>
              <a:ext uri="{FF2B5EF4-FFF2-40B4-BE49-F238E27FC236}">
                <a16:creationId xmlns:a16="http://schemas.microsoft.com/office/drawing/2014/main" id="{444356C3-93C0-DFB7-6249-422ACA8CA360}"/>
              </a:ext>
            </a:extLst>
          </p:cNvPr>
          <p:cNvPicPr>
            <a:picLocks noChangeAspect="1"/>
          </p:cNvPicPr>
          <p:nvPr/>
        </p:nvPicPr>
        <p:blipFill>
          <a:blip r:embed="rId6"/>
          <a:stretch>
            <a:fillRect/>
          </a:stretch>
        </p:blipFill>
        <p:spPr>
          <a:xfrm>
            <a:off x="592485" y="4566345"/>
            <a:ext cx="6221610" cy="967680"/>
          </a:xfrm>
          <a:prstGeom prst="rect">
            <a:avLst/>
          </a:prstGeom>
        </p:spPr>
      </p:pic>
      <p:pic>
        <p:nvPicPr>
          <p:cNvPr id="21" name="Picture 13" descr="image.png">
            <a:extLst>
              <a:ext uri="{FF2B5EF4-FFF2-40B4-BE49-F238E27FC236}">
                <a16:creationId xmlns:a16="http://schemas.microsoft.com/office/drawing/2014/main" id="{162248A0-B014-C7BD-1B1B-2CF0FE97A2A5}"/>
              </a:ext>
            </a:extLst>
          </p:cNvPr>
          <p:cNvPicPr>
            <a:picLocks noChangeAspect="1"/>
          </p:cNvPicPr>
          <p:nvPr/>
        </p:nvPicPr>
        <p:blipFill>
          <a:blip r:embed="rId7"/>
          <a:stretch>
            <a:fillRect/>
          </a:stretch>
        </p:blipFill>
        <p:spPr>
          <a:xfrm>
            <a:off x="725744" y="2273208"/>
            <a:ext cx="200025" cy="161925"/>
          </a:xfrm>
          <a:prstGeom prst="rect">
            <a:avLst/>
          </a:prstGeom>
        </p:spPr>
      </p:pic>
      <p:pic>
        <p:nvPicPr>
          <p:cNvPr id="22" name="Picture 14" descr="image.png">
            <a:extLst>
              <a:ext uri="{FF2B5EF4-FFF2-40B4-BE49-F238E27FC236}">
                <a16:creationId xmlns:a16="http://schemas.microsoft.com/office/drawing/2014/main" id="{F08ECB48-5D12-2A0E-D109-6BD8AE2B4125}"/>
              </a:ext>
            </a:extLst>
          </p:cNvPr>
          <p:cNvPicPr>
            <a:picLocks noChangeAspect="1"/>
          </p:cNvPicPr>
          <p:nvPr/>
        </p:nvPicPr>
        <p:blipFill>
          <a:blip r:embed="rId8"/>
          <a:stretch>
            <a:fillRect/>
          </a:stretch>
        </p:blipFill>
        <p:spPr>
          <a:xfrm>
            <a:off x="752474" y="3599254"/>
            <a:ext cx="142875" cy="161925"/>
          </a:xfrm>
          <a:prstGeom prst="rect">
            <a:avLst/>
          </a:prstGeom>
        </p:spPr>
      </p:pic>
      <p:pic>
        <p:nvPicPr>
          <p:cNvPr id="23" name="Picture 15" descr="image.png">
            <a:extLst>
              <a:ext uri="{FF2B5EF4-FFF2-40B4-BE49-F238E27FC236}">
                <a16:creationId xmlns:a16="http://schemas.microsoft.com/office/drawing/2014/main" id="{342EDA8F-B959-C9A3-C1D5-0148823F1DEF}"/>
              </a:ext>
            </a:extLst>
          </p:cNvPr>
          <p:cNvPicPr>
            <a:picLocks noChangeAspect="1"/>
          </p:cNvPicPr>
          <p:nvPr/>
        </p:nvPicPr>
        <p:blipFill>
          <a:blip r:embed="rId9"/>
          <a:stretch>
            <a:fillRect/>
          </a:stretch>
        </p:blipFill>
        <p:spPr>
          <a:xfrm>
            <a:off x="742950" y="4823445"/>
            <a:ext cx="161925" cy="161925"/>
          </a:xfrm>
          <a:prstGeom prst="rect">
            <a:avLst/>
          </a:prstGeom>
        </p:spPr>
      </p:pic>
      <p:sp>
        <p:nvSpPr>
          <p:cNvPr id="24" name="TextBox 6">
            <a:extLst>
              <a:ext uri="{FF2B5EF4-FFF2-40B4-BE49-F238E27FC236}">
                <a16:creationId xmlns:a16="http://schemas.microsoft.com/office/drawing/2014/main" id="{B0467233-75AE-81B1-575C-D4E49E0E5A79}"/>
              </a:ext>
            </a:extLst>
          </p:cNvPr>
          <p:cNvSpPr txBox="1"/>
          <p:nvPr/>
        </p:nvSpPr>
        <p:spPr>
          <a:xfrm>
            <a:off x="1038225" y="2247979"/>
            <a:ext cx="5772596" cy="209550"/>
          </a:xfrm>
          <a:prstGeom prst="rect">
            <a:avLst/>
          </a:prstGeom>
          <a:noFill/>
        </p:spPr>
        <p:txBody>
          <a:bodyPr wrap="square" lIns="0" tIns="0" rIns="0" bIns="0" anchor="ctr">
            <a:spAutoFit/>
          </a:bodyPr>
          <a:lstStyle/>
          <a:p>
            <a:pPr algn="l"/>
            <a:r>
              <a:rPr sz="1275" b="1" i="0" u="none" dirty="0">
                <a:solidFill>
                  <a:srgbClr val="0B2545"/>
                </a:solidFill>
                <a:latin typeface="Plus Jakarta Sans"/>
              </a:rPr>
              <a:t>Yeni </a:t>
            </a:r>
            <a:r>
              <a:rPr sz="1275" b="1" i="0" u="none" dirty="0" err="1">
                <a:solidFill>
                  <a:srgbClr val="0B2545"/>
                </a:solidFill>
                <a:latin typeface="Plus Jakarta Sans"/>
              </a:rPr>
              <a:t>Nesil</a:t>
            </a:r>
            <a:r>
              <a:rPr sz="1275" b="1" i="0" u="none" dirty="0">
                <a:solidFill>
                  <a:srgbClr val="0B2545"/>
                </a:solidFill>
                <a:latin typeface="Plus Jakarta Sans"/>
              </a:rPr>
              <a:t> </a:t>
            </a:r>
            <a:r>
              <a:rPr sz="1275" b="1" i="0" u="none" dirty="0" err="1">
                <a:solidFill>
                  <a:srgbClr val="0B2545"/>
                </a:solidFill>
                <a:latin typeface="Plus Jakarta Sans"/>
              </a:rPr>
              <a:t>Omurga</a:t>
            </a:r>
            <a:r>
              <a:rPr sz="1275" b="1" i="0" u="none" dirty="0">
                <a:solidFill>
                  <a:srgbClr val="0B2545"/>
                </a:solidFill>
                <a:latin typeface="Plus Jakarta Sans"/>
              </a:rPr>
              <a:t> </a:t>
            </a:r>
            <a:r>
              <a:rPr sz="1275" b="1" i="0" u="none" dirty="0" err="1">
                <a:solidFill>
                  <a:srgbClr val="0B2545"/>
                </a:solidFill>
                <a:latin typeface="Plus Jakarta Sans"/>
              </a:rPr>
              <a:t>Anahtarlama</a:t>
            </a:r>
            <a:endParaRPr sz="1275" b="1" i="0" u="none" dirty="0">
              <a:solidFill>
                <a:srgbClr val="0B2545"/>
              </a:solidFill>
              <a:latin typeface="Plus Jakarta Sans"/>
            </a:endParaRPr>
          </a:p>
        </p:txBody>
      </p:sp>
      <p:sp>
        <p:nvSpPr>
          <p:cNvPr id="25" name="TextBox 7">
            <a:extLst>
              <a:ext uri="{FF2B5EF4-FFF2-40B4-BE49-F238E27FC236}">
                <a16:creationId xmlns:a16="http://schemas.microsoft.com/office/drawing/2014/main" id="{24178A0A-3820-A0AA-5B83-8819134839DE}"/>
              </a:ext>
            </a:extLst>
          </p:cNvPr>
          <p:cNvSpPr txBox="1"/>
          <p:nvPr/>
        </p:nvSpPr>
        <p:spPr>
          <a:xfrm>
            <a:off x="742950" y="2498905"/>
            <a:ext cx="5792985" cy="386655"/>
          </a:xfrm>
          <a:prstGeom prst="rect">
            <a:avLst/>
          </a:prstGeom>
          <a:noFill/>
        </p:spPr>
        <p:txBody>
          <a:bodyPr wrap="square" lIns="0" tIns="0" rIns="0" bIns="0" anchor="t">
            <a:spAutoFit/>
          </a:bodyPr>
          <a:lstStyle/>
          <a:p>
            <a:pPr algn="l">
              <a:lnSpc>
                <a:spcPts val="1522"/>
              </a:lnSpc>
            </a:pPr>
            <a:r>
              <a:rPr sz="1050" b="0" i="0" u="none" dirty="0" err="1">
                <a:solidFill>
                  <a:srgbClr val="475569"/>
                </a:solidFill>
                <a:latin typeface="Inter"/>
              </a:rPr>
              <a:t>Fabrikalarımız</a:t>
            </a:r>
            <a:r>
              <a:rPr sz="1050" b="0" i="0" u="none" dirty="0">
                <a:solidFill>
                  <a:srgbClr val="475569"/>
                </a:solidFill>
                <a:latin typeface="Inter"/>
              </a:rPr>
              <a:t> </a:t>
            </a:r>
            <a:r>
              <a:rPr sz="1050" b="0" i="0" u="none" dirty="0" err="1">
                <a:solidFill>
                  <a:srgbClr val="475569"/>
                </a:solidFill>
                <a:latin typeface="Inter"/>
              </a:rPr>
              <a:t>ve</a:t>
            </a:r>
            <a:r>
              <a:rPr sz="1050" b="0" i="0" u="none" dirty="0">
                <a:solidFill>
                  <a:srgbClr val="475569"/>
                </a:solidFill>
                <a:latin typeface="Inter"/>
              </a:rPr>
              <a:t> </a:t>
            </a:r>
            <a:r>
              <a:rPr sz="1050" b="0" i="0" u="none" dirty="0" err="1">
                <a:solidFill>
                  <a:srgbClr val="475569"/>
                </a:solidFill>
                <a:latin typeface="Inter"/>
              </a:rPr>
              <a:t>veri</a:t>
            </a:r>
            <a:r>
              <a:rPr sz="1050" b="0" i="0" u="none" dirty="0">
                <a:solidFill>
                  <a:srgbClr val="475569"/>
                </a:solidFill>
                <a:latin typeface="Inter"/>
              </a:rPr>
              <a:t> </a:t>
            </a:r>
            <a:r>
              <a:rPr sz="1050" b="0" i="0" u="none" dirty="0" err="1">
                <a:solidFill>
                  <a:srgbClr val="475569"/>
                </a:solidFill>
                <a:latin typeface="Inter"/>
              </a:rPr>
              <a:t>merkezlerimiz</a:t>
            </a:r>
            <a:r>
              <a:rPr sz="1050" b="0" i="0" u="none" dirty="0">
                <a:solidFill>
                  <a:srgbClr val="475569"/>
                </a:solidFill>
                <a:latin typeface="Inter"/>
              </a:rPr>
              <a:t> </a:t>
            </a:r>
            <a:r>
              <a:rPr sz="1050" b="0" i="0" u="none" dirty="0" err="1">
                <a:solidFill>
                  <a:srgbClr val="475569"/>
                </a:solidFill>
                <a:latin typeface="Inter"/>
              </a:rPr>
              <a:t>arasındaki</a:t>
            </a:r>
            <a:r>
              <a:rPr sz="1050" b="0" i="0" u="none" dirty="0">
                <a:solidFill>
                  <a:srgbClr val="475569"/>
                </a:solidFill>
                <a:latin typeface="Inter"/>
              </a:rPr>
              <a:t> </a:t>
            </a:r>
            <a:r>
              <a:rPr sz="1050" b="0" i="0" u="none" dirty="0" err="1">
                <a:solidFill>
                  <a:srgbClr val="475569"/>
                </a:solidFill>
                <a:latin typeface="Inter"/>
              </a:rPr>
              <a:t>devasa</a:t>
            </a:r>
            <a:r>
              <a:rPr sz="1050" b="0" i="0" u="none" dirty="0">
                <a:solidFill>
                  <a:srgbClr val="475569"/>
                </a:solidFill>
                <a:latin typeface="Inter"/>
              </a:rPr>
              <a:t> </a:t>
            </a:r>
            <a:r>
              <a:rPr sz="1050" b="0" i="0" u="none" dirty="0" err="1">
                <a:solidFill>
                  <a:srgbClr val="475569"/>
                </a:solidFill>
                <a:latin typeface="Inter"/>
              </a:rPr>
              <a:t>veri</a:t>
            </a:r>
            <a:r>
              <a:rPr sz="1050" b="0" i="0" u="none" dirty="0">
                <a:solidFill>
                  <a:srgbClr val="475569"/>
                </a:solidFill>
                <a:latin typeface="Inter"/>
              </a:rPr>
              <a:t> </a:t>
            </a:r>
            <a:r>
              <a:rPr sz="1050" b="0" i="0" u="none" dirty="0" err="1">
                <a:solidFill>
                  <a:srgbClr val="475569"/>
                </a:solidFill>
                <a:latin typeface="Inter"/>
              </a:rPr>
              <a:t>akışını</a:t>
            </a:r>
            <a:r>
              <a:rPr sz="1050" b="0" i="0" u="none" dirty="0">
                <a:solidFill>
                  <a:srgbClr val="475569"/>
                </a:solidFill>
                <a:latin typeface="Inter"/>
              </a:rPr>
              <a:t> </a:t>
            </a:r>
            <a:r>
              <a:rPr sz="1050" b="0" i="0" u="none" dirty="0" err="1">
                <a:solidFill>
                  <a:srgbClr val="475569"/>
                </a:solidFill>
                <a:latin typeface="Inter"/>
              </a:rPr>
              <a:t>sıfır</a:t>
            </a:r>
            <a:r>
              <a:rPr sz="1050" b="0" i="0" u="none" dirty="0">
                <a:solidFill>
                  <a:srgbClr val="475569"/>
                </a:solidFill>
                <a:latin typeface="Inter"/>
              </a:rPr>
              <a:t> </a:t>
            </a:r>
            <a:r>
              <a:rPr sz="1050" b="0" i="0" u="none" dirty="0" err="1">
                <a:solidFill>
                  <a:srgbClr val="475569"/>
                </a:solidFill>
                <a:latin typeface="Inter"/>
              </a:rPr>
              <a:t>paket</a:t>
            </a:r>
            <a:r>
              <a:rPr sz="1050" b="0" i="0" u="none" dirty="0">
                <a:solidFill>
                  <a:srgbClr val="475569"/>
                </a:solidFill>
                <a:latin typeface="Inter"/>
              </a:rPr>
              <a:t> </a:t>
            </a:r>
            <a:r>
              <a:rPr sz="1050" b="0" i="0" u="none" dirty="0" err="1">
                <a:solidFill>
                  <a:srgbClr val="475569"/>
                </a:solidFill>
                <a:latin typeface="Inter"/>
              </a:rPr>
              <a:t>kaybı</a:t>
            </a:r>
            <a:r>
              <a:rPr sz="1050" b="0" i="0" u="none" dirty="0">
                <a:solidFill>
                  <a:srgbClr val="475569"/>
                </a:solidFill>
                <a:latin typeface="Inter"/>
              </a:rPr>
              <a:t> </a:t>
            </a:r>
            <a:r>
              <a:rPr sz="1050" b="0" i="0" u="none" dirty="0" err="1">
                <a:solidFill>
                  <a:srgbClr val="475569"/>
                </a:solidFill>
                <a:latin typeface="Inter"/>
              </a:rPr>
              <a:t>ve</a:t>
            </a:r>
            <a:r>
              <a:rPr sz="1050" b="0" i="0" u="none" dirty="0">
                <a:solidFill>
                  <a:srgbClr val="475569"/>
                </a:solidFill>
                <a:latin typeface="Inter"/>
              </a:rPr>
              <a:t> ultra </a:t>
            </a:r>
            <a:r>
              <a:rPr sz="1050" b="0" i="0" u="none" dirty="0" err="1">
                <a:solidFill>
                  <a:srgbClr val="475569"/>
                </a:solidFill>
                <a:latin typeface="Inter"/>
              </a:rPr>
              <a:t>yüksek</a:t>
            </a:r>
            <a:r>
              <a:rPr sz="1050" b="0" i="0" u="none" dirty="0">
                <a:solidFill>
                  <a:srgbClr val="475569"/>
                </a:solidFill>
                <a:latin typeface="Inter"/>
              </a:rPr>
              <a:t> </a:t>
            </a:r>
            <a:r>
              <a:rPr sz="1050" b="0" i="0" u="none" dirty="0" err="1">
                <a:solidFill>
                  <a:srgbClr val="475569"/>
                </a:solidFill>
                <a:latin typeface="Inter"/>
              </a:rPr>
              <a:t>hızla</a:t>
            </a:r>
            <a:r>
              <a:rPr sz="1050" b="0" i="0" u="none" dirty="0">
                <a:solidFill>
                  <a:srgbClr val="475569"/>
                </a:solidFill>
                <a:latin typeface="Inter"/>
              </a:rPr>
              <a:t> </a:t>
            </a:r>
            <a:r>
              <a:rPr sz="1050" b="0" i="0" u="none" dirty="0" err="1">
                <a:solidFill>
                  <a:srgbClr val="475569"/>
                </a:solidFill>
                <a:latin typeface="Inter"/>
              </a:rPr>
              <a:t>yöneten</a:t>
            </a:r>
            <a:r>
              <a:rPr sz="1050" b="0" i="0" u="none" dirty="0">
                <a:solidFill>
                  <a:srgbClr val="475569"/>
                </a:solidFill>
                <a:latin typeface="Inter"/>
              </a:rPr>
              <a:t> HPE Backbone </a:t>
            </a:r>
            <a:r>
              <a:rPr sz="1050" b="0" i="0" u="none" dirty="0" err="1">
                <a:solidFill>
                  <a:srgbClr val="475569"/>
                </a:solidFill>
                <a:latin typeface="Inter"/>
              </a:rPr>
              <a:t>omurgası</a:t>
            </a:r>
            <a:r>
              <a:rPr sz="1050" b="0" i="0" u="none" dirty="0">
                <a:solidFill>
                  <a:srgbClr val="475569"/>
                </a:solidFill>
                <a:latin typeface="Inter"/>
              </a:rPr>
              <a:t> </a:t>
            </a:r>
            <a:r>
              <a:rPr sz="1050" b="0" i="0" u="none" dirty="0" err="1">
                <a:solidFill>
                  <a:srgbClr val="475569"/>
                </a:solidFill>
                <a:latin typeface="Inter"/>
              </a:rPr>
              <a:t>kuruldu</a:t>
            </a:r>
            <a:r>
              <a:rPr sz="1050" b="0" i="0" u="none" dirty="0">
                <a:solidFill>
                  <a:srgbClr val="475569"/>
                </a:solidFill>
                <a:latin typeface="Inter"/>
              </a:rPr>
              <a:t>.</a:t>
            </a:r>
          </a:p>
        </p:txBody>
      </p:sp>
      <p:sp>
        <p:nvSpPr>
          <p:cNvPr id="28" name="TextBox 8">
            <a:extLst>
              <a:ext uri="{FF2B5EF4-FFF2-40B4-BE49-F238E27FC236}">
                <a16:creationId xmlns:a16="http://schemas.microsoft.com/office/drawing/2014/main" id="{4F92EC3F-0606-39DD-4BDC-27DE5A4D8B13}"/>
              </a:ext>
            </a:extLst>
          </p:cNvPr>
          <p:cNvSpPr txBox="1"/>
          <p:nvPr/>
        </p:nvSpPr>
        <p:spPr>
          <a:xfrm>
            <a:off x="1008221" y="3542203"/>
            <a:ext cx="5832603" cy="196208"/>
          </a:xfrm>
          <a:prstGeom prst="rect">
            <a:avLst/>
          </a:prstGeom>
          <a:noFill/>
        </p:spPr>
        <p:txBody>
          <a:bodyPr wrap="square" lIns="0" tIns="0" rIns="0" bIns="0" anchor="ctr">
            <a:spAutoFit/>
          </a:bodyPr>
          <a:lstStyle/>
          <a:p>
            <a:pPr algn="l"/>
            <a:r>
              <a:rPr sz="1275" b="1" i="0" u="none" dirty="0" err="1">
                <a:solidFill>
                  <a:srgbClr val="0B2545"/>
                </a:solidFill>
                <a:latin typeface="Plus Jakarta Sans"/>
              </a:rPr>
              <a:t>Yüksek</a:t>
            </a:r>
            <a:r>
              <a:rPr sz="1275" b="1" i="0" u="none" dirty="0">
                <a:solidFill>
                  <a:srgbClr val="0B2545"/>
                </a:solidFill>
                <a:latin typeface="Plus Jakarta Sans"/>
              </a:rPr>
              <a:t> </a:t>
            </a:r>
            <a:r>
              <a:rPr sz="1275" b="1" i="0" u="none" dirty="0" err="1">
                <a:solidFill>
                  <a:srgbClr val="0B2545"/>
                </a:solidFill>
                <a:latin typeface="Plus Jakarta Sans"/>
              </a:rPr>
              <a:t>Erişilebilirlik</a:t>
            </a:r>
            <a:r>
              <a:rPr sz="1275" b="1" i="0" u="none" dirty="0">
                <a:solidFill>
                  <a:srgbClr val="0B2545"/>
                </a:solidFill>
                <a:latin typeface="Plus Jakarta Sans"/>
              </a:rPr>
              <a:t> &amp; 10G/</a:t>
            </a:r>
            <a:r>
              <a:rPr lang="tr-TR" sz="1275" b="1" i="0" u="none" dirty="0">
                <a:solidFill>
                  <a:srgbClr val="0B2545"/>
                </a:solidFill>
                <a:latin typeface="Plus Jakarta Sans"/>
              </a:rPr>
              <a:t>10</a:t>
            </a:r>
            <a:r>
              <a:rPr sz="1275" b="1" i="0" u="none" dirty="0">
                <a:solidFill>
                  <a:srgbClr val="0B2545"/>
                </a:solidFill>
                <a:latin typeface="Plus Jakarta Sans"/>
              </a:rPr>
              <a:t>0G </a:t>
            </a:r>
            <a:r>
              <a:rPr sz="1275" b="1" i="0" u="none" dirty="0" err="1">
                <a:solidFill>
                  <a:srgbClr val="0B2545"/>
                </a:solidFill>
                <a:latin typeface="Plus Jakarta Sans"/>
              </a:rPr>
              <a:t>Hız</a:t>
            </a:r>
            <a:endParaRPr sz="1275" b="1" i="0" u="none" dirty="0">
              <a:solidFill>
                <a:srgbClr val="0B2545"/>
              </a:solidFill>
              <a:latin typeface="Plus Jakarta Sans"/>
            </a:endParaRPr>
          </a:p>
        </p:txBody>
      </p:sp>
      <p:sp>
        <p:nvSpPr>
          <p:cNvPr id="29" name="TextBox 9">
            <a:extLst>
              <a:ext uri="{FF2B5EF4-FFF2-40B4-BE49-F238E27FC236}">
                <a16:creationId xmlns:a16="http://schemas.microsoft.com/office/drawing/2014/main" id="{A329E42F-2124-5E76-B183-E151F351A26A}"/>
              </a:ext>
            </a:extLst>
          </p:cNvPr>
          <p:cNvSpPr txBox="1"/>
          <p:nvPr/>
        </p:nvSpPr>
        <p:spPr>
          <a:xfrm>
            <a:off x="742950" y="3744807"/>
            <a:ext cx="5792985" cy="386655"/>
          </a:xfrm>
          <a:prstGeom prst="rect">
            <a:avLst/>
          </a:prstGeom>
          <a:noFill/>
        </p:spPr>
        <p:txBody>
          <a:bodyPr wrap="square" lIns="0" tIns="0" rIns="0" bIns="0" anchor="t">
            <a:spAutoFit/>
          </a:bodyPr>
          <a:lstStyle/>
          <a:p>
            <a:pPr algn="l">
              <a:lnSpc>
                <a:spcPts val="1522"/>
              </a:lnSpc>
            </a:pPr>
            <a:r>
              <a:rPr sz="1050" b="0" i="0" u="none" dirty="0" err="1">
                <a:solidFill>
                  <a:srgbClr val="475569"/>
                </a:solidFill>
                <a:latin typeface="Inter"/>
              </a:rPr>
              <a:t>Aktif-aktif</a:t>
            </a:r>
            <a:r>
              <a:rPr sz="1050" b="0" i="0" u="none" dirty="0">
                <a:solidFill>
                  <a:srgbClr val="475569"/>
                </a:solidFill>
                <a:latin typeface="Inter"/>
              </a:rPr>
              <a:t> </a:t>
            </a:r>
            <a:r>
              <a:rPr sz="1050" b="0" i="0" u="none" dirty="0" err="1">
                <a:solidFill>
                  <a:srgbClr val="475569"/>
                </a:solidFill>
                <a:latin typeface="Inter"/>
              </a:rPr>
              <a:t>yedekli</a:t>
            </a:r>
            <a:r>
              <a:rPr sz="1050" b="0" i="0" u="none" dirty="0">
                <a:solidFill>
                  <a:srgbClr val="475569"/>
                </a:solidFill>
                <a:latin typeface="Inter"/>
              </a:rPr>
              <a:t> </a:t>
            </a:r>
            <a:r>
              <a:rPr sz="1050" b="0" i="0" u="none" dirty="0" err="1">
                <a:solidFill>
                  <a:srgbClr val="475569"/>
                </a:solidFill>
                <a:latin typeface="Inter"/>
              </a:rPr>
              <a:t>yapı</a:t>
            </a:r>
            <a:r>
              <a:rPr sz="1050" b="0" i="0" u="none" dirty="0">
                <a:solidFill>
                  <a:srgbClr val="475569"/>
                </a:solidFill>
                <a:latin typeface="Inter"/>
              </a:rPr>
              <a:t> </a:t>
            </a:r>
            <a:r>
              <a:rPr sz="1050" b="0" i="0" u="none" dirty="0" err="1">
                <a:solidFill>
                  <a:srgbClr val="475569"/>
                </a:solidFill>
                <a:latin typeface="Inter"/>
              </a:rPr>
              <a:t>ile</a:t>
            </a:r>
            <a:r>
              <a:rPr sz="1050" b="0" i="0" u="none" dirty="0">
                <a:solidFill>
                  <a:srgbClr val="475569"/>
                </a:solidFill>
                <a:latin typeface="Inter"/>
              </a:rPr>
              <a:t> </a:t>
            </a:r>
            <a:r>
              <a:rPr sz="1050" b="0" i="0" u="none" dirty="0" err="1">
                <a:solidFill>
                  <a:srgbClr val="475569"/>
                </a:solidFill>
                <a:latin typeface="Inter"/>
              </a:rPr>
              <a:t>donatılan</a:t>
            </a:r>
            <a:r>
              <a:rPr sz="1050" b="0" i="0" u="none" dirty="0">
                <a:solidFill>
                  <a:srgbClr val="475569"/>
                </a:solidFill>
                <a:latin typeface="Inter"/>
              </a:rPr>
              <a:t> </a:t>
            </a:r>
            <a:r>
              <a:rPr sz="1050" b="0" i="0" u="none" dirty="0" err="1">
                <a:solidFill>
                  <a:srgbClr val="475569"/>
                </a:solidFill>
                <a:latin typeface="Inter"/>
              </a:rPr>
              <a:t>omurga</a:t>
            </a:r>
            <a:r>
              <a:rPr sz="1050" b="0" i="0" u="none" dirty="0">
                <a:solidFill>
                  <a:srgbClr val="475569"/>
                </a:solidFill>
                <a:latin typeface="Inter"/>
              </a:rPr>
              <a:t>, </a:t>
            </a:r>
            <a:r>
              <a:rPr sz="1050" b="0" i="0" u="none" dirty="0" err="1">
                <a:solidFill>
                  <a:srgbClr val="475569"/>
                </a:solidFill>
                <a:latin typeface="Inter"/>
              </a:rPr>
              <a:t>bulut</a:t>
            </a:r>
            <a:r>
              <a:rPr sz="1050" b="0" i="0" u="none" dirty="0">
                <a:solidFill>
                  <a:srgbClr val="475569"/>
                </a:solidFill>
                <a:latin typeface="Inter"/>
              </a:rPr>
              <a:t> ERP </a:t>
            </a:r>
            <a:r>
              <a:rPr sz="1050" b="0" i="0" u="none" dirty="0" err="1">
                <a:solidFill>
                  <a:srgbClr val="475569"/>
                </a:solidFill>
                <a:latin typeface="Inter"/>
              </a:rPr>
              <a:t>iş</a:t>
            </a:r>
            <a:r>
              <a:rPr sz="1050" b="0" i="0" u="none" dirty="0">
                <a:solidFill>
                  <a:srgbClr val="475569"/>
                </a:solidFill>
                <a:latin typeface="Inter"/>
              </a:rPr>
              <a:t> </a:t>
            </a:r>
            <a:r>
              <a:rPr sz="1050" b="0" i="0" u="none" dirty="0" err="1">
                <a:solidFill>
                  <a:srgbClr val="475569"/>
                </a:solidFill>
                <a:latin typeface="Inter"/>
              </a:rPr>
              <a:t>yükleri</a:t>
            </a:r>
            <a:r>
              <a:rPr sz="1050" b="0" i="0" u="none" dirty="0">
                <a:solidFill>
                  <a:srgbClr val="475569"/>
                </a:solidFill>
                <a:latin typeface="Inter"/>
              </a:rPr>
              <a:t> </a:t>
            </a:r>
            <a:r>
              <a:rPr sz="1050" b="0" i="0" u="none" dirty="0" err="1">
                <a:solidFill>
                  <a:srgbClr val="475569"/>
                </a:solidFill>
                <a:latin typeface="Inter"/>
              </a:rPr>
              <a:t>ve</a:t>
            </a:r>
            <a:r>
              <a:rPr sz="1050" b="0" i="0" u="none" dirty="0">
                <a:solidFill>
                  <a:srgbClr val="475569"/>
                </a:solidFill>
                <a:latin typeface="Inter"/>
              </a:rPr>
              <a:t> </a:t>
            </a:r>
            <a:r>
              <a:rPr sz="1050" b="0" i="0" u="none" dirty="0" err="1">
                <a:solidFill>
                  <a:srgbClr val="475569"/>
                </a:solidFill>
                <a:latin typeface="Inter"/>
              </a:rPr>
              <a:t>endüstriyel</a:t>
            </a:r>
            <a:r>
              <a:rPr sz="1050" b="0" i="0" u="none" dirty="0">
                <a:solidFill>
                  <a:srgbClr val="475569"/>
                </a:solidFill>
                <a:latin typeface="Inter"/>
              </a:rPr>
              <a:t> </a:t>
            </a:r>
            <a:r>
              <a:rPr sz="1050" b="0" i="0" u="none" dirty="0" err="1">
                <a:solidFill>
                  <a:srgbClr val="475569"/>
                </a:solidFill>
                <a:latin typeface="Inter"/>
              </a:rPr>
              <a:t>otomasyon</a:t>
            </a:r>
            <a:r>
              <a:rPr sz="1050" b="0" i="0" u="none" dirty="0">
                <a:solidFill>
                  <a:srgbClr val="475569"/>
                </a:solidFill>
                <a:latin typeface="Inter"/>
              </a:rPr>
              <a:t> </a:t>
            </a:r>
            <a:r>
              <a:rPr sz="1050" b="0" i="0" u="none" dirty="0" err="1">
                <a:solidFill>
                  <a:srgbClr val="475569"/>
                </a:solidFill>
                <a:latin typeface="Inter"/>
              </a:rPr>
              <a:t>için</a:t>
            </a:r>
            <a:r>
              <a:rPr sz="1050" b="0" i="0" u="none" dirty="0">
                <a:solidFill>
                  <a:srgbClr val="475569"/>
                </a:solidFill>
                <a:latin typeface="Inter"/>
              </a:rPr>
              <a:t> </a:t>
            </a:r>
            <a:r>
              <a:rPr sz="1050" b="0" i="0" u="none" dirty="0" err="1">
                <a:solidFill>
                  <a:srgbClr val="475569"/>
                </a:solidFill>
                <a:latin typeface="Inter"/>
              </a:rPr>
              <a:t>kesintisiz</a:t>
            </a:r>
            <a:r>
              <a:rPr sz="1050" b="0" i="0" u="none" dirty="0">
                <a:solidFill>
                  <a:srgbClr val="475569"/>
                </a:solidFill>
                <a:latin typeface="Inter"/>
              </a:rPr>
              <a:t> </a:t>
            </a:r>
            <a:r>
              <a:rPr sz="1050" b="0" i="0" u="none" dirty="0" err="1">
                <a:solidFill>
                  <a:srgbClr val="475569"/>
                </a:solidFill>
                <a:latin typeface="Inter"/>
              </a:rPr>
              <a:t>servis</a:t>
            </a:r>
            <a:r>
              <a:rPr sz="1050" b="0" i="0" u="none" dirty="0">
                <a:solidFill>
                  <a:srgbClr val="475569"/>
                </a:solidFill>
                <a:latin typeface="Inter"/>
              </a:rPr>
              <a:t> </a:t>
            </a:r>
            <a:r>
              <a:rPr sz="1050" b="0" i="0" u="none" dirty="0" err="1">
                <a:solidFill>
                  <a:srgbClr val="475569"/>
                </a:solidFill>
                <a:latin typeface="Inter"/>
              </a:rPr>
              <a:t>sürekliliği</a:t>
            </a:r>
            <a:r>
              <a:rPr sz="1050" b="0" i="0" u="none" dirty="0">
                <a:solidFill>
                  <a:srgbClr val="475569"/>
                </a:solidFill>
                <a:latin typeface="Inter"/>
              </a:rPr>
              <a:t> (High Availability) </a:t>
            </a:r>
            <a:r>
              <a:rPr sz="1050" b="0" i="0" u="none" dirty="0" err="1">
                <a:solidFill>
                  <a:srgbClr val="475569"/>
                </a:solidFill>
                <a:latin typeface="Inter"/>
              </a:rPr>
              <a:t>sunar</a:t>
            </a:r>
            <a:r>
              <a:rPr sz="1050" b="0" i="0" u="none" dirty="0">
                <a:solidFill>
                  <a:srgbClr val="475569"/>
                </a:solidFill>
                <a:latin typeface="Inter"/>
              </a:rPr>
              <a:t>.</a:t>
            </a:r>
          </a:p>
        </p:txBody>
      </p:sp>
      <p:sp>
        <p:nvSpPr>
          <p:cNvPr id="31" name="TextBox 10">
            <a:extLst>
              <a:ext uri="{FF2B5EF4-FFF2-40B4-BE49-F238E27FC236}">
                <a16:creationId xmlns:a16="http://schemas.microsoft.com/office/drawing/2014/main" id="{D6236E0A-1A2B-5DFF-2EAC-61E88FD7B7B1}"/>
              </a:ext>
            </a:extLst>
          </p:cNvPr>
          <p:cNvSpPr txBox="1"/>
          <p:nvPr/>
        </p:nvSpPr>
        <p:spPr>
          <a:xfrm>
            <a:off x="1008221" y="4776776"/>
            <a:ext cx="5812601" cy="209550"/>
          </a:xfrm>
          <a:prstGeom prst="rect">
            <a:avLst/>
          </a:prstGeom>
          <a:noFill/>
        </p:spPr>
        <p:txBody>
          <a:bodyPr wrap="square" lIns="0" tIns="0" rIns="0" bIns="0" anchor="ctr">
            <a:spAutoFit/>
          </a:bodyPr>
          <a:lstStyle/>
          <a:p>
            <a:pPr algn="l"/>
            <a:r>
              <a:rPr sz="1275" b="1" i="0" u="none" dirty="0" err="1">
                <a:solidFill>
                  <a:srgbClr val="0B2545"/>
                </a:solidFill>
                <a:latin typeface="Plus Jakarta Sans"/>
              </a:rPr>
              <a:t>Akıllı</a:t>
            </a:r>
            <a:r>
              <a:rPr sz="1275" b="1" i="0" u="none" dirty="0">
                <a:solidFill>
                  <a:srgbClr val="0B2545"/>
                </a:solidFill>
                <a:latin typeface="Plus Jakarta Sans"/>
              </a:rPr>
              <a:t> </a:t>
            </a:r>
            <a:r>
              <a:rPr sz="1275" b="1" i="0" u="none" dirty="0" err="1">
                <a:solidFill>
                  <a:srgbClr val="0B2545"/>
                </a:solidFill>
                <a:latin typeface="Plus Jakarta Sans"/>
              </a:rPr>
              <a:t>Trafik</a:t>
            </a:r>
            <a:r>
              <a:rPr sz="1275" b="1" i="0" u="none" dirty="0">
                <a:solidFill>
                  <a:srgbClr val="0B2545"/>
                </a:solidFill>
                <a:latin typeface="Plus Jakarta Sans"/>
              </a:rPr>
              <a:t> </a:t>
            </a:r>
            <a:r>
              <a:rPr sz="1275" b="1" i="0" u="none" dirty="0" err="1">
                <a:solidFill>
                  <a:srgbClr val="0B2545"/>
                </a:solidFill>
                <a:latin typeface="Plus Jakarta Sans"/>
              </a:rPr>
              <a:t>ve</a:t>
            </a:r>
            <a:r>
              <a:rPr sz="1275" b="1" i="0" u="none" dirty="0">
                <a:solidFill>
                  <a:srgbClr val="0B2545"/>
                </a:solidFill>
                <a:latin typeface="Plus Jakarta Sans"/>
              </a:rPr>
              <a:t> QoS </a:t>
            </a:r>
            <a:r>
              <a:rPr sz="1275" b="1" i="0" u="none" dirty="0" err="1">
                <a:solidFill>
                  <a:srgbClr val="0B2545"/>
                </a:solidFill>
                <a:latin typeface="Plus Jakarta Sans"/>
              </a:rPr>
              <a:t>Segmentasyonu</a:t>
            </a:r>
            <a:endParaRPr sz="1275" b="1" i="0" u="none" dirty="0">
              <a:solidFill>
                <a:srgbClr val="0B2545"/>
              </a:solidFill>
              <a:latin typeface="Plus Jakarta Sans"/>
            </a:endParaRPr>
          </a:p>
        </p:txBody>
      </p:sp>
      <p:sp>
        <p:nvSpPr>
          <p:cNvPr id="32" name="TextBox 11">
            <a:extLst>
              <a:ext uri="{FF2B5EF4-FFF2-40B4-BE49-F238E27FC236}">
                <a16:creationId xmlns:a16="http://schemas.microsoft.com/office/drawing/2014/main" id="{E0BC098F-FAA9-ECFC-1167-B7D63B46DC97}"/>
              </a:ext>
            </a:extLst>
          </p:cNvPr>
          <p:cNvSpPr txBox="1"/>
          <p:nvPr/>
        </p:nvSpPr>
        <p:spPr>
          <a:xfrm>
            <a:off x="771524" y="5049142"/>
            <a:ext cx="5792985" cy="386655"/>
          </a:xfrm>
          <a:prstGeom prst="rect">
            <a:avLst/>
          </a:prstGeom>
          <a:noFill/>
        </p:spPr>
        <p:txBody>
          <a:bodyPr wrap="square" lIns="0" tIns="0" rIns="0" bIns="0" anchor="t">
            <a:spAutoFit/>
          </a:bodyPr>
          <a:lstStyle/>
          <a:p>
            <a:pPr algn="l">
              <a:lnSpc>
                <a:spcPts val="1522"/>
              </a:lnSpc>
            </a:pPr>
            <a:r>
              <a:rPr sz="1050" b="0" i="0" u="none" dirty="0" err="1">
                <a:solidFill>
                  <a:srgbClr val="475569"/>
                </a:solidFill>
                <a:latin typeface="Inter"/>
              </a:rPr>
              <a:t>Kritik</a:t>
            </a:r>
            <a:r>
              <a:rPr sz="1050" b="0" i="0" u="none" dirty="0">
                <a:solidFill>
                  <a:srgbClr val="475569"/>
                </a:solidFill>
                <a:latin typeface="Inter"/>
              </a:rPr>
              <a:t> ERP </a:t>
            </a:r>
            <a:r>
              <a:rPr sz="1050" b="0" i="0" u="none" dirty="0" err="1">
                <a:solidFill>
                  <a:srgbClr val="475569"/>
                </a:solidFill>
                <a:latin typeface="Inter"/>
              </a:rPr>
              <a:t>verileri</a:t>
            </a:r>
            <a:r>
              <a:rPr sz="1050" b="0" i="0" u="none" dirty="0">
                <a:solidFill>
                  <a:srgbClr val="475569"/>
                </a:solidFill>
                <a:latin typeface="Inter"/>
              </a:rPr>
              <a:t>, </a:t>
            </a:r>
            <a:r>
              <a:rPr sz="1050" b="0" i="0" u="none" dirty="0" err="1">
                <a:solidFill>
                  <a:srgbClr val="475569"/>
                </a:solidFill>
                <a:latin typeface="Inter"/>
              </a:rPr>
              <a:t>güvenlik</a:t>
            </a:r>
            <a:r>
              <a:rPr sz="1050" b="0" i="0" u="none" dirty="0">
                <a:solidFill>
                  <a:srgbClr val="475569"/>
                </a:solidFill>
                <a:latin typeface="Inter"/>
              </a:rPr>
              <a:t> </a:t>
            </a:r>
            <a:r>
              <a:rPr sz="1050" b="0" i="0" u="none" dirty="0" err="1">
                <a:solidFill>
                  <a:srgbClr val="475569"/>
                </a:solidFill>
                <a:latin typeface="Inter"/>
              </a:rPr>
              <a:t>kameraları</a:t>
            </a:r>
            <a:r>
              <a:rPr sz="1050" b="0" i="0" u="none" dirty="0">
                <a:solidFill>
                  <a:srgbClr val="475569"/>
                </a:solidFill>
                <a:latin typeface="Inter"/>
              </a:rPr>
              <a:t> </a:t>
            </a:r>
            <a:r>
              <a:rPr sz="1050" b="0" i="0" u="none" dirty="0" err="1">
                <a:solidFill>
                  <a:srgbClr val="475569"/>
                </a:solidFill>
                <a:latin typeface="Inter"/>
              </a:rPr>
              <a:t>ve</a:t>
            </a:r>
            <a:r>
              <a:rPr sz="1050" b="0" i="0" u="none" dirty="0">
                <a:solidFill>
                  <a:srgbClr val="475569"/>
                </a:solidFill>
                <a:latin typeface="Inter"/>
              </a:rPr>
              <a:t> </a:t>
            </a:r>
            <a:r>
              <a:rPr sz="1050" b="0" i="0" u="none" dirty="0" err="1">
                <a:solidFill>
                  <a:srgbClr val="475569"/>
                </a:solidFill>
                <a:latin typeface="Inter"/>
              </a:rPr>
              <a:t>kurumsal</a:t>
            </a:r>
            <a:r>
              <a:rPr sz="1050" b="0" i="0" u="none" dirty="0">
                <a:solidFill>
                  <a:srgbClr val="475569"/>
                </a:solidFill>
                <a:latin typeface="Inter"/>
              </a:rPr>
              <a:t> </a:t>
            </a:r>
            <a:r>
              <a:rPr sz="1050" b="0" i="0" u="none" dirty="0" err="1">
                <a:solidFill>
                  <a:srgbClr val="475569"/>
                </a:solidFill>
                <a:latin typeface="Inter"/>
              </a:rPr>
              <a:t>iş</a:t>
            </a:r>
            <a:r>
              <a:rPr sz="1050" b="0" i="0" u="none" dirty="0">
                <a:solidFill>
                  <a:srgbClr val="475569"/>
                </a:solidFill>
                <a:latin typeface="Inter"/>
              </a:rPr>
              <a:t> </a:t>
            </a:r>
            <a:r>
              <a:rPr sz="1050" b="0" i="0" u="none" dirty="0" err="1">
                <a:solidFill>
                  <a:srgbClr val="475569"/>
                </a:solidFill>
                <a:latin typeface="Inter"/>
              </a:rPr>
              <a:t>uygulamaları</a:t>
            </a:r>
            <a:r>
              <a:rPr sz="1050" b="0" i="0" u="none" dirty="0">
                <a:solidFill>
                  <a:srgbClr val="475569"/>
                </a:solidFill>
                <a:latin typeface="Inter"/>
              </a:rPr>
              <a:t> bant </a:t>
            </a:r>
            <a:r>
              <a:rPr sz="1050" b="0" i="0" u="none" dirty="0" err="1">
                <a:solidFill>
                  <a:srgbClr val="475569"/>
                </a:solidFill>
                <a:latin typeface="Inter"/>
              </a:rPr>
              <a:t>genişliği</a:t>
            </a:r>
            <a:r>
              <a:rPr sz="1050" b="0" i="0" u="none" dirty="0">
                <a:solidFill>
                  <a:srgbClr val="475569"/>
                </a:solidFill>
                <a:latin typeface="Inter"/>
              </a:rPr>
              <a:t> </a:t>
            </a:r>
            <a:r>
              <a:rPr sz="1050" b="0" i="0" u="none" dirty="0" err="1">
                <a:solidFill>
                  <a:srgbClr val="475569"/>
                </a:solidFill>
                <a:latin typeface="Inter"/>
              </a:rPr>
              <a:t>darboğazı</a:t>
            </a:r>
            <a:r>
              <a:rPr sz="1050" b="0" i="0" u="none" dirty="0">
                <a:solidFill>
                  <a:srgbClr val="475569"/>
                </a:solidFill>
                <a:latin typeface="Inter"/>
              </a:rPr>
              <a:t> </a:t>
            </a:r>
            <a:r>
              <a:rPr sz="1050" b="0" i="0" u="none" dirty="0" err="1">
                <a:solidFill>
                  <a:srgbClr val="475569"/>
                </a:solidFill>
                <a:latin typeface="Inter"/>
              </a:rPr>
              <a:t>yaşamaksızın</a:t>
            </a:r>
            <a:r>
              <a:rPr sz="1050" b="0" i="0" u="none" dirty="0">
                <a:solidFill>
                  <a:srgbClr val="475569"/>
                </a:solidFill>
                <a:latin typeface="Inter"/>
              </a:rPr>
              <a:t> </a:t>
            </a:r>
            <a:r>
              <a:rPr sz="1050" b="0" i="0" u="none" dirty="0" err="1">
                <a:solidFill>
                  <a:srgbClr val="475569"/>
                </a:solidFill>
                <a:latin typeface="Inter"/>
              </a:rPr>
              <a:t>akıllıca</a:t>
            </a:r>
            <a:r>
              <a:rPr sz="1050" b="0" i="0" u="none" dirty="0">
                <a:solidFill>
                  <a:srgbClr val="475569"/>
                </a:solidFill>
                <a:latin typeface="Inter"/>
              </a:rPr>
              <a:t> </a:t>
            </a:r>
            <a:r>
              <a:rPr sz="1050" b="0" i="0" u="none" dirty="0" err="1">
                <a:solidFill>
                  <a:srgbClr val="475569"/>
                </a:solidFill>
                <a:latin typeface="Inter"/>
              </a:rPr>
              <a:t>önceliklendirildi</a:t>
            </a:r>
            <a:r>
              <a:rPr sz="1050" b="0" i="0" u="none" dirty="0">
                <a:solidFill>
                  <a:srgbClr val="475569"/>
                </a:solidFill>
                <a:latin typeface="Inter"/>
              </a:rPr>
              <a:t>.</a:t>
            </a:r>
          </a:p>
        </p:txBody>
      </p:sp>
    </p:spTree>
    <p:extLst>
      <p:ext uri="{BB962C8B-B14F-4D97-AF65-F5344CB8AC3E}">
        <p14:creationId xmlns:p14="http://schemas.microsoft.com/office/powerpoint/2010/main" val="164756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106562"/>
            <a:ext cx="12192000" cy="6858000"/>
          </a:xfrm>
          <a:prstGeom prst="rect">
            <a:avLst/>
          </a:prstGeom>
        </p:spPr>
      </p:pic>
      <p:sp>
        <p:nvSpPr>
          <p:cNvPr id="3" name="TextBox 2"/>
          <p:cNvSpPr txBox="1"/>
          <p:nvPr/>
        </p:nvSpPr>
        <p:spPr>
          <a:xfrm>
            <a:off x="571500" y="1091684"/>
            <a:ext cx="5550693" cy="369332"/>
          </a:xfrm>
          <a:prstGeom prst="rect">
            <a:avLst/>
          </a:prstGeom>
          <a:noFill/>
        </p:spPr>
        <p:txBody>
          <a:bodyPr wrap="square" lIns="0" tIns="0" rIns="0" bIns="0" anchor="ctr">
            <a:spAutoFit/>
          </a:bodyPr>
          <a:lstStyle/>
          <a:p>
            <a:pPr algn="l"/>
            <a:r>
              <a:rPr lang="tr-TR" sz="2400" b="1" i="0" u="none" dirty="0">
                <a:solidFill>
                  <a:srgbClr val="0F172A"/>
                </a:solidFill>
                <a:latin typeface="Poppins"/>
              </a:rPr>
              <a:t>Cisco ile Yeni Nesil Kablosuz Ağ</a:t>
            </a:r>
          </a:p>
        </p:txBody>
      </p:sp>
      <p:pic>
        <p:nvPicPr>
          <p:cNvPr id="5" name="Picture 4" descr="image.png"/>
          <p:cNvPicPr>
            <a:picLocks noChangeAspect="1"/>
          </p:cNvPicPr>
          <p:nvPr/>
        </p:nvPicPr>
        <p:blipFill>
          <a:blip r:embed="rId3"/>
          <a:stretch>
            <a:fillRect/>
          </a:stretch>
        </p:blipFill>
        <p:spPr>
          <a:xfrm>
            <a:off x="571500" y="476250"/>
            <a:ext cx="304800" cy="304800"/>
          </a:xfrm>
          <a:prstGeom prst="rect">
            <a:avLst/>
          </a:prstGeom>
        </p:spPr>
      </p:pic>
      <p:sp>
        <p:nvSpPr>
          <p:cNvPr id="6" name="Rounded Rectangle 5"/>
          <p:cNvSpPr/>
          <p:nvPr/>
        </p:nvSpPr>
        <p:spPr>
          <a:xfrm>
            <a:off x="571500" y="1504950"/>
            <a:ext cx="76200" cy="28575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3" name="Picture 2" descr="image.png">
            <a:extLst>
              <a:ext uri="{FF2B5EF4-FFF2-40B4-BE49-F238E27FC236}">
                <a16:creationId xmlns:a16="http://schemas.microsoft.com/office/drawing/2014/main" id="{1DB1E4C4-3545-C13F-BFDB-453D0EE5C126}"/>
              </a:ext>
            </a:extLst>
          </p:cNvPr>
          <p:cNvPicPr>
            <a:picLocks noChangeAspect="1"/>
          </p:cNvPicPr>
          <p:nvPr/>
        </p:nvPicPr>
        <p:blipFill>
          <a:blip r:embed="rId4"/>
          <a:stretch>
            <a:fillRect/>
          </a:stretch>
        </p:blipFill>
        <p:spPr>
          <a:xfrm>
            <a:off x="570934" y="2150874"/>
            <a:ext cx="6221610" cy="967680"/>
          </a:xfrm>
          <a:prstGeom prst="rect">
            <a:avLst/>
          </a:prstGeom>
        </p:spPr>
      </p:pic>
      <p:pic>
        <p:nvPicPr>
          <p:cNvPr id="34" name="Picture 3" descr="image.png">
            <a:extLst>
              <a:ext uri="{FF2B5EF4-FFF2-40B4-BE49-F238E27FC236}">
                <a16:creationId xmlns:a16="http://schemas.microsoft.com/office/drawing/2014/main" id="{AD39093A-D78C-DD0B-030B-8D5B069DF8AB}"/>
              </a:ext>
            </a:extLst>
          </p:cNvPr>
          <p:cNvPicPr>
            <a:picLocks noChangeAspect="1"/>
          </p:cNvPicPr>
          <p:nvPr/>
        </p:nvPicPr>
        <p:blipFill>
          <a:blip r:embed="rId5"/>
          <a:stretch>
            <a:fillRect/>
          </a:stretch>
        </p:blipFill>
        <p:spPr>
          <a:xfrm>
            <a:off x="570934" y="3251904"/>
            <a:ext cx="6221610" cy="967680"/>
          </a:xfrm>
          <a:prstGeom prst="rect">
            <a:avLst/>
          </a:prstGeom>
        </p:spPr>
      </p:pic>
      <p:pic>
        <p:nvPicPr>
          <p:cNvPr id="35" name="Picture 4" descr="image.png">
            <a:extLst>
              <a:ext uri="{FF2B5EF4-FFF2-40B4-BE49-F238E27FC236}">
                <a16:creationId xmlns:a16="http://schemas.microsoft.com/office/drawing/2014/main" id="{0759C8BA-654E-301D-D5AA-9420D08430BB}"/>
              </a:ext>
            </a:extLst>
          </p:cNvPr>
          <p:cNvPicPr>
            <a:picLocks noChangeAspect="1"/>
          </p:cNvPicPr>
          <p:nvPr/>
        </p:nvPicPr>
        <p:blipFill>
          <a:blip r:embed="rId4"/>
          <a:stretch>
            <a:fillRect/>
          </a:stretch>
        </p:blipFill>
        <p:spPr>
          <a:xfrm>
            <a:off x="570934" y="4352935"/>
            <a:ext cx="6221610" cy="967680"/>
          </a:xfrm>
          <a:prstGeom prst="rect">
            <a:avLst/>
          </a:prstGeom>
        </p:spPr>
      </p:pic>
      <p:pic>
        <p:nvPicPr>
          <p:cNvPr id="36" name="Picture 5" descr="image.png">
            <a:extLst>
              <a:ext uri="{FF2B5EF4-FFF2-40B4-BE49-F238E27FC236}">
                <a16:creationId xmlns:a16="http://schemas.microsoft.com/office/drawing/2014/main" id="{B86FBD8D-A2F2-1A2F-467C-5D42D85BB4BC}"/>
              </a:ext>
            </a:extLst>
          </p:cNvPr>
          <p:cNvPicPr>
            <a:picLocks noChangeAspect="1"/>
          </p:cNvPicPr>
          <p:nvPr/>
        </p:nvPicPr>
        <p:blipFill>
          <a:blip r:embed="rId6"/>
          <a:stretch>
            <a:fillRect/>
          </a:stretch>
        </p:blipFill>
        <p:spPr>
          <a:xfrm>
            <a:off x="7078860" y="1914525"/>
            <a:ext cx="4598789" cy="3619500"/>
          </a:xfrm>
          <a:prstGeom prst="rect">
            <a:avLst/>
          </a:prstGeom>
        </p:spPr>
      </p:pic>
      <p:sp>
        <p:nvSpPr>
          <p:cNvPr id="37" name="TextBox 6">
            <a:extLst>
              <a:ext uri="{FF2B5EF4-FFF2-40B4-BE49-F238E27FC236}">
                <a16:creationId xmlns:a16="http://schemas.microsoft.com/office/drawing/2014/main" id="{664D91A6-4872-E3EC-089F-932123AEAA49}"/>
              </a:ext>
            </a:extLst>
          </p:cNvPr>
          <p:cNvSpPr txBox="1"/>
          <p:nvPr/>
        </p:nvSpPr>
        <p:spPr>
          <a:xfrm>
            <a:off x="1094809" y="2312799"/>
            <a:ext cx="5772596" cy="209550"/>
          </a:xfrm>
          <a:prstGeom prst="rect">
            <a:avLst/>
          </a:prstGeom>
          <a:noFill/>
        </p:spPr>
        <p:txBody>
          <a:bodyPr wrap="square" lIns="0" tIns="0" rIns="0" bIns="0" anchor="ctr">
            <a:spAutoFit/>
          </a:bodyPr>
          <a:lstStyle/>
          <a:p>
            <a:pPr algn="l"/>
            <a:r>
              <a:rPr sz="1275" b="1" i="0" u="none">
                <a:solidFill>
                  <a:srgbClr val="0B2545"/>
                </a:solidFill>
                <a:latin typeface="Plus Jakarta Sans"/>
              </a:rPr>
              <a:t>Yeni Nesil Cisco Access Point'ler</a:t>
            </a:r>
          </a:p>
        </p:txBody>
      </p:sp>
      <p:sp>
        <p:nvSpPr>
          <p:cNvPr id="38" name="TextBox 7">
            <a:extLst>
              <a:ext uri="{FF2B5EF4-FFF2-40B4-BE49-F238E27FC236}">
                <a16:creationId xmlns:a16="http://schemas.microsoft.com/office/drawing/2014/main" id="{F6429A10-93B2-07C9-95F4-9936A74B5DED}"/>
              </a:ext>
            </a:extLst>
          </p:cNvPr>
          <p:cNvSpPr txBox="1"/>
          <p:nvPr/>
        </p:nvSpPr>
        <p:spPr>
          <a:xfrm>
            <a:off x="799534" y="2569974"/>
            <a:ext cx="5792985" cy="386655"/>
          </a:xfrm>
          <a:prstGeom prst="rect">
            <a:avLst/>
          </a:prstGeom>
          <a:noFill/>
        </p:spPr>
        <p:txBody>
          <a:bodyPr wrap="square" lIns="0" tIns="0" rIns="0" bIns="0" anchor="t">
            <a:spAutoFit/>
          </a:bodyPr>
          <a:lstStyle/>
          <a:p>
            <a:pPr algn="l">
              <a:lnSpc>
                <a:spcPts val="1522"/>
              </a:lnSpc>
            </a:pPr>
            <a:r>
              <a:rPr sz="1050" b="0" i="0" u="none">
                <a:solidFill>
                  <a:srgbClr val="475569"/>
                </a:solidFill>
                <a:latin typeface="Inter"/>
              </a:rPr>
              <a:t>Açık stok sahaları, zorlu fabrika üretim holleri ve ofis alanlarımız yüksek sinyal gücüne sahip yeni nesil Cisco AP donanımlarıyla donatıldı.</a:t>
            </a:r>
          </a:p>
        </p:txBody>
      </p:sp>
      <p:sp>
        <p:nvSpPr>
          <p:cNvPr id="39" name="TextBox 8">
            <a:extLst>
              <a:ext uri="{FF2B5EF4-FFF2-40B4-BE49-F238E27FC236}">
                <a16:creationId xmlns:a16="http://schemas.microsoft.com/office/drawing/2014/main" id="{500AF55D-C05B-28F0-E981-785C3A37B1D0}"/>
              </a:ext>
            </a:extLst>
          </p:cNvPr>
          <p:cNvSpPr txBox="1"/>
          <p:nvPr/>
        </p:nvSpPr>
        <p:spPr>
          <a:xfrm>
            <a:off x="1075759" y="3420500"/>
            <a:ext cx="5792598" cy="196208"/>
          </a:xfrm>
          <a:prstGeom prst="rect">
            <a:avLst/>
          </a:prstGeom>
          <a:noFill/>
        </p:spPr>
        <p:txBody>
          <a:bodyPr wrap="square" lIns="0" tIns="0" rIns="0" bIns="0" anchor="ctr">
            <a:spAutoFit/>
          </a:bodyPr>
          <a:lstStyle/>
          <a:p>
            <a:pPr algn="l"/>
            <a:r>
              <a:rPr lang="tr-TR" sz="1275" b="1" dirty="0">
                <a:solidFill>
                  <a:srgbClr val="0B2545"/>
                </a:solidFill>
                <a:latin typeface="Plus Jakarta Sans"/>
              </a:rPr>
              <a:t>Yüksek Seviye Hız</a:t>
            </a:r>
            <a:endParaRPr sz="1275" b="1" i="0" u="none" dirty="0">
              <a:solidFill>
                <a:srgbClr val="0B2545"/>
              </a:solidFill>
              <a:latin typeface="Plus Jakarta Sans"/>
            </a:endParaRPr>
          </a:p>
        </p:txBody>
      </p:sp>
      <p:sp>
        <p:nvSpPr>
          <p:cNvPr id="40" name="TextBox 9">
            <a:extLst>
              <a:ext uri="{FF2B5EF4-FFF2-40B4-BE49-F238E27FC236}">
                <a16:creationId xmlns:a16="http://schemas.microsoft.com/office/drawing/2014/main" id="{47DD2EAB-B7DE-652B-C32F-8762D4AD9CB3}"/>
              </a:ext>
            </a:extLst>
          </p:cNvPr>
          <p:cNvSpPr txBox="1"/>
          <p:nvPr/>
        </p:nvSpPr>
        <p:spPr>
          <a:xfrm>
            <a:off x="799534" y="3671004"/>
            <a:ext cx="5792985" cy="372153"/>
          </a:xfrm>
          <a:prstGeom prst="rect">
            <a:avLst/>
          </a:prstGeom>
          <a:noFill/>
        </p:spPr>
        <p:txBody>
          <a:bodyPr wrap="square" lIns="0" tIns="0" rIns="0" bIns="0" anchor="t">
            <a:spAutoFit/>
          </a:bodyPr>
          <a:lstStyle/>
          <a:p>
            <a:pPr algn="l">
              <a:lnSpc>
                <a:spcPts val="1522"/>
              </a:lnSpc>
            </a:pPr>
            <a:r>
              <a:rPr lang="tr-TR" sz="1050" dirty="0">
                <a:solidFill>
                  <a:srgbClr val="475569"/>
                </a:solidFill>
                <a:latin typeface="Inter"/>
              </a:rPr>
              <a:t>100 Mbps destekli erişim noktalarının (AP) yerini 2.5 Gbps destekli yeni nesil donanımların almasıyla birlikte, son kullanıcılara kablosuz ağ üzerinden çok daha yüksek ve kararlı bağlantı hızları sağlandı</a:t>
            </a:r>
            <a:endParaRPr lang="tr-TR" sz="1050" b="0" i="0" u="none" dirty="0">
              <a:solidFill>
                <a:srgbClr val="475569"/>
              </a:solidFill>
              <a:latin typeface="Inter"/>
            </a:endParaRPr>
          </a:p>
        </p:txBody>
      </p:sp>
      <p:sp>
        <p:nvSpPr>
          <p:cNvPr id="41" name="TextBox 10">
            <a:extLst>
              <a:ext uri="{FF2B5EF4-FFF2-40B4-BE49-F238E27FC236}">
                <a16:creationId xmlns:a16="http://schemas.microsoft.com/office/drawing/2014/main" id="{B18C4F45-E3F8-07CD-CDA4-7FBDC10620A8}"/>
              </a:ext>
            </a:extLst>
          </p:cNvPr>
          <p:cNvSpPr txBox="1"/>
          <p:nvPr/>
        </p:nvSpPr>
        <p:spPr>
          <a:xfrm>
            <a:off x="1056709" y="4514860"/>
            <a:ext cx="5812601" cy="209550"/>
          </a:xfrm>
          <a:prstGeom prst="rect">
            <a:avLst/>
          </a:prstGeom>
          <a:noFill/>
        </p:spPr>
        <p:txBody>
          <a:bodyPr wrap="square" lIns="0" tIns="0" rIns="0" bIns="0" anchor="ctr">
            <a:spAutoFit/>
          </a:bodyPr>
          <a:lstStyle/>
          <a:p>
            <a:pPr algn="l"/>
            <a:r>
              <a:rPr sz="1275" b="1" i="0" u="none">
                <a:solidFill>
                  <a:srgbClr val="0B2545"/>
                </a:solidFill>
                <a:latin typeface="Plus Jakarta Sans"/>
              </a:rPr>
              <a:t>802.1X Kurumsal Seviye Güvenlik</a:t>
            </a:r>
          </a:p>
        </p:txBody>
      </p:sp>
      <p:sp>
        <p:nvSpPr>
          <p:cNvPr id="42" name="TextBox 11">
            <a:extLst>
              <a:ext uri="{FF2B5EF4-FFF2-40B4-BE49-F238E27FC236}">
                <a16:creationId xmlns:a16="http://schemas.microsoft.com/office/drawing/2014/main" id="{7A6D9E18-0FE7-F7FB-F698-92C4205D2E82}"/>
              </a:ext>
            </a:extLst>
          </p:cNvPr>
          <p:cNvSpPr txBox="1"/>
          <p:nvPr/>
        </p:nvSpPr>
        <p:spPr>
          <a:xfrm>
            <a:off x="799534" y="4772035"/>
            <a:ext cx="5792985" cy="179793"/>
          </a:xfrm>
          <a:prstGeom prst="rect">
            <a:avLst/>
          </a:prstGeom>
          <a:noFill/>
        </p:spPr>
        <p:txBody>
          <a:bodyPr wrap="square" lIns="0" tIns="0" rIns="0" bIns="0" anchor="t">
            <a:spAutoFit/>
          </a:bodyPr>
          <a:lstStyle/>
          <a:p>
            <a:pPr algn="l">
              <a:lnSpc>
                <a:spcPts val="1522"/>
              </a:lnSpc>
            </a:pPr>
            <a:r>
              <a:rPr lang="tr-TR" sz="1050" dirty="0">
                <a:solidFill>
                  <a:srgbClr val="475569"/>
                </a:solidFill>
                <a:latin typeface="Inter"/>
              </a:rPr>
              <a:t>K</a:t>
            </a:r>
            <a:r>
              <a:rPr sz="1050" b="0" i="0" u="none" dirty="0" err="1">
                <a:solidFill>
                  <a:srgbClr val="475569"/>
                </a:solidFill>
                <a:latin typeface="Inter"/>
              </a:rPr>
              <a:t>urumsal</a:t>
            </a:r>
            <a:r>
              <a:rPr sz="1050" b="0" i="0" u="none" dirty="0">
                <a:solidFill>
                  <a:srgbClr val="475569"/>
                </a:solidFill>
                <a:latin typeface="Inter"/>
              </a:rPr>
              <a:t> </a:t>
            </a:r>
            <a:r>
              <a:rPr sz="1050" b="0" i="0" u="none" dirty="0" err="1">
                <a:solidFill>
                  <a:srgbClr val="475569"/>
                </a:solidFill>
                <a:latin typeface="Inter"/>
              </a:rPr>
              <a:t>cihazlar</a:t>
            </a:r>
            <a:r>
              <a:rPr sz="1050" b="0" i="0" u="none" dirty="0">
                <a:solidFill>
                  <a:srgbClr val="475569"/>
                </a:solidFill>
                <a:latin typeface="Inter"/>
              </a:rPr>
              <a:t> </a:t>
            </a:r>
            <a:r>
              <a:rPr sz="1050" b="0" i="0" u="none" dirty="0" err="1">
                <a:solidFill>
                  <a:srgbClr val="475569"/>
                </a:solidFill>
                <a:latin typeface="Inter"/>
              </a:rPr>
              <a:t>sıkı</a:t>
            </a:r>
            <a:r>
              <a:rPr sz="1050" b="0" i="0" u="none" dirty="0">
                <a:solidFill>
                  <a:srgbClr val="475569"/>
                </a:solidFill>
                <a:latin typeface="Inter"/>
              </a:rPr>
              <a:t> </a:t>
            </a:r>
            <a:r>
              <a:rPr sz="1050" b="0" i="0" u="none" dirty="0" err="1">
                <a:solidFill>
                  <a:srgbClr val="475569"/>
                </a:solidFill>
                <a:latin typeface="Inter"/>
              </a:rPr>
              <a:t>kimlik</a:t>
            </a:r>
            <a:r>
              <a:rPr sz="1050" b="0" i="0" u="none" dirty="0">
                <a:solidFill>
                  <a:srgbClr val="475569"/>
                </a:solidFill>
                <a:latin typeface="Inter"/>
              </a:rPr>
              <a:t> </a:t>
            </a:r>
            <a:r>
              <a:rPr sz="1050" b="0" i="0" u="none" dirty="0" err="1">
                <a:solidFill>
                  <a:srgbClr val="475569"/>
                </a:solidFill>
                <a:latin typeface="Inter"/>
              </a:rPr>
              <a:t>doğrulama</a:t>
            </a:r>
            <a:r>
              <a:rPr sz="1050" b="0" i="0" u="none" dirty="0">
                <a:solidFill>
                  <a:srgbClr val="475569"/>
                </a:solidFill>
                <a:latin typeface="Inter"/>
              </a:rPr>
              <a:t> </a:t>
            </a:r>
            <a:r>
              <a:rPr sz="1050" b="0" i="0" u="none" dirty="0" err="1">
                <a:solidFill>
                  <a:srgbClr val="475569"/>
                </a:solidFill>
                <a:latin typeface="Inter"/>
              </a:rPr>
              <a:t>ve</a:t>
            </a:r>
            <a:r>
              <a:rPr sz="1050" b="0" i="0" u="none" dirty="0">
                <a:solidFill>
                  <a:srgbClr val="475569"/>
                </a:solidFill>
                <a:latin typeface="Inter"/>
              </a:rPr>
              <a:t> </a:t>
            </a:r>
            <a:r>
              <a:rPr sz="1050" b="0" i="0" u="none" dirty="0" err="1">
                <a:solidFill>
                  <a:srgbClr val="475569"/>
                </a:solidFill>
                <a:latin typeface="Inter"/>
              </a:rPr>
              <a:t>izole</a:t>
            </a:r>
            <a:r>
              <a:rPr sz="1050" b="0" i="0" u="none" dirty="0">
                <a:solidFill>
                  <a:srgbClr val="475569"/>
                </a:solidFill>
                <a:latin typeface="Inter"/>
              </a:rPr>
              <a:t> </a:t>
            </a:r>
            <a:r>
              <a:rPr sz="1050" b="0" i="0" u="none" dirty="0" err="1">
                <a:solidFill>
                  <a:srgbClr val="475569"/>
                </a:solidFill>
                <a:latin typeface="Inter"/>
              </a:rPr>
              <a:t>ağ</a:t>
            </a:r>
            <a:r>
              <a:rPr sz="1050" b="0" i="0" u="none" dirty="0">
                <a:solidFill>
                  <a:srgbClr val="475569"/>
                </a:solidFill>
                <a:latin typeface="Inter"/>
              </a:rPr>
              <a:t> </a:t>
            </a:r>
            <a:r>
              <a:rPr sz="1050" b="0" i="0" u="none" dirty="0" err="1">
                <a:solidFill>
                  <a:srgbClr val="475569"/>
                </a:solidFill>
                <a:latin typeface="Inter"/>
              </a:rPr>
              <a:t>segmentleriyle</a:t>
            </a:r>
            <a:r>
              <a:rPr sz="1050" b="0" i="0" u="none" dirty="0">
                <a:solidFill>
                  <a:srgbClr val="475569"/>
                </a:solidFill>
                <a:latin typeface="Inter"/>
              </a:rPr>
              <a:t> </a:t>
            </a:r>
            <a:r>
              <a:rPr sz="1050" b="0" i="0" u="none" dirty="0" err="1">
                <a:solidFill>
                  <a:srgbClr val="475569"/>
                </a:solidFill>
                <a:latin typeface="Inter"/>
              </a:rPr>
              <a:t>siber</a:t>
            </a:r>
            <a:r>
              <a:rPr sz="1050" b="0" i="0" u="none" dirty="0">
                <a:solidFill>
                  <a:srgbClr val="475569"/>
                </a:solidFill>
                <a:latin typeface="Inter"/>
              </a:rPr>
              <a:t> </a:t>
            </a:r>
            <a:r>
              <a:rPr sz="1050" b="0" i="0" u="none" dirty="0" err="1">
                <a:solidFill>
                  <a:srgbClr val="475569"/>
                </a:solidFill>
                <a:latin typeface="Inter"/>
              </a:rPr>
              <a:t>risklere</a:t>
            </a:r>
            <a:r>
              <a:rPr sz="1050" b="0" i="0" u="none" dirty="0">
                <a:solidFill>
                  <a:srgbClr val="475569"/>
                </a:solidFill>
                <a:latin typeface="Inter"/>
              </a:rPr>
              <a:t> </a:t>
            </a:r>
            <a:r>
              <a:rPr sz="1050" b="0" i="0" u="none" dirty="0" err="1">
                <a:solidFill>
                  <a:srgbClr val="475569"/>
                </a:solidFill>
                <a:latin typeface="Inter"/>
              </a:rPr>
              <a:t>karşı</a:t>
            </a:r>
            <a:r>
              <a:rPr sz="1050" b="0" i="0" u="none" dirty="0">
                <a:solidFill>
                  <a:srgbClr val="475569"/>
                </a:solidFill>
                <a:latin typeface="Inter"/>
              </a:rPr>
              <a:t> tam </a:t>
            </a:r>
            <a:r>
              <a:rPr sz="1050" b="0" i="0" u="none" dirty="0" err="1">
                <a:solidFill>
                  <a:srgbClr val="475569"/>
                </a:solidFill>
                <a:latin typeface="Inter"/>
              </a:rPr>
              <a:t>korumaya</a:t>
            </a:r>
            <a:r>
              <a:rPr sz="1050" b="0" i="0" u="none" dirty="0">
                <a:solidFill>
                  <a:srgbClr val="475569"/>
                </a:solidFill>
                <a:latin typeface="Inter"/>
              </a:rPr>
              <a:t> </a:t>
            </a:r>
            <a:r>
              <a:rPr sz="1050" b="0" i="0" u="none" dirty="0" err="1">
                <a:solidFill>
                  <a:srgbClr val="475569"/>
                </a:solidFill>
                <a:latin typeface="Inter"/>
              </a:rPr>
              <a:t>alındı</a:t>
            </a:r>
            <a:r>
              <a:rPr sz="1050" b="0" i="0" u="none" dirty="0">
                <a:solidFill>
                  <a:srgbClr val="475569"/>
                </a:solidFill>
                <a:latin typeface="Inter"/>
              </a:rPr>
              <a:t>.</a:t>
            </a:r>
          </a:p>
        </p:txBody>
      </p:sp>
      <p:pic>
        <p:nvPicPr>
          <p:cNvPr id="43" name="Picture 13" descr="image.png">
            <a:extLst>
              <a:ext uri="{FF2B5EF4-FFF2-40B4-BE49-F238E27FC236}">
                <a16:creationId xmlns:a16="http://schemas.microsoft.com/office/drawing/2014/main" id="{08EE83CA-7ABD-0CCF-1F0A-F9BC308A542A}"/>
              </a:ext>
            </a:extLst>
          </p:cNvPr>
          <p:cNvPicPr>
            <a:picLocks noChangeAspect="1"/>
          </p:cNvPicPr>
          <p:nvPr/>
        </p:nvPicPr>
        <p:blipFill>
          <a:blip r:embed="rId7"/>
          <a:stretch>
            <a:fillRect/>
          </a:stretch>
        </p:blipFill>
        <p:spPr>
          <a:xfrm>
            <a:off x="799534" y="2336611"/>
            <a:ext cx="200025" cy="161925"/>
          </a:xfrm>
          <a:prstGeom prst="rect">
            <a:avLst/>
          </a:prstGeom>
        </p:spPr>
      </p:pic>
      <p:pic>
        <p:nvPicPr>
          <p:cNvPr id="44" name="Picture 14" descr="image.png">
            <a:extLst>
              <a:ext uri="{FF2B5EF4-FFF2-40B4-BE49-F238E27FC236}">
                <a16:creationId xmlns:a16="http://schemas.microsoft.com/office/drawing/2014/main" id="{6BEAACB7-E5E1-B385-6524-24DF47A8F422}"/>
              </a:ext>
            </a:extLst>
          </p:cNvPr>
          <p:cNvPicPr>
            <a:picLocks noChangeAspect="1"/>
          </p:cNvPicPr>
          <p:nvPr/>
        </p:nvPicPr>
        <p:blipFill>
          <a:blip r:embed="rId8"/>
          <a:stretch>
            <a:fillRect/>
          </a:stretch>
        </p:blipFill>
        <p:spPr>
          <a:xfrm>
            <a:off x="799534" y="3437642"/>
            <a:ext cx="180975" cy="161925"/>
          </a:xfrm>
          <a:prstGeom prst="rect">
            <a:avLst/>
          </a:prstGeom>
        </p:spPr>
      </p:pic>
      <p:pic>
        <p:nvPicPr>
          <p:cNvPr id="45" name="Picture 15" descr="image.png">
            <a:extLst>
              <a:ext uri="{FF2B5EF4-FFF2-40B4-BE49-F238E27FC236}">
                <a16:creationId xmlns:a16="http://schemas.microsoft.com/office/drawing/2014/main" id="{7D6A90C8-35E0-E184-FCD0-D2BB355CB731}"/>
              </a:ext>
            </a:extLst>
          </p:cNvPr>
          <p:cNvPicPr>
            <a:picLocks noChangeAspect="1"/>
          </p:cNvPicPr>
          <p:nvPr/>
        </p:nvPicPr>
        <p:blipFill>
          <a:blip r:embed="rId9"/>
          <a:stretch>
            <a:fillRect/>
          </a:stretch>
        </p:blipFill>
        <p:spPr>
          <a:xfrm>
            <a:off x="799534" y="4538672"/>
            <a:ext cx="161925" cy="161925"/>
          </a:xfrm>
          <a:prstGeom prst="rect">
            <a:avLst/>
          </a:prstGeom>
        </p:spPr>
      </p:pic>
      <p:pic>
        <p:nvPicPr>
          <p:cNvPr id="46" name="Picture 12" descr="image.png">
            <a:extLst>
              <a:ext uri="{FF2B5EF4-FFF2-40B4-BE49-F238E27FC236}">
                <a16:creationId xmlns:a16="http://schemas.microsoft.com/office/drawing/2014/main" id="{2874DEDC-56ED-C626-8B4F-8EC260BEC34A}"/>
              </a:ext>
            </a:extLst>
          </p:cNvPr>
          <p:cNvPicPr>
            <a:picLocks noChangeAspect="1"/>
          </p:cNvPicPr>
          <p:nvPr/>
        </p:nvPicPr>
        <p:blipFill>
          <a:blip r:embed="rId10"/>
          <a:stretch>
            <a:fillRect/>
          </a:stretch>
        </p:blipFill>
        <p:spPr>
          <a:xfrm>
            <a:off x="7806630" y="2152650"/>
            <a:ext cx="3143250" cy="3143250"/>
          </a:xfrm>
          <a:prstGeom prst="rect">
            <a:avLst/>
          </a:prstGeom>
        </p:spPr>
      </p:pic>
    </p:spTree>
    <p:extLst>
      <p:ext uri="{BB962C8B-B14F-4D97-AF65-F5344CB8AC3E}">
        <p14:creationId xmlns:p14="http://schemas.microsoft.com/office/powerpoint/2010/main" val="2236632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1200150"/>
            <a:ext cx="3530649" cy="5181600"/>
          </a:xfrm>
          <a:prstGeom prst="rect">
            <a:avLst/>
          </a:prstGeom>
        </p:spPr>
      </p:pic>
      <p:pic>
        <p:nvPicPr>
          <p:cNvPr id="4" name="Picture 3" descr="image.png"/>
          <p:cNvPicPr>
            <a:picLocks noChangeAspect="1"/>
          </p:cNvPicPr>
          <p:nvPr/>
        </p:nvPicPr>
        <p:blipFill>
          <a:blip r:embed="rId4"/>
          <a:stretch>
            <a:fillRect/>
          </a:stretch>
        </p:blipFill>
        <p:spPr>
          <a:xfrm>
            <a:off x="4330749" y="1200150"/>
            <a:ext cx="3530649" cy="5181600"/>
          </a:xfrm>
          <a:prstGeom prst="rect">
            <a:avLst/>
          </a:prstGeom>
        </p:spPr>
      </p:pic>
      <p:pic>
        <p:nvPicPr>
          <p:cNvPr id="5" name="Picture 4" descr="image.png"/>
          <p:cNvPicPr>
            <a:picLocks noChangeAspect="1"/>
          </p:cNvPicPr>
          <p:nvPr/>
        </p:nvPicPr>
        <p:blipFill>
          <a:blip r:embed="rId5"/>
          <a:stretch>
            <a:fillRect/>
          </a:stretch>
        </p:blipFill>
        <p:spPr>
          <a:xfrm>
            <a:off x="8089999" y="1200150"/>
            <a:ext cx="3530649" cy="5181600"/>
          </a:xfrm>
          <a:prstGeom prst="rect">
            <a:avLst/>
          </a:prstGeom>
        </p:spPr>
      </p:pic>
      <p:pic>
        <p:nvPicPr>
          <p:cNvPr id="6" name="Picture 5" descr="image.png"/>
          <p:cNvPicPr>
            <a:picLocks noChangeAspect="1"/>
          </p:cNvPicPr>
          <p:nvPr/>
        </p:nvPicPr>
        <p:blipFill>
          <a:blip r:embed="rId6"/>
          <a:stretch>
            <a:fillRect/>
          </a:stretch>
        </p:blipFill>
        <p:spPr>
          <a:xfrm>
            <a:off x="790575" y="1438275"/>
            <a:ext cx="3092499" cy="1905000"/>
          </a:xfrm>
          <a:prstGeom prst="rect">
            <a:avLst/>
          </a:prstGeom>
        </p:spPr>
      </p:pic>
      <p:pic>
        <p:nvPicPr>
          <p:cNvPr id="7" name="Picture 6" descr="image.png"/>
          <p:cNvPicPr>
            <a:picLocks noChangeAspect="1"/>
          </p:cNvPicPr>
          <p:nvPr/>
        </p:nvPicPr>
        <p:blipFill>
          <a:blip r:embed="rId7"/>
          <a:stretch>
            <a:fillRect/>
          </a:stretch>
        </p:blipFill>
        <p:spPr>
          <a:xfrm>
            <a:off x="4549824" y="1438275"/>
            <a:ext cx="3092499" cy="1905000"/>
          </a:xfrm>
          <a:prstGeom prst="rect">
            <a:avLst/>
          </a:prstGeom>
        </p:spPr>
      </p:pic>
      <p:pic>
        <p:nvPicPr>
          <p:cNvPr id="8" name="Picture 7" descr="image.png"/>
          <p:cNvPicPr>
            <a:picLocks noChangeAspect="1"/>
          </p:cNvPicPr>
          <p:nvPr/>
        </p:nvPicPr>
        <p:blipFill>
          <a:blip r:embed="rId8"/>
          <a:stretch>
            <a:fillRect/>
          </a:stretch>
        </p:blipFill>
        <p:spPr>
          <a:xfrm>
            <a:off x="8309074" y="1438275"/>
            <a:ext cx="3092499" cy="1905000"/>
          </a:xfrm>
          <a:prstGeom prst="rect">
            <a:avLst/>
          </a:prstGeom>
        </p:spPr>
      </p:pic>
      <p:pic>
        <p:nvPicPr>
          <p:cNvPr id="9" name="Picture 8" descr="image.png"/>
          <p:cNvPicPr>
            <a:picLocks noChangeAspect="1"/>
          </p:cNvPicPr>
          <p:nvPr/>
        </p:nvPicPr>
        <p:blipFill>
          <a:blip r:embed="rId9"/>
          <a:stretch>
            <a:fillRect/>
          </a:stretch>
        </p:blipFill>
        <p:spPr>
          <a:xfrm>
            <a:off x="11029950" y="381000"/>
            <a:ext cx="590550" cy="438150"/>
          </a:xfrm>
          <a:prstGeom prst="rect">
            <a:avLst/>
          </a:prstGeom>
        </p:spPr>
      </p:pic>
      <p:pic>
        <p:nvPicPr>
          <p:cNvPr id="10" name="Picture 9" descr="image.png"/>
          <p:cNvPicPr>
            <a:picLocks noChangeAspect="1"/>
          </p:cNvPicPr>
          <p:nvPr/>
        </p:nvPicPr>
        <p:blipFill>
          <a:blip r:embed="rId10"/>
          <a:stretch>
            <a:fillRect/>
          </a:stretch>
        </p:blipFill>
        <p:spPr>
          <a:xfrm>
            <a:off x="11172825" y="447675"/>
            <a:ext cx="304800" cy="304800"/>
          </a:xfrm>
          <a:prstGeom prst="rect">
            <a:avLst/>
          </a:prstGeom>
        </p:spPr>
      </p:pic>
      <p:sp>
        <p:nvSpPr>
          <p:cNvPr id="11" name="Rectangle 10"/>
          <p:cNvSpPr/>
          <p:nvPr/>
        </p:nvSpPr>
        <p:spPr>
          <a:xfrm>
            <a:off x="581024" y="3771900"/>
            <a:ext cx="3511600" cy="381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90575" y="3514725"/>
            <a:ext cx="3247124" cy="276225"/>
          </a:xfrm>
          <a:prstGeom prst="rect">
            <a:avLst/>
          </a:prstGeom>
          <a:noFill/>
        </p:spPr>
        <p:txBody>
          <a:bodyPr wrap="square" lIns="0" tIns="0" rIns="0" bIns="0" anchor="t">
            <a:spAutoFit/>
          </a:bodyPr>
          <a:lstStyle/>
          <a:p>
            <a:pPr algn="l"/>
            <a:r>
              <a:rPr sz="1425" b="1" i="0" u="none">
                <a:solidFill>
                  <a:srgbClr val="0F172A"/>
                </a:solidFill>
                <a:latin typeface="Poppins"/>
              </a:rPr>
              <a:t>Palo Alto Networks NGFW</a:t>
            </a:r>
          </a:p>
        </p:txBody>
      </p:sp>
      <p:sp>
        <p:nvSpPr>
          <p:cNvPr id="13" name="TextBox 12"/>
          <p:cNvSpPr txBox="1"/>
          <p:nvPr/>
        </p:nvSpPr>
        <p:spPr>
          <a:xfrm>
            <a:off x="790575" y="3886200"/>
            <a:ext cx="3092499" cy="800100"/>
          </a:xfrm>
          <a:prstGeom prst="rect">
            <a:avLst/>
          </a:prstGeom>
          <a:noFill/>
        </p:spPr>
        <p:txBody>
          <a:bodyPr wrap="square" lIns="0" tIns="0" rIns="0" bIns="0" anchor="t">
            <a:spAutoFit/>
          </a:bodyPr>
          <a:lstStyle/>
          <a:p>
            <a:pPr algn="l">
              <a:lnSpc>
                <a:spcPts val="1575"/>
              </a:lnSpc>
            </a:pPr>
            <a:r>
              <a:rPr sz="1050" b="0" i="0" u="none">
                <a:solidFill>
                  <a:srgbClr val="475569"/>
                </a:solidFill>
                <a:latin typeface="Inter"/>
              </a:rPr>
              <a:t>Ağ sınırlarında yeni nesil Güvenlik Duvarı (NGFW) geçişiyle uygulama/kullanıcı bazlı derin trafik denetimi, sıfır gün tehdit koruması ve Zero Trust sınır savunması sağlandı.</a:t>
            </a:r>
          </a:p>
        </p:txBody>
      </p:sp>
      <p:sp>
        <p:nvSpPr>
          <p:cNvPr id="14" name="Rectangle 13"/>
          <p:cNvSpPr/>
          <p:nvPr/>
        </p:nvSpPr>
        <p:spPr>
          <a:xfrm>
            <a:off x="4340274" y="3771900"/>
            <a:ext cx="3511600" cy="381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549824" y="3514725"/>
            <a:ext cx="3247124" cy="276225"/>
          </a:xfrm>
          <a:prstGeom prst="rect">
            <a:avLst/>
          </a:prstGeom>
          <a:noFill/>
        </p:spPr>
        <p:txBody>
          <a:bodyPr wrap="square" lIns="0" tIns="0" rIns="0" bIns="0" anchor="t">
            <a:spAutoFit/>
          </a:bodyPr>
          <a:lstStyle/>
          <a:p>
            <a:pPr algn="l"/>
            <a:r>
              <a:rPr sz="1425" b="1" i="0" u="none">
                <a:solidFill>
                  <a:srgbClr val="0F172A"/>
                </a:solidFill>
                <a:latin typeface="Poppins"/>
              </a:rPr>
              <a:t>Kron PAM ile Tam Denetim</a:t>
            </a:r>
          </a:p>
        </p:txBody>
      </p:sp>
      <p:sp>
        <p:nvSpPr>
          <p:cNvPr id="16" name="TextBox 15"/>
          <p:cNvSpPr txBox="1"/>
          <p:nvPr/>
        </p:nvSpPr>
        <p:spPr>
          <a:xfrm>
            <a:off x="4549824" y="3886200"/>
            <a:ext cx="3092499" cy="599780"/>
          </a:xfrm>
          <a:prstGeom prst="rect">
            <a:avLst/>
          </a:prstGeom>
          <a:noFill/>
        </p:spPr>
        <p:txBody>
          <a:bodyPr wrap="square" lIns="0" tIns="0" rIns="0" bIns="0" anchor="t">
            <a:spAutoFit/>
          </a:bodyPr>
          <a:lstStyle/>
          <a:p>
            <a:pPr algn="l">
              <a:lnSpc>
                <a:spcPts val="1575"/>
              </a:lnSpc>
            </a:pPr>
            <a:r>
              <a:rPr sz="1050" b="0" i="0" u="none" dirty="0">
                <a:solidFill>
                  <a:srgbClr val="475569"/>
                </a:solidFill>
                <a:latin typeface="Inter"/>
              </a:rPr>
              <a:t>İSTON </a:t>
            </a:r>
            <a:r>
              <a:rPr sz="1050" b="0" i="0" u="none" dirty="0" err="1">
                <a:solidFill>
                  <a:srgbClr val="475569"/>
                </a:solidFill>
                <a:latin typeface="Inter"/>
              </a:rPr>
              <a:t>standartlarında</a:t>
            </a:r>
            <a:r>
              <a:rPr sz="1050" b="0" i="0" u="none" dirty="0">
                <a:solidFill>
                  <a:srgbClr val="475569"/>
                </a:solidFill>
                <a:latin typeface="Inter"/>
              </a:rPr>
              <a:t> Kron PAM </a:t>
            </a:r>
            <a:r>
              <a:rPr sz="1050" b="0" i="0" u="none" dirty="0" err="1">
                <a:solidFill>
                  <a:srgbClr val="475569"/>
                </a:solidFill>
                <a:latin typeface="Inter"/>
              </a:rPr>
              <a:t>platformu</a:t>
            </a:r>
            <a:r>
              <a:rPr sz="1050" b="0" i="0" u="none" dirty="0">
                <a:solidFill>
                  <a:srgbClr val="475569"/>
                </a:solidFill>
                <a:latin typeface="Inter"/>
              </a:rPr>
              <a:t> </a:t>
            </a:r>
            <a:r>
              <a:rPr sz="1050" b="0" i="0" u="none" dirty="0" err="1">
                <a:solidFill>
                  <a:srgbClr val="475569"/>
                </a:solidFill>
                <a:latin typeface="Inter"/>
              </a:rPr>
              <a:t>devreye</a:t>
            </a:r>
            <a:r>
              <a:rPr sz="1050" b="0" i="0" u="none" dirty="0">
                <a:solidFill>
                  <a:srgbClr val="475569"/>
                </a:solidFill>
                <a:latin typeface="Inter"/>
              </a:rPr>
              <a:t> </a:t>
            </a:r>
            <a:r>
              <a:rPr sz="1050" b="0" i="0" u="none" dirty="0" err="1">
                <a:solidFill>
                  <a:srgbClr val="475569"/>
                </a:solidFill>
                <a:latin typeface="Inter"/>
              </a:rPr>
              <a:t>alınarak</a:t>
            </a:r>
            <a:r>
              <a:rPr sz="1050" b="0" i="0" u="none" dirty="0">
                <a:solidFill>
                  <a:srgbClr val="475569"/>
                </a:solidFill>
                <a:latin typeface="Inter"/>
              </a:rPr>
              <a:t> </a:t>
            </a:r>
            <a:r>
              <a:rPr sz="1050" b="0" i="0" u="none" dirty="0" err="1">
                <a:solidFill>
                  <a:srgbClr val="475569"/>
                </a:solidFill>
                <a:latin typeface="Inter"/>
              </a:rPr>
              <a:t>tüm</a:t>
            </a:r>
            <a:r>
              <a:rPr sz="1050" b="0" i="0" u="none" dirty="0">
                <a:solidFill>
                  <a:srgbClr val="475569"/>
                </a:solidFill>
                <a:latin typeface="Inter"/>
              </a:rPr>
              <a:t> </a:t>
            </a:r>
            <a:r>
              <a:rPr sz="1050" b="0" i="0" u="none" dirty="0" err="1">
                <a:solidFill>
                  <a:srgbClr val="475569"/>
                </a:solidFill>
                <a:latin typeface="Inter"/>
              </a:rPr>
              <a:t>sistem</a:t>
            </a:r>
            <a:r>
              <a:rPr sz="1050" b="0" i="0" u="none" dirty="0">
                <a:solidFill>
                  <a:srgbClr val="475569"/>
                </a:solidFill>
                <a:latin typeface="Inter"/>
              </a:rPr>
              <a:t> </a:t>
            </a:r>
            <a:r>
              <a:rPr sz="1050" b="0" i="0" u="none" dirty="0" err="1">
                <a:solidFill>
                  <a:srgbClr val="475569"/>
                </a:solidFill>
                <a:latin typeface="Inter"/>
              </a:rPr>
              <a:t>yöneticisi</a:t>
            </a:r>
            <a:r>
              <a:rPr sz="1050" b="0" i="0" u="none" dirty="0">
                <a:solidFill>
                  <a:srgbClr val="475569"/>
                </a:solidFill>
                <a:latin typeface="Inter"/>
              </a:rPr>
              <a:t> </a:t>
            </a:r>
            <a:r>
              <a:rPr sz="1050" b="0" i="0" u="none" dirty="0" err="1">
                <a:solidFill>
                  <a:srgbClr val="475569"/>
                </a:solidFill>
                <a:latin typeface="Inter"/>
              </a:rPr>
              <a:t>ve</a:t>
            </a:r>
            <a:r>
              <a:rPr sz="1050" b="0" i="0" u="none" dirty="0">
                <a:solidFill>
                  <a:srgbClr val="475569"/>
                </a:solidFill>
                <a:latin typeface="Inter"/>
              </a:rPr>
              <a:t> </a:t>
            </a:r>
            <a:r>
              <a:rPr sz="1050" b="0" i="0" u="none" dirty="0" err="1">
                <a:solidFill>
                  <a:srgbClr val="475569"/>
                </a:solidFill>
                <a:latin typeface="Inter"/>
              </a:rPr>
              <a:t>üçüncü</a:t>
            </a:r>
            <a:r>
              <a:rPr sz="1050" b="0" i="0" u="none" dirty="0">
                <a:solidFill>
                  <a:srgbClr val="475569"/>
                </a:solidFill>
                <a:latin typeface="Inter"/>
              </a:rPr>
              <a:t> </a:t>
            </a:r>
            <a:r>
              <a:rPr sz="1050" b="0" i="0" u="none" dirty="0" err="1">
                <a:solidFill>
                  <a:srgbClr val="475569"/>
                </a:solidFill>
                <a:latin typeface="Inter"/>
              </a:rPr>
              <a:t>taraf</a:t>
            </a:r>
            <a:r>
              <a:rPr sz="1050" b="0" i="0" u="none" dirty="0">
                <a:solidFill>
                  <a:srgbClr val="475569"/>
                </a:solidFill>
                <a:latin typeface="Inter"/>
              </a:rPr>
              <a:t> </a:t>
            </a:r>
            <a:r>
              <a:rPr sz="1050" b="0" i="0" u="none" dirty="0" err="1">
                <a:solidFill>
                  <a:srgbClr val="475569"/>
                </a:solidFill>
                <a:latin typeface="Inter"/>
              </a:rPr>
              <a:t>yüklenici</a:t>
            </a:r>
            <a:r>
              <a:rPr sz="1050" b="0" i="0" u="none" dirty="0">
                <a:solidFill>
                  <a:srgbClr val="475569"/>
                </a:solidFill>
                <a:latin typeface="Inter"/>
              </a:rPr>
              <a:t> </a:t>
            </a:r>
            <a:r>
              <a:rPr sz="1050" b="0" i="0" u="none" dirty="0" err="1">
                <a:solidFill>
                  <a:srgbClr val="475569"/>
                </a:solidFill>
                <a:latin typeface="Inter"/>
              </a:rPr>
              <a:t>oturumları</a:t>
            </a:r>
            <a:r>
              <a:rPr sz="1050" b="0" i="0" u="none" dirty="0">
                <a:solidFill>
                  <a:srgbClr val="475569"/>
                </a:solidFill>
                <a:latin typeface="Inter"/>
              </a:rPr>
              <a:t> </a:t>
            </a:r>
            <a:r>
              <a:rPr sz="1050" b="0" i="0" u="none" dirty="0" err="1">
                <a:solidFill>
                  <a:srgbClr val="475569"/>
                </a:solidFill>
                <a:latin typeface="Inter"/>
              </a:rPr>
              <a:t>şifre</a:t>
            </a:r>
            <a:r>
              <a:rPr sz="1050" b="0" i="0" u="none" dirty="0">
                <a:solidFill>
                  <a:srgbClr val="475569"/>
                </a:solidFill>
                <a:latin typeface="Inter"/>
              </a:rPr>
              <a:t> </a:t>
            </a:r>
            <a:r>
              <a:rPr sz="1050" b="0" i="0" u="none" dirty="0" err="1">
                <a:solidFill>
                  <a:srgbClr val="475569"/>
                </a:solidFill>
                <a:latin typeface="Inter"/>
              </a:rPr>
              <a:t>kasalama</a:t>
            </a:r>
            <a:r>
              <a:rPr sz="1050" b="0" i="0" u="none" dirty="0">
                <a:solidFill>
                  <a:srgbClr val="475569"/>
                </a:solidFill>
                <a:latin typeface="Inter"/>
              </a:rPr>
              <a:t> </a:t>
            </a:r>
            <a:r>
              <a:rPr sz="1050" b="0" i="0" u="none" dirty="0" err="1">
                <a:solidFill>
                  <a:srgbClr val="475569"/>
                </a:solidFill>
                <a:latin typeface="Inter"/>
              </a:rPr>
              <a:t>ve</a:t>
            </a:r>
            <a:r>
              <a:rPr sz="1050" b="0" i="0" u="none" dirty="0">
                <a:solidFill>
                  <a:srgbClr val="475569"/>
                </a:solidFill>
                <a:latin typeface="Inter"/>
              </a:rPr>
              <a:t> video </a:t>
            </a:r>
            <a:r>
              <a:rPr sz="1050" b="0" i="0" u="none" dirty="0" err="1">
                <a:solidFill>
                  <a:srgbClr val="475569"/>
                </a:solidFill>
                <a:latin typeface="Inter"/>
              </a:rPr>
              <a:t>kayıt</a:t>
            </a:r>
            <a:r>
              <a:rPr sz="1050" b="0" i="0" u="none" dirty="0">
                <a:solidFill>
                  <a:srgbClr val="475569"/>
                </a:solidFill>
                <a:latin typeface="Inter"/>
              </a:rPr>
              <a:t> </a:t>
            </a:r>
            <a:r>
              <a:rPr sz="1050" b="0" i="0" u="none" dirty="0" err="1">
                <a:solidFill>
                  <a:srgbClr val="475569"/>
                </a:solidFill>
                <a:latin typeface="Inter"/>
              </a:rPr>
              <a:t>altına</a:t>
            </a:r>
            <a:r>
              <a:rPr sz="1050" b="0" i="0" u="none" dirty="0">
                <a:solidFill>
                  <a:srgbClr val="475569"/>
                </a:solidFill>
                <a:latin typeface="Inter"/>
              </a:rPr>
              <a:t> </a:t>
            </a:r>
            <a:r>
              <a:rPr sz="1050" b="0" i="0" u="none" dirty="0" err="1">
                <a:solidFill>
                  <a:srgbClr val="475569"/>
                </a:solidFill>
                <a:latin typeface="Inter"/>
              </a:rPr>
              <a:t>alındı</a:t>
            </a:r>
            <a:r>
              <a:rPr sz="1050" b="0" i="0" u="none" dirty="0">
                <a:solidFill>
                  <a:srgbClr val="475569"/>
                </a:solidFill>
                <a:latin typeface="Inter"/>
              </a:rPr>
              <a:t>.</a:t>
            </a:r>
          </a:p>
        </p:txBody>
      </p:sp>
      <p:sp>
        <p:nvSpPr>
          <p:cNvPr id="17" name="Rectangle 16"/>
          <p:cNvSpPr/>
          <p:nvPr/>
        </p:nvSpPr>
        <p:spPr>
          <a:xfrm>
            <a:off x="8099523" y="3771900"/>
            <a:ext cx="3511600" cy="381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309074" y="3514725"/>
            <a:ext cx="3247124" cy="219291"/>
          </a:xfrm>
          <a:prstGeom prst="rect">
            <a:avLst/>
          </a:prstGeom>
          <a:noFill/>
        </p:spPr>
        <p:txBody>
          <a:bodyPr wrap="square" lIns="0" tIns="0" rIns="0" bIns="0" anchor="t">
            <a:spAutoFit/>
          </a:bodyPr>
          <a:lstStyle/>
          <a:p>
            <a:pPr algn="l"/>
            <a:r>
              <a:rPr lang="tr-TR" sz="1425" b="1" i="0" u="none" dirty="0">
                <a:solidFill>
                  <a:srgbClr val="0F172A"/>
                </a:solidFill>
                <a:latin typeface="Poppins"/>
              </a:rPr>
              <a:t>TR7 Yerli ve Milli WAF Çözümü</a:t>
            </a:r>
          </a:p>
        </p:txBody>
      </p:sp>
      <p:sp>
        <p:nvSpPr>
          <p:cNvPr id="19" name="TextBox 18"/>
          <p:cNvSpPr txBox="1"/>
          <p:nvPr/>
        </p:nvSpPr>
        <p:spPr>
          <a:xfrm>
            <a:off x="8309074" y="3886200"/>
            <a:ext cx="3092499" cy="800100"/>
          </a:xfrm>
          <a:prstGeom prst="rect">
            <a:avLst/>
          </a:prstGeom>
          <a:noFill/>
        </p:spPr>
        <p:txBody>
          <a:bodyPr wrap="square" lIns="0" tIns="0" rIns="0" bIns="0" anchor="t">
            <a:spAutoFit/>
          </a:bodyPr>
          <a:lstStyle/>
          <a:p>
            <a:pPr algn="l">
              <a:lnSpc>
                <a:spcPts val="1575"/>
              </a:lnSpc>
            </a:pPr>
            <a:r>
              <a:rPr lang="tr-TR" sz="1050" b="0" i="0" u="none" dirty="0">
                <a:solidFill>
                  <a:srgbClr val="475569"/>
                </a:solidFill>
                <a:latin typeface="Inter"/>
              </a:rPr>
              <a:t>Dışa açık web portallarımız, dinamik ERP servislerimiz ve kurumsal uygulamalarımız; OWASP Top 10 tehditlerine, bot saldırılarına ve </a:t>
            </a:r>
            <a:r>
              <a:rPr lang="tr-TR" sz="1050" b="0" i="0" u="none" dirty="0" err="1">
                <a:solidFill>
                  <a:srgbClr val="475569"/>
                </a:solidFill>
                <a:latin typeface="Inter"/>
              </a:rPr>
              <a:t>DDoS</a:t>
            </a:r>
            <a:r>
              <a:rPr lang="tr-TR" sz="1050" b="0" i="0" u="none" dirty="0">
                <a:solidFill>
                  <a:srgbClr val="475569"/>
                </a:solidFill>
                <a:latin typeface="Inter"/>
              </a:rPr>
              <a:t> risklerine karşı yerli mühendislik gücüyle korunmaktadır.</a:t>
            </a:r>
          </a:p>
        </p:txBody>
      </p:sp>
      <p:pic>
        <p:nvPicPr>
          <p:cNvPr id="20" name="Picture 19" descr="image.png"/>
          <p:cNvPicPr>
            <a:picLocks noChangeAspect="1"/>
          </p:cNvPicPr>
          <p:nvPr/>
        </p:nvPicPr>
        <p:blipFill>
          <a:blip r:embed="rId11"/>
          <a:stretch>
            <a:fillRect/>
          </a:stretch>
        </p:blipFill>
        <p:spPr>
          <a:xfrm>
            <a:off x="933450" y="1581150"/>
            <a:ext cx="2806749" cy="1619250"/>
          </a:xfrm>
          <a:prstGeom prst="rect">
            <a:avLst/>
          </a:prstGeom>
        </p:spPr>
      </p:pic>
      <p:pic>
        <p:nvPicPr>
          <p:cNvPr id="21" name="Picture 20" descr="image.png"/>
          <p:cNvPicPr>
            <a:picLocks noChangeAspect="1"/>
          </p:cNvPicPr>
          <p:nvPr/>
        </p:nvPicPr>
        <p:blipFill>
          <a:blip r:embed="rId12"/>
          <a:stretch>
            <a:fillRect/>
          </a:stretch>
        </p:blipFill>
        <p:spPr>
          <a:xfrm>
            <a:off x="4692699" y="1581150"/>
            <a:ext cx="2806749" cy="1619250"/>
          </a:xfrm>
          <a:prstGeom prst="rect">
            <a:avLst/>
          </a:prstGeom>
        </p:spPr>
      </p:pic>
      <p:sp>
        <p:nvSpPr>
          <p:cNvPr id="23" name="TextBox 22"/>
          <p:cNvSpPr txBox="1"/>
          <p:nvPr/>
        </p:nvSpPr>
        <p:spPr>
          <a:xfrm>
            <a:off x="571500" y="476250"/>
            <a:ext cx="11601450" cy="457200"/>
          </a:xfrm>
          <a:prstGeom prst="rect">
            <a:avLst/>
          </a:prstGeom>
          <a:noFill/>
        </p:spPr>
        <p:txBody>
          <a:bodyPr wrap="square" lIns="0" tIns="0" rIns="0" bIns="0" anchor="ctr">
            <a:spAutoFit/>
          </a:bodyPr>
          <a:lstStyle/>
          <a:p>
            <a:pPr algn="l"/>
            <a:r>
              <a:rPr sz="2400" b="1" i="0" u="none">
                <a:solidFill>
                  <a:srgbClr val="0F172A"/>
                </a:solidFill>
                <a:latin typeface="Poppins"/>
              </a:rPr>
              <a:t>Sıfır Güven ve Güvenlik Mimarisi</a:t>
            </a:r>
          </a:p>
        </p:txBody>
      </p:sp>
      <p:sp>
        <p:nvSpPr>
          <p:cNvPr id="24" name="Rounded Rectangle 23"/>
          <p:cNvSpPr/>
          <p:nvPr/>
        </p:nvSpPr>
        <p:spPr>
          <a:xfrm>
            <a:off x="571500" y="933450"/>
            <a:ext cx="76200" cy="28575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Resim 24" descr="grafik, yazı tipi, ekran görüntüsü, grafik tasarım içeren bir resim&#10;&#10;Yapay zeka tarafından oluşturulan içerik yanlış olabilir.">
            <a:extLst>
              <a:ext uri="{FF2B5EF4-FFF2-40B4-BE49-F238E27FC236}">
                <a16:creationId xmlns:a16="http://schemas.microsoft.com/office/drawing/2014/main" id="{C228DF1A-699F-9D50-4444-CAB5B84FB6F3}"/>
              </a:ext>
            </a:extLst>
          </p:cNvPr>
          <p:cNvPicPr>
            <a:picLocks noChangeAspect="1"/>
          </p:cNvPicPr>
          <p:nvPr/>
        </p:nvPicPr>
        <p:blipFill>
          <a:blip r:embed="rId13"/>
          <a:stretch>
            <a:fillRect/>
          </a:stretch>
        </p:blipFill>
        <p:spPr>
          <a:xfrm>
            <a:off x="8812760" y="1994832"/>
            <a:ext cx="2085126" cy="79188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26193" y="-380624"/>
            <a:ext cx="12192000" cy="6858000"/>
          </a:xfrm>
          <a:prstGeom prst="rect">
            <a:avLst/>
          </a:prstGeom>
        </p:spPr>
      </p:pic>
      <p:sp>
        <p:nvSpPr>
          <p:cNvPr id="3" name="TextBox 2"/>
          <p:cNvSpPr txBox="1"/>
          <p:nvPr/>
        </p:nvSpPr>
        <p:spPr>
          <a:xfrm>
            <a:off x="571500" y="1091684"/>
            <a:ext cx="5550693" cy="369332"/>
          </a:xfrm>
          <a:prstGeom prst="rect">
            <a:avLst/>
          </a:prstGeom>
          <a:noFill/>
        </p:spPr>
        <p:txBody>
          <a:bodyPr wrap="square" lIns="0" tIns="0" rIns="0" bIns="0" anchor="ctr">
            <a:spAutoFit/>
          </a:bodyPr>
          <a:lstStyle/>
          <a:p>
            <a:pPr algn="l"/>
            <a:r>
              <a:rPr lang="tr-TR" sz="2400" b="1" i="0" u="none" dirty="0">
                <a:solidFill>
                  <a:srgbClr val="0F172A"/>
                </a:solidFill>
                <a:latin typeface="Poppins"/>
              </a:rPr>
              <a:t>Kron PAM: Sıfır Güven Mimarisi</a:t>
            </a:r>
          </a:p>
        </p:txBody>
      </p:sp>
      <p:pic>
        <p:nvPicPr>
          <p:cNvPr id="5" name="Picture 4" descr="image.png"/>
          <p:cNvPicPr>
            <a:picLocks noChangeAspect="1"/>
          </p:cNvPicPr>
          <p:nvPr/>
        </p:nvPicPr>
        <p:blipFill>
          <a:blip r:embed="rId4"/>
          <a:stretch>
            <a:fillRect/>
          </a:stretch>
        </p:blipFill>
        <p:spPr>
          <a:xfrm>
            <a:off x="571500" y="476250"/>
            <a:ext cx="304800" cy="304800"/>
          </a:xfrm>
          <a:prstGeom prst="rect">
            <a:avLst/>
          </a:prstGeom>
        </p:spPr>
      </p:pic>
      <p:sp>
        <p:nvSpPr>
          <p:cNvPr id="6" name="Rounded Rectangle 5"/>
          <p:cNvSpPr/>
          <p:nvPr/>
        </p:nvSpPr>
        <p:spPr>
          <a:xfrm>
            <a:off x="571500" y="1504950"/>
            <a:ext cx="76200" cy="28575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Picture 2" descr="image.png">
            <a:extLst>
              <a:ext uri="{FF2B5EF4-FFF2-40B4-BE49-F238E27FC236}">
                <a16:creationId xmlns:a16="http://schemas.microsoft.com/office/drawing/2014/main" id="{E18E9E61-56FE-5A75-90FB-FA07D3502C3E}"/>
              </a:ext>
            </a:extLst>
          </p:cNvPr>
          <p:cNvPicPr>
            <a:picLocks noChangeAspect="1"/>
          </p:cNvPicPr>
          <p:nvPr/>
        </p:nvPicPr>
        <p:blipFill>
          <a:blip r:embed="rId5"/>
          <a:stretch>
            <a:fillRect/>
          </a:stretch>
        </p:blipFill>
        <p:spPr>
          <a:xfrm>
            <a:off x="571500" y="2071171"/>
            <a:ext cx="6221610" cy="977205"/>
          </a:xfrm>
          <a:prstGeom prst="rect">
            <a:avLst/>
          </a:prstGeom>
        </p:spPr>
      </p:pic>
      <p:pic>
        <p:nvPicPr>
          <p:cNvPr id="24" name="Picture 3" descr="image.png">
            <a:extLst>
              <a:ext uri="{FF2B5EF4-FFF2-40B4-BE49-F238E27FC236}">
                <a16:creationId xmlns:a16="http://schemas.microsoft.com/office/drawing/2014/main" id="{E8A1B5D8-FD56-63A0-107B-E8A08EC09701}"/>
              </a:ext>
            </a:extLst>
          </p:cNvPr>
          <p:cNvPicPr>
            <a:picLocks noChangeAspect="1"/>
          </p:cNvPicPr>
          <p:nvPr/>
        </p:nvPicPr>
        <p:blipFill>
          <a:blip r:embed="rId6"/>
          <a:stretch>
            <a:fillRect/>
          </a:stretch>
        </p:blipFill>
        <p:spPr>
          <a:xfrm>
            <a:off x="571500" y="3181727"/>
            <a:ext cx="6221610" cy="967680"/>
          </a:xfrm>
          <a:prstGeom prst="rect">
            <a:avLst/>
          </a:prstGeom>
        </p:spPr>
      </p:pic>
      <p:pic>
        <p:nvPicPr>
          <p:cNvPr id="25" name="Picture 4" descr="image.png">
            <a:extLst>
              <a:ext uri="{FF2B5EF4-FFF2-40B4-BE49-F238E27FC236}">
                <a16:creationId xmlns:a16="http://schemas.microsoft.com/office/drawing/2014/main" id="{29E589EB-13B7-FEDC-FA88-833CD095D31A}"/>
              </a:ext>
            </a:extLst>
          </p:cNvPr>
          <p:cNvPicPr>
            <a:picLocks noChangeAspect="1"/>
          </p:cNvPicPr>
          <p:nvPr/>
        </p:nvPicPr>
        <p:blipFill>
          <a:blip r:embed="rId7"/>
          <a:stretch>
            <a:fillRect/>
          </a:stretch>
        </p:blipFill>
        <p:spPr>
          <a:xfrm>
            <a:off x="571500" y="4282757"/>
            <a:ext cx="6221610" cy="967680"/>
          </a:xfrm>
          <a:prstGeom prst="rect">
            <a:avLst/>
          </a:prstGeom>
        </p:spPr>
      </p:pic>
      <p:pic>
        <p:nvPicPr>
          <p:cNvPr id="26" name="Picture 6" descr="image.png">
            <a:extLst>
              <a:ext uri="{FF2B5EF4-FFF2-40B4-BE49-F238E27FC236}">
                <a16:creationId xmlns:a16="http://schemas.microsoft.com/office/drawing/2014/main" id="{86B576A0-3E1A-6AD0-0683-30B103826DF4}"/>
              </a:ext>
            </a:extLst>
          </p:cNvPr>
          <p:cNvPicPr>
            <a:picLocks noChangeAspect="1"/>
          </p:cNvPicPr>
          <p:nvPr/>
        </p:nvPicPr>
        <p:blipFill>
          <a:blip r:embed="rId8"/>
          <a:stretch>
            <a:fillRect/>
          </a:stretch>
        </p:blipFill>
        <p:spPr>
          <a:xfrm>
            <a:off x="7174302" y="1790700"/>
            <a:ext cx="4560689" cy="319087"/>
          </a:xfrm>
          <a:prstGeom prst="rect">
            <a:avLst/>
          </a:prstGeom>
        </p:spPr>
      </p:pic>
      <p:sp>
        <p:nvSpPr>
          <p:cNvPr id="27" name="TextBox 7">
            <a:extLst>
              <a:ext uri="{FF2B5EF4-FFF2-40B4-BE49-F238E27FC236}">
                <a16:creationId xmlns:a16="http://schemas.microsoft.com/office/drawing/2014/main" id="{14DD104B-18F1-E47C-E769-D4D891F4787D}"/>
              </a:ext>
            </a:extLst>
          </p:cNvPr>
          <p:cNvSpPr txBox="1"/>
          <p:nvPr/>
        </p:nvSpPr>
        <p:spPr>
          <a:xfrm>
            <a:off x="800100" y="2499796"/>
            <a:ext cx="5792985" cy="386655"/>
          </a:xfrm>
          <a:prstGeom prst="rect">
            <a:avLst/>
          </a:prstGeom>
          <a:noFill/>
        </p:spPr>
        <p:txBody>
          <a:bodyPr wrap="square" lIns="0" tIns="0" rIns="0" bIns="0" anchor="t">
            <a:spAutoFit/>
          </a:bodyPr>
          <a:lstStyle/>
          <a:p>
            <a:pPr algn="l">
              <a:lnSpc>
                <a:spcPts val="1522"/>
              </a:lnSpc>
            </a:pPr>
            <a:r>
              <a:rPr sz="1050" b="0" i="0" u="none">
                <a:solidFill>
                  <a:srgbClr val="475569"/>
                </a:solidFill>
                <a:latin typeface="Inter"/>
              </a:rPr>
              <a:t>Microsoft Dynamics 365 ERP danışmanları ve dış destek uzmanlarının kritik sunuculara doğrudan şifre görmeden, güvenli oturumla bağlanması sağlandı.</a:t>
            </a:r>
          </a:p>
        </p:txBody>
      </p:sp>
      <p:sp>
        <p:nvSpPr>
          <p:cNvPr id="28" name="TextBox 8">
            <a:extLst>
              <a:ext uri="{FF2B5EF4-FFF2-40B4-BE49-F238E27FC236}">
                <a16:creationId xmlns:a16="http://schemas.microsoft.com/office/drawing/2014/main" id="{A5AC1C96-810A-34A4-EABE-FFABA533EE46}"/>
              </a:ext>
            </a:extLst>
          </p:cNvPr>
          <p:cNvSpPr txBox="1"/>
          <p:nvPr/>
        </p:nvSpPr>
        <p:spPr>
          <a:xfrm>
            <a:off x="1076325" y="3343652"/>
            <a:ext cx="5792598" cy="209550"/>
          </a:xfrm>
          <a:prstGeom prst="rect">
            <a:avLst/>
          </a:prstGeom>
          <a:noFill/>
        </p:spPr>
        <p:txBody>
          <a:bodyPr wrap="square" lIns="0" tIns="0" rIns="0" bIns="0" anchor="ctr">
            <a:spAutoFit/>
          </a:bodyPr>
          <a:lstStyle/>
          <a:p>
            <a:pPr algn="l"/>
            <a:r>
              <a:rPr sz="1275" b="1" i="0" u="none">
                <a:solidFill>
                  <a:srgbClr val="0B2545"/>
                </a:solidFill>
                <a:latin typeface="Plus Jakarta Sans"/>
              </a:rPr>
              <a:t>Uçtan Uca Video ve Komut Kaydı</a:t>
            </a:r>
          </a:p>
        </p:txBody>
      </p:sp>
      <p:sp>
        <p:nvSpPr>
          <p:cNvPr id="29" name="TextBox 9">
            <a:extLst>
              <a:ext uri="{FF2B5EF4-FFF2-40B4-BE49-F238E27FC236}">
                <a16:creationId xmlns:a16="http://schemas.microsoft.com/office/drawing/2014/main" id="{836F29B2-0095-38E1-7CC7-16711CBF981A}"/>
              </a:ext>
            </a:extLst>
          </p:cNvPr>
          <p:cNvSpPr txBox="1"/>
          <p:nvPr/>
        </p:nvSpPr>
        <p:spPr>
          <a:xfrm>
            <a:off x="800100" y="3600827"/>
            <a:ext cx="5792985" cy="386655"/>
          </a:xfrm>
          <a:prstGeom prst="rect">
            <a:avLst/>
          </a:prstGeom>
          <a:noFill/>
        </p:spPr>
        <p:txBody>
          <a:bodyPr wrap="square" lIns="0" tIns="0" rIns="0" bIns="0" anchor="t">
            <a:spAutoFit/>
          </a:bodyPr>
          <a:lstStyle/>
          <a:p>
            <a:pPr algn="l">
              <a:lnSpc>
                <a:spcPts val="1522"/>
              </a:lnSpc>
            </a:pPr>
            <a:r>
              <a:rPr sz="1050" b="0" i="0" u="none">
                <a:solidFill>
                  <a:srgbClr val="475569"/>
                </a:solidFill>
                <a:latin typeface="Inter"/>
              </a:rPr>
              <a:t>Danışmanların gerçekleştirdiği tüm yönetimsel işlemler ve komut dizileri saniye saniye video formatında kayıt altına alınarak tam şeffaflık sağlandı.</a:t>
            </a:r>
          </a:p>
        </p:txBody>
      </p:sp>
      <p:sp>
        <p:nvSpPr>
          <p:cNvPr id="30" name="TextBox 10">
            <a:extLst>
              <a:ext uri="{FF2B5EF4-FFF2-40B4-BE49-F238E27FC236}">
                <a16:creationId xmlns:a16="http://schemas.microsoft.com/office/drawing/2014/main" id="{3B996E97-9F52-2FD3-C41B-58CEFA770FE4}"/>
              </a:ext>
            </a:extLst>
          </p:cNvPr>
          <p:cNvSpPr txBox="1"/>
          <p:nvPr/>
        </p:nvSpPr>
        <p:spPr>
          <a:xfrm>
            <a:off x="1095375" y="4444682"/>
            <a:ext cx="5772596" cy="209550"/>
          </a:xfrm>
          <a:prstGeom prst="rect">
            <a:avLst/>
          </a:prstGeom>
          <a:noFill/>
        </p:spPr>
        <p:txBody>
          <a:bodyPr wrap="square" lIns="0" tIns="0" rIns="0" bIns="0" anchor="ctr">
            <a:spAutoFit/>
          </a:bodyPr>
          <a:lstStyle/>
          <a:p>
            <a:pPr algn="l"/>
            <a:r>
              <a:rPr sz="1275" b="1" i="0" u="none">
                <a:solidFill>
                  <a:srgbClr val="0B2545"/>
                </a:solidFill>
                <a:latin typeface="Plus Jakarta Sans"/>
              </a:rPr>
              <a:t>Regülasyon ve Sayıştay Uyumu</a:t>
            </a:r>
          </a:p>
        </p:txBody>
      </p:sp>
      <p:sp>
        <p:nvSpPr>
          <p:cNvPr id="31" name="TextBox 11">
            <a:extLst>
              <a:ext uri="{FF2B5EF4-FFF2-40B4-BE49-F238E27FC236}">
                <a16:creationId xmlns:a16="http://schemas.microsoft.com/office/drawing/2014/main" id="{9CFA2238-98A2-A9FA-BFA7-BF7C2C9E7E97}"/>
              </a:ext>
            </a:extLst>
          </p:cNvPr>
          <p:cNvSpPr txBox="1"/>
          <p:nvPr/>
        </p:nvSpPr>
        <p:spPr>
          <a:xfrm>
            <a:off x="800100" y="4701857"/>
            <a:ext cx="5792985" cy="386655"/>
          </a:xfrm>
          <a:prstGeom prst="rect">
            <a:avLst/>
          </a:prstGeom>
          <a:noFill/>
        </p:spPr>
        <p:txBody>
          <a:bodyPr wrap="square" lIns="0" tIns="0" rIns="0" bIns="0" anchor="t">
            <a:spAutoFit/>
          </a:bodyPr>
          <a:lstStyle/>
          <a:p>
            <a:pPr algn="l">
              <a:lnSpc>
                <a:spcPts val="1522"/>
              </a:lnSpc>
            </a:pPr>
            <a:r>
              <a:rPr sz="1050" b="0" i="0" u="none">
                <a:solidFill>
                  <a:srgbClr val="475569"/>
                </a:solidFill>
                <a:latin typeface="Inter"/>
              </a:rPr>
              <a:t>KVKK ve kurumsal bilgi güvenliği yönergeleri çerçevesinde ayrıcalıklı hesaplar merkezi otoritede toplanarak denetim riskleri sıfırlandı.</a:t>
            </a:r>
          </a:p>
        </p:txBody>
      </p:sp>
      <p:pic>
        <p:nvPicPr>
          <p:cNvPr id="32" name="Picture 12" descr="image.png">
            <a:extLst>
              <a:ext uri="{FF2B5EF4-FFF2-40B4-BE49-F238E27FC236}">
                <a16:creationId xmlns:a16="http://schemas.microsoft.com/office/drawing/2014/main" id="{2BAE2743-DADD-F3A6-41C2-2A43D0B8FDA5}"/>
              </a:ext>
            </a:extLst>
          </p:cNvPr>
          <p:cNvPicPr>
            <a:picLocks noChangeAspect="1"/>
          </p:cNvPicPr>
          <p:nvPr/>
        </p:nvPicPr>
        <p:blipFill>
          <a:blip r:embed="rId9"/>
          <a:stretch>
            <a:fillRect/>
          </a:stretch>
        </p:blipFill>
        <p:spPr>
          <a:xfrm>
            <a:off x="7174303" y="2111256"/>
            <a:ext cx="4560689" cy="3262312"/>
          </a:xfrm>
          <a:prstGeom prst="rect">
            <a:avLst/>
          </a:prstGeom>
        </p:spPr>
      </p:pic>
      <p:sp>
        <p:nvSpPr>
          <p:cNvPr id="47" name="TextBox 13">
            <a:extLst>
              <a:ext uri="{FF2B5EF4-FFF2-40B4-BE49-F238E27FC236}">
                <a16:creationId xmlns:a16="http://schemas.microsoft.com/office/drawing/2014/main" id="{02AA9CE4-9A3C-E34D-E8CD-B4118F3A2BC9}"/>
              </a:ext>
            </a:extLst>
          </p:cNvPr>
          <p:cNvSpPr txBox="1"/>
          <p:nvPr/>
        </p:nvSpPr>
        <p:spPr>
          <a:xfrm>
            <a:off x="1057275" y="2233096"/>
            <a:ext cx="2030253" cy="209550"/>
          </a:xfrm>
          <a:prstGeom prst="rect">
            <a:avLst/>
          </a:prstGeom>
          <a:noFill/>
        </p:spPr>
        <p:txBody>
          <a:bodyPr wrap="square" lIns="0" tIns="0" rIns="0" bIns="0" anchor="ctr">
            <a:spAutoFit/>
          </a:bodyPr>
          <a:lstStyle/>
          <a:p>
            <a:pPr algn="l"/>
            <a:r>
              <a:rPr sz="1275" b="1" i="0" u="none">
                <a:solidFill>
                  <a:srgbClr val="0B2545"/>
                </a:solidFill>
                <a:latin typeface="Plus Jakarta Sans"/>
              </a:rPr>
              <a:t>Güvenli Danışman Geçidi</a:t>
            </a:r>
          </a:p>
        </p:txBody>
      </p:sp>
      <p:pic>
        <p:nvPicPr>
          <p:cNvPr id="48" name="Picture 14" descr="image.png">
            <a:extLst>
              <a:ext uri="{FF2B5EF4-FFF2-40B4-BE49-F238E27FC236}">
                <a16:creationId xmlns:a16="http://schemas.microsoft.com/office/drawing/2014/main" id="{B83B43C1-2937-401D-CBB5-FA049C5157BE}"/>
              </a:ext>
            </a:extLst>
          </p:cNvPr>
          <p:cNvPicPr>
            <a:picLocks noChangeAspect="1"/>
          </p:cNvPicPr>
          <p:nvPr/>
        </p:nvPicPr>
        <p:blipFill>
          <a:blip r:embed="rId10"/>
          <a:stretch>
            <a:fillRect/>
          </a:stretch>
        </p:blipFill>
        <p:spPr>
          <a:xfrm>
            <a:off x="6073675" y="2233096"/>
            <a:ext cx="519410" cy="209550"/>
          </a:xfrm>
          <a:prstGeom prst="rect">
            <a:avLst/>
          </a:prstGeom>
        </p:spPr>
      </p:pic>
      <p:pic>
        <p:nvPicPr>
          <p:cNvPr id="49" name="Picture 15" descr="image.png">
            <a:extLst>
              <a:ext uri="{FF2B5EF4-FFF2-40B4-BE49-F238E27FC236}">
                <a16:creationId xmlns:a16="http://schemas.microsoft.com/office/drawing/2014/main" id="{2365A418-4867-9CF8-EC2C-B3E165E8B0F4}"/>
              </a:ext>
            </a:extLst>
          </p:cNvPr>
          <p:cNvPicPr>
            <a:picLocks noChangeAspect="1"/>
          </p:cNvPicPr>
          <p:nvPr/>
        </p:nvPicPr>
        <p:blipFill>
          <a:blip r:embed="rId11"/>
          <a:stretch>
            <a:fillRect/>
          </a:stretch>
        </p:blipFill>
        <p:spPr>
          <a:xfrm>
            <a:off x="800100" y="3367464"/>
            <a:ext cx="180975" cy="161925"/>
          </a:xfrm>
          <a:prstGeom prst="rect">
            <a:avLst/>
          </a:prstGeom>
        </p:spPr>
      </p:pic>
      <p:pic>
        <p:nvPicPr>
          <p:cNvPr id="50" name="Picture 16" descr="image.png">
            <a:extLst>
              <a:ext uri="{FF2B5EF4-FFF2-40B4-BE49-F238E27FC236}">
                <a16:creationId xmlns:a16="http://schemas.microsoft.com/office/drawing/2014/main" id="{E1CC09B1-FAC0-C76F-90AC-E132C58EB961}"/>
              </a:ext>
            </a:extLst>
          </p:cNvPr>
          <p:cNvPicPr>
            <a:picLocks noChangeAspect="1"/>
          </p:cNvPicPr>
          <p:nvPr/>
        </p:nvPicPr>
        <p:blipFill>
          <a:blip r:embed="rId12"/>
          <a:stretch>
            <a:fillRect/>
          </a:stretch>
        </p:blipFill>
        <p:spPr>
          <a:xfrm>
            <a:off x="800100" y="4468495"/>
            <a:ext cx="200025" cy="161925"/>
          </a:xfrm>
          <a:prstGeom prst="rect">
            <a:avLst/>
          </a:prstGeom>
        </p:spPr>
      </p:pic>
      <p:pic>
        <p:nvPicPr>
          <p:cNvPr id="51" name="Picture 17" descr="image.png">
            <a:extLst>
              <a:ext uri="{FF2B5EF4-FFF2-40B4-BE49-F238E27FC236}">
                <a16:creationId xmlns:a16="http://schemas.microsoft.com/office/drawing/2014/main" id="{AC31EBE6-CD1E-D0E2-D5BB-B2BBF66B85B8}"/>
              </a:ext>
            </a:extLst>
          </p:cNvPr>
          <p:cNvPicPr>
            <a:picLocks noChangeAspect="1"/>
          </p:cNvPicPr>
          <p:nvPr/>
        </p:nvPicPr>
        <p:blipFill>
          <a:blip r:embed="rId13"/>
          <a:stretch>
            <a:fillRect/>
          </a:stretch>
        </p:blipFill>
        <p:spPr>
          <a:xfrm>
            <a:off x="800100" y="2256909"/>
            <a:ext cx="161925" cy="161925"/>
          </a:xfrm>
          <a:prstGeom prst="rect">
            <a:avLst/>
          </a:prstGeom>
        </p:spPr>
      </p:pic>
    </p:spTree>
    <p:extLst>
      <p:ext uri="{BB962C8B-B14F-4D97-AF65-F5344CB8AC3E}">
        <p14:creationId xmlns:p14="http://schemas.microsoft.com/office/powerpoint/2010/main" val="152168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388591"/>
            <a:ext cx="12192000" cy="6858000"/>
          </a:xfrm>
          <a:prstGeom prst="rect">
            <a:avLst/>
          </a:prstGeom>
        </p:spPr>
      </p:pic>
      <p:sp>
        <p:nvSpPr>
          <p:cNvPr id="3" name="TextBox 2"/>
          <p:cNvSpPr txBox="1"/>
          <p:nvPr/>
        </p:nvSpPr>
        <p:spPr>
          <a:xfrm>
            <a:off x="571500" y="1091684"/>
            <a:ext cx="5550693" cy="369332"/>
          </a:xfrm>
          <a:prstGeom prst="rect">
            <a:avLst/>
          </a:prstGeom>
          <a:noFill/>
        </p:spPr>
        <p:txBody>
          <a:bodyPr wrap="square" lIns="0" tIns="0" rIns="0" bIns="0" anchor="ctr">
            <a:spAutoFit/>
          </a:bodyPr>
          <a:lstStyle/>
          <a:p>
            <a:pPr algn="l"/>
            <a:r>
              <a:rPr lang="tr-TR" sz="2400" b="1" i="0" u="none" dirty="0">
                <a:solidFill>
                  <a:srgbClr val="0F172A"/>
                </a:solidFill>
                <a:latin typeface="Poppins"/>
              </a:rPr>
              <a:t>7/24 SOC &amp; Logsign SIEM Kalkanı</a:t>
            </a:r>
          </a:p>
        </p:txBody>
      </p:sp>
      <p:pic>
        <p:nvPicPr>
          <p:cNvPr id="5" name="Picture 4" descr="image.png"/>
          <p:cNvPicPr>
            <a:picLocks noChangeAspect="1"/>
          </p:cNvPicPr>
          <p:nvPr/>
        </p:nvPicPr>
        <p:blipFill>
          <a:blip r:embed="rId4"/>
          <a:stretch>
            <a:fillRect/>
          </a:stretch>
        </p:blipFill>
        <p:spPr>
          <a:xfrm>
            <a:off x="571500" y="476250"/>
            <a:ext cx="304800" cy="304800"/>
          </a:xfrm>
          <a:prstGeom prst="rect">
            <a:avLst/>
          </a:prstGeom>
        </p:spPr>
      </p:pic>
      <p:sp>
        <p:nvSpPr>
          <p:cNvPr id="6" name="Rounded Rectangle 5"/>
          <p:cNvSpPr/>
          <p:nvPr/>
        </p:nvSpPr>
        <p:spPr>
          <a:xfrm>
            <a:off x="571500" y="1504950"/>
            <a:ext cx="76200" cy="28575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2" descr="image.png">
            <a:extLst>
              <a:ext uri="{FF2B5EF4-FFF2-40B4-BE49-F238E27FC236}">
                <a16:creationId xmlns:a16="http://schemas.microsoft.com/office/drawing/2014/main" id="{7373531E-23A3-C74F-6DFC-9FB5CD6A8FD5}"/>
              </a:ext>
            </a:extLst>
          </p:cNvPr>
          <p:cNvPicPr>
            <a:picLocks noChangeAspect="1"/>
          </p:cNvPicPr>
          <p:nvPr/>
        </p:nvPicPr>
        <p:blipFill>
          <a:blip r:embed="rId5"/>
          <a:stretch>
            <a:fillRect/>
          </a:stretch>
        </p:blipFill>
        <p:spPr>
          <a:xfrm>
            <a:off x="571500" y="2072729"/>
            <a:ext cx="6221610" cy="967680"/>
          </a:xfrm>
          <a:prstGeom prst="rect">
            <a:avLst/>
          </a:prstGeom>
        </p:spPr>
      </p:pic>
      <p:pic>
        <p:nvPicPr>
          <p:cNvPr id="7" name="Picture 3" descr="image.png">
            <a:extLst>
              <a:ext uri="{FF2B5EF4-FFF2-40B4-BE49-F238E27FC236}">
                <a16:creationId xmlns:a16="http://schemas.microsoft.com/office/drawing/2014/main" id="{6621437A-EC44-ADF7-65AD-F717B84F9117}"/>
              </a:ext>
            </a:extLst>
          </p:cNvPr>
          <p:cNvPicPr>
            <a:picLocks noChangeAspect="1"/>
          </p:cNvPicPr>
          <p:nvPr/>
        </p:nvPicPr>
        <p:blipFill>
          <a:blip r:embed="rId6"/>
          <a:stretch>
            <a:fillRect/>
          </a:stretch>
        </p:blipFill>
        <p:spPr>
          <a:xfrm>
            <a:off x="571500" y="3173759"/>
            <a:ext cx="6221610" cy="967680"/>
          </a:xfrm>
          <a:prstGeom prst="rect">
            <a:avLst/>
          </a:prstGeom>
        </p:spPr>
      </p:pic>
      <p:pic>
        <p:nvPicPr>
          <p:cNvPr id="8" name="Picture 4" descr="image.png">
            <a:extLst>
              <a:ext uri="{FF2B5EF4-FFF2-40B4-BE49-F238E27FC236}">
                <a16:creationId xmlns:a16="http://schemas.microsoft.com/office/drawing/2014/main" id="{EB51E8F8-098A-E906-D3AF-406BF769A096}"/>
              </a:ext>
            </a:extLst>
          </p:cNvPr>
          <p:cNvPicPr>
            <a:picLocks noChangeAspect="1"/>
          </p:cNvPicPr>
          <p:nvPr/>
        </p:nvPicPr>
        <p:blipFill>
          <a:blip r:embed="rId5"/>
          <a:stretch>
            <a:fillRect/>
          </a:stretch>
        </p:blipFill>
        <p:spPr>
          <a:xfrm>
            <a:off x="571500" y="4274790"/>
            <a:ext cx="6221610" cy="967680"/>
          </a:xfrm>
          <a:prstGeom prst="rect">
            <a:avLst/>
          </a:prstGeom>
        </p:spPr>
      </p:pic>
      <p:pic>
        <p:nvPicPr>
          <p:cNvPr id="9" name="Picture 5" descr="image.png">
            <a:extLst>
              <a:ext uri="{FF2B5EF4-FFF2-40B4-BE49-F238E27FC236}">
                <a16:creationId xmlns:a16="http://schemas.microsoft.com/office/drawing/2014/main" id="{D06DBAD1-462B-E2FF-F033-CCDD34268365}"/>
              </a:ext>
            </a:extLst>
          </p:cNvPr>
          <p:cNvPicPr>
            <a:picLocks noChangeAspect="1"/>
          </p:cNvPicPr>
          <p:nvPr/>
        </p:nvPicPr>
        <p:blipFill>
          <a:blip r:embed="rId7"/>
          <a:stretch>
            <a:fillRect/>
          </a:stretch>
        </p:blipFill>
        <p:spPr>
          <a:xfrm>
            <a:off x="7278885" y="1914525"/>
            <a:ext cx="4598789" cy="3619500"/>
          </a:xfrm>
          <a:prstGeom prst="rect">
            <a:avLst/>
          </a:prstGeom>
        </p:spPr>
      </p:pic>
      <p:sp>
        <p:nvSpPr>
          <p:cNvPr id="10" name="TextBox 6">
            <a:extLst>
              <a:ext uri="{FF2B5EF4-FFF2-40B4-BE49-F238E27FC236}">
                <a16:creationId xmlns:a16="http://schemas.microsoft.com/office/drawing/2014/main" id="{64872F18-F852-D738-8970-0AF3521CD2EB}"/>
              </a:ext>
            </a:extLst>
          </p:cNvPr>
          <p:cNvSpPr txBox="1"/>
          <p:nvPr/>
        </p:nvSpPr>
        <p:spPr>
          <a:xfrm>
            <a:off x="1076325" y="2234654"/>
            <a:ext cx="5792598" cy="209550"/>
          </a:xfrm>
          <a:prstGeom prst="rect">
            <a:avLst/>
          </a:prstGeom>
          <a:noFill/>
        </p:spPr>
        <p:txBody>
          <a:bodyPr wrap="square" lIns="0" tIns="0" rIns="0" bIns="0" anchor="ctr">
            <a:spAutoFit/>
          </a:bodyPr>
          <a:lstStyle/>
          <a:p>
            <a:pPr algn="l"/>
            <a:r>
              <a:rPr sz="1275" b="1" i="0" u="none" dirty="0">
                <a:solidFill>
                  <a:srgbClr val="0B2545"/>
                </a:solidFill>
                <a:latin typeface="Plus Jakarta Sans"/>
              </a:rPr>
              <a:t>7/24 </a:t>
            </a:r>
            <a:r>
              <a:rPr sz="1275" b="1" i="0" u="none" dirty="0" err="1">
                <a:solidFill>
                  <a:srgbClr val="0B2545"/>
                </a:solidFill>
                <a:latin typeface="Plus Jakarta Sans"/>
              </a:rPr>
              <a:t>Kesintisiz</a:t>
            </a:r>
            <a:r>
              <a:rPr sz="1275" b="1" i="0" u="none" dirty="0">
                <a:solidFill>
                  <a:srgbClr val="0B2545"/>
                </a:solidFill>
                <a:latin typeface="Plus Jakarta Sans"/>
              </a:rPr>
              <a:t> SOC &amp; </a:t>
            </a:r>
            <a:r>
              <a:rPr sz="1275" b="1" i="0" u="none" dirty="0" err="1">
                <a:solidFill>
                  <a:srgbClr val="0B2545"/>
                </a:solidFill>
                <a:latin typeface="Plus Jakarta Sans"/>
              </a:rPr>
              <a:t>Tehdit</a:t>
            </a:r>
            <a:r>
              <a:rPr sz="1275" b="1" i="0" u="none" dirty="0">
                <a:solidFill>
                  <a:srgbClr val="0B2545"/>
                </a:solidFill>
                <a:latin typeface="Plus Jakarta Sans"/>
              </a:rPr>
              <a:t> </a:t>
            </a:r>
            <a:r>
              <a:rPr sz="1275" b="1" i="0" u="none" dirty="0" err="1">
                <a:solidFill>
                  <a:srgbClr val="0B2545"/>
                </a:solidFill>
                <a:latin typeface="Plus Jakarta Sans"/>
              </a:rPr>
              <a:t>Avcılığı</a:t>
            </a:r>
            <a:endParaRPr sz="1275" b="1" i="0" u="none" dirty="0">
              <a:solidFill>
                <a:srgbClr val="0B2545"/>
              </a:solidFill>
              <a:latin typeface="Plus Jakarta Sans"/>
            </a:endParaRPr>
          </a:p>
        </p:txBody>
      </p:sp>
      <p:sp>
        <p:nvSpPr>
          <p:cNvPr id="11" name="TextBox 7">
            <a:extLst>
              <a:ext uri="{FF2B5EF4-FFF2-40B4-BE49-F238E27FC236}">
                <a16:creationId xmlns:a16="http://schemas.microsoft.com/office/drawing/2014/main" id="{89F8CAAE-4F77-26DB-F681-6EAACC211549}"/>
              </a:ext>
            </a:extLst>
          </p:cNvPr>
          <p:cNvSpPr txBox="1"/>
          <p:nvPr/>
        </p:nvSpPr>
        <p:spPr>
          <a:xfrm>
            <a:off x="800100" y="2491829"/>
            <a:ext cx="5792985" cy="386655"/>
          </a:xfrm>
          <a:prstGeom prst="rect">
            <a:avLst/>
          </a:prstGeom>
          <a:noFill/>
        </p:spPr>
        <p:txBody>
          <a:bodyPr wrap="square" lIns="0" tIns="0" rIns="0" bIns="0" anchor="t">
            <a:spAutoFit/>
          </a:bodyPr>
          <a:lstStyle/>
          <a:p>
            <a:pPr algn="l">
              <a:lnSpc>
                <a:spcPts val="1522"/>
              </a:lnSpc>
            </a:pPr>
            <a:r>
              <a:rPr sz="1050" b="0" i="0" u="none" dirty="0" err="1">
                <a:solidFill>
                  <a:srgbClr val="475569"/>
                </a:solidFill>
                <a:latin typeface="Inter"/>
              </a:rPr>
              <a:t>Siber</a:t>
            </a:r>
            <a:r>
              <a:rPr sz="1050" b="0" i="0" u="none" dirty="0">
                <a:solidFill>
                  <a:srgbClr val="475569"/>
                </a:solidFill>
                <a:latin typeface="Inter"/>
              </a:rPr>
              <a:t> </a:t>
            </a:r>
            <a:r>
              <a:rPr sz="1050" b="0" i="0" u="none" dirty="0" err="1">
                <a:solidFill>
                  <a:srgbClr val="475569"/>
                </a:solidFill>
                <a:latin typeface="Inter"/>
              </a:rPr>
              <a:t>Güvenlik</a:t>
            </a:r>
            <a:r>
              <a:rPr sz="1050" b="0" i="0" u="none" dirty="0">
                <a:solidFill>
                  <a:srgbClr val="475569"/>
                </a:solidFill>
                <a:latin typeface="Inter"/>
              </a:rPr>
              <a:t> </a:t>
            </a:r>
            <a:r>
              <a:rPr sz="1050" b="0" i="0" u="none" dirty="0" err="1">
                <a:solidFill>
                  <a:srgbClr val="475569"/>
                </a:solidFill>
                <a:latin typeface="Inter"/>
              </a:rPr>
              <a:t>Operasyon</a:t>
            </a:r>
            <a:r>
              <a:rPr sz="1050" b="0" i="0" u="none" dirty="0">
                <a:solidFill>
                  <a:srgbClr val="475569"/>
                </a:solidFill>
                <a:latin typeface="Inter"/>
              </a:rPr>
              <a:t> Merkezi (SOC) </a:t>
            </a:r>
            <a:r>
              <a:rPr sz="1050" b="0" i="0" u="none" dirty="0" err="1">
                <a:solidFill>
                  <a:srgbClr val="475569"/>
                </a:solidFill>
                <a:latin typeface="Inter"/>
              </a:rPr>
              <a:t>ekibi</a:t>
            </a:r>
            <a:r>
              <a:rPr sz="1050" b="0" i="0" u="none" dirty="0">
                <a:solidFill>
                  <a:srgbClr val="475569"/>
                </a:solidFill>
                <a:latin typeface="Inter"/>
              </a:rPr>
              <a:t> </a:t>
            </a:r>
            <a:r>
              <a:rPr sz="1050" b="0" i="0" u="none" dirty="0" err="1">
                <a:solidFill>
                  <a:srgbClr val="475569"/>
                </a:solidFill>
                <a:latin typeface="Inter"/>
              </a:rPr>
              <a:t>ile</a:t>
            </a:r>
            <a:r>
              <a:rPr sz="1050" b="0" i="0" u="none" dirty="0">
                <a:solidFill>
                  <a:srgbClr val="475569"/>
                </a:solidFill>
                <a:latin typeface="Inter"/>
              </a:rPr>
              <a:t> İSTON </a:t>
            </a:r>
            <a:r>
              <a:rPr sz="1050" b="0" i="0" u="none" dirty="0" err="1">
                <a:solidFill>
                  <a:srgbClr val="475569"/>
                </a:solidFill>
                <a:latin typeface="Inter"/>
              </a:rPr>
              <a:t>bilişim</a:t>
            </a:r>
            <a:r>
              <a:rPr sz="1050" b="0" i="0" u="none" dirty="0">
                <a:solidFill>
                  <a:srgbClr val="475569"/>
                </a:solidFill>
                <a:latin typeface="Inter"/>
              </a:rPr>
              <a:t> </a:t>
            </a:r>
            <a:r>
              <a:rPr sz="1050" b="0" i="0" u="none" dirty="0" err="1">
                <a:solidFill>
                  <a:srgbClr val="475569"/>
                </a:solidFill>
                <a:latin typeface="Inter"/>
              </a:rPr>
              <a:t>varlıkları</a:t>
            </a:r>
            <a:r>
              <a:rPr sz="1050" b="0" i="0" u="none" dirty="0">
                <a:solidFill>
                  <a:srgbClr val="475569"/>
                </a:solidFill>
                <a:latin typeface="Inter"/>
              </a:rPr>
              <a:t> 7 </a:t>
            </a:r>
            <a:r>
              <a:rPr sz="1050" b="0" i="0" u="none" dirty="0" err="1">
                <a:solidFill>
                  <a:srgbClr val="475569"/>
                </a:solidFill>
                <a:latin typeface="Inter"/>
              </a:rPr>
              <a:t>gün</a:t>
            </a:r>
            <a:r>
              <a:rPr sz="1050" b="0" i="0" u="none" dirty="0">
                <a:solidFill>
                  <a:srgbClr val="475569"/>
                </a:solidFill>
                <a:latin typeface="Inter"/>
              </a:rPr>
              <a:t> 24 </a:t>
            </a:r>
            <a:r>
              <a:rPr sz="1050" b="0" i="0" u="none" dirty="0" err="1">
                <a:solidFill>
                  <a:srgbClr val="475569"/>
                </a:solidFill>
                <a:latin typeface="Inter"/>
              </a:rPr>
              <a:t>saat</a:t>
            </a:r>
            <a:r>
              <a:rPr sz="1050" b="0" i="0" u="none" dirty="0">
                <a:solidFill>
                  <a:srgbClr val="475569"/>
                </a:solidFill>
                <a:latin typeface="Inter"/>
              </a:rPr>
              <a:t> </a:t>
            </a:r>
            <a:r>
              <a:rPr sz="1050" b="0" i="0" u="none" dirty="0" err="1">
                <a:solidFill>
                  <a:srgbClr val="475569"/>
                </a:solidFill>
                <a:latin typeface="Inter"/>
              </a:rPr>
              <a:t>kesintisiz</a:t>
            </a:r>
            <a:r>
              <a:rPr sz="1050" b="0" i="0" u="none" dirty="0">
                <a:solidFill>
                  <a:srgbClr val="475569"/>
                </a:solidFill>
                <a:latin typeface="Inter"/>
              </a:rPr>
              <a:t> </a:t>
            </a:r>
            <a:r>
              <a:rPr sz="1050" b="0" i="0" u="none" dirty="0" err="1">
                <a:solidFill>
                  <a:srgbClr val="475569"/>
                </a:solidFill>
                <a:latin typeface="Inter"/>
              </a:rPr>
              <a:t>izlenmekte</a:t>
            </a:r>
            <a:r>
              <a:rPr sz="1050" b="0" i="0" u="none" dirty="0">
                <a:solidFill>
                  <a:srgbClr val="475569"/>
                </a:solidFill>
                <a:latin typeface="Inter"/>
              </a:rPr>
              <a:t>, </a:t>
            </a:r>
            <a:r>
              <a:rPr sz="1050" b="0" i="0" u="none" dirty="0" err="1">
                <a:solidFill>
                  <a:srgbClr val="475569"/>
                </a:solidFill>
                <a:latin typeface="Inter"/>
              </a:rPr>
              <a:t>siber</a:t>
            </a:r>
            <a:r>
              <a:rPr sz="1050" b="0" i="0" u="none" dirty="0">
                <a:solidFill>
                  <a:srgbClr val="475569"/>
                </a:solidFill>
                <a:latin typeface="Inter"/>
              </a:rPr>
              <a:t> </a:t>
            </a:r>
            <a:r>
              <a:rPr sz="1050" b="0" i="0" u="none" dirty="0" err="1">
                <a:solidFill>
                  <a:srgbClr val="475569"/>
                </a:solidFill>
                <a:latin typeface="Inter"/>
              </a:rPr>
              <a:t>tehditlere</a:t>
            </a:r>
            <a:r>
              <a:rPr sz="1050" b="0" i="0" u="none" dirty="0">
                <a:solidFill>
                  <a:srgbClr val="475569"/>
                </a:solidFill>
                <a:latin typeface="Inter"/>
              </a:rPr>
              <a:t> </a:t>
            </a:r>
            <a:r>
              <a:rPr sz="1050" b="0" i="0" u="none" dirty="0" err="1">
                <a:solidFill>
                  <a:srgbClr val="475569"/>
                </a:solidFill>
                <a:latin typeface="Inter"/>
              </a:rPr>
              <a:t>anında</a:t>
            </a:r>
            <a:r>
              <a:rPr sz="1050" b="0" i="0" u="none" dirty="0">
                <a:solidFill>
                  <a:srgbClr val="475569"/>
                </a:solidFill>
                <a:latin typeface="Inter"/>
              </a:rPr>
              <a:t> </a:t>
            </a:r>
            <a:r>
              <a:rPr sz="1050" b="0" i="0" u="none" dirty="0" err="1">
                <a:solidFill>
                  <a:srgbClr val="475569"/>
                </a:solidFill>
                <a:latin typeface="Inter"/>
              </a:rPr>
              <a:t>müdahale</a:t>
            </a:r>
            <a:r>
              <a:rPr sz="1050" b="0" i="0" u="none" dirty="0">
                <a:solidFill>
                  <a:srgbClr val="475569"/>
                </a:solidFill>
                <a:latin typeface="Inter"/>
              </a:rPr>
              <a:t> </a:t>
            </a:r>
            <a:r>
              <a:rPr sz="1050" b="0" i="0" u="none" dirty="0" err="1">
                <a:solidFill>
                  <a:srgbClr val="475569"/>
                </a:solidFill>
                <a:latin typeface="Inter"/>
              </a:rPr>
              <a:t>edilmektedir</a:t>
            </a:r>
            <a:r>
              <a:rPr sz="1050" b="0" i="0" u="none" dirty="0">
                <a:solidFill>
                  <a:srgbClr val="475569"/>
                </a:solidFill>
                <a:latin typeface="Inter"/>
              </a:rPr>
              <a:t>.</a:t>
            </a:r>
          </a:p>
        </p:txBody>
      </p:sp>
      <p:sp>
        <p:nvSpPr>
          <p:cNvPr id="12" name="TextBox 8">
            <a:extLst>
              <a:ext uri="{FF2B5EF4-FFF2-40B4-BE49-F238E27FC236}">
                <a16:creationId xmlns:a16="http://schemas.microsoft.com/office/drawing/2014/main" id="{7E27F8C6-22C8-EDB8-CFCE-912203B12449}"/>
              </a:ext>
            </a:extLst>
          </p:cNvPr>
          <p:cNvSpPr txBox="1"/>
          <p:nvPr/>
        </p:nvSpPr>
        <p:spPr>
          <a:xfrm>
            <a:off x="1076325" y="3335684"/>
            <a:ext cx="5792598" cy="209550"/>
          </a:xfrm>
          <a:prstGeom prst="rect">
            <a:avLst/>
          </a:prstGeom>
          <a:noFill/>
        </p:spPr>
        <p:txBody>
          <a:bodyPr wrap="square" lIns="0" tIns="0" rIns="0" bIns="0" anchor="ctr">
            <a:spAutoFit/>
          </a:bodyPr>
          <a:lstStyle/>
          <a:p>
            <a:pPr algn="l"/>
            <a:r>
              <a:rPr sz="1275" b="1" i="0" u="none">
                <a:solidFill>
                  <a:srgbClr val="0B2545"/>
                </a:solidFill>
                <a:latin typeface="Plus Jakarta Sans"/>
              </a:rPr>
              <a:t>Logsign ile Akıllı Korelasyon &amp; SIEM</a:t>
            </a:r>
          </a:p>
        </p:txBody>
      </p:sp>
      <p:sp>
        <p:nvSpPr>
          <p:cNvPr id="13" name="TextBox 9">
            <a:extLst>
              <a:ext uri="{FF2B5EF4-FFF2-40B4-BE49-F238E27FC236}">
                <a16:creationId xmlns:a16="http://schemas.microsoft.com/office/drawing/2014/main" id="{8AA6C7E8-9F44-9F9D-C8B5-CCB87F6BA9B9}"/>
              </a:ext>
            </a:extLst>
          </p:cNvPr>
          <p:cNvSpPr txBox="1"/>
          <p:nvPr/>
        </p:nvSpPr>
        <p:spPr>
          <a:xfrm>
            <a:off x="800100" y="3592859"/>
            <a:ext cx="5792985" cy="386655"/>
          </a:xfrm>
          <a:prstGeom prst="rect">
            <a:avLst/>
          </a:prstGeom>
          <a:noFill/>
        </p:spPr>
        <p:txBody>
          <a:bodyPr wrap="square" lIns="0" tIns="0" rIns="0" bIns="0" anchor="t">
            <a:spAutoFit/>
          </a:bodyPr>
          <a:lstStyle/>
          <a:p>
            <a:pPr algn="l">
              <a:lnSpc>
                <a:spcPts val="1522"/>
              </a:lnSpc>
            </a:pPr>
            <a:r>
              <a:rPr sz="1050" b="0" i="0" u="none">
                <a:solidFill>
                  <a:srgbClr val="475569"/>
                </a:solidFill>
                <a:latin typeface="Inter"/>
              </a:rPr>
              <a:t>Sunuculardan, HPE omurgadan, Palo Alto ve buluttan gelen tüm loglar Logsign SIEM platformunda toplanarak yapay zekâ destekli korelasyonla analiz edilmektedir.</a:t>
            </a:r>
          </a:p>
        </p:txBody>
      </p:sp>
      <p:sp>
        <p:nvSpPr>
          <p:cNvPr id="14" name="TextBox 10">
            <a:extLst>
              <a:ext uri="{FF2B5EF4-FFF2-40B4-BE49-F238E27FC236}">
                <a16:creationId xmlns:a16="http://schemas.microsoft.com/office/drawing/2014/main" id="{35332914-011E-0F16-CCE7-578EA30F2CA4}"/>
              </a:ext>
            </a:extLst>
          </p:cNvPr>
          <p:cNvSpPr txBox="1"/>
          <p:nvPr/>
        </p:nvSpPr>
        <p:spPr>
          <a:xfrm>
            <a:off x="1057275" y="4436715"/>
            <a:ext cx="5812601" cy="209550"/>
          </a:xfrm>
          <a:prstGeom prst="rect">
            <a:avLst/>
          </a:prstGeom>
          <a:noFill/>
        </p:spPr>
        <p:txBody>
          <a:bodyPr wrap="square" lIns="0" tIns="0" rIns="0" bIns="0" anchor="ctr">
            <a:spAutoFit/>
          </a:bodyPr>
          <a:lstStyle/>
          <a:p>
            <a:pPr algn="l"/>
            <a:r>
              <a:rPr sz="1275" b="1" i="0" u="none" dirty="0" err="1">
                <a:solidFill>
                  <a:srgbClr val="0B2545"/>
                </a:solidFill>
                <a:latin typeface="Plus Jakarta Sans"/>
              </a:rPr>
              <a:t>Otomatik</a:t>
            </a:r>
            <a:r>
              <a:rPr sz="1275" b="1" i="0" u="none" dirty="0">
                <a:solidFill>
                  <a:srgbClr val="0B2545"/>
                </a:solidFill>
                <a:latin typeface="Plus Jakarta Sans"/>
              </a:rPr>
              <a:t> </a:t>
            </a:r>
            <a:r>
              <a:rPr sz="1275" b="1" i="0" u="none" dirty="0" err="1">
                <a:solidFill>
                  <a:srgbClr val="0B2545"/>
                </a:solidFill>
                <a:latin typeface="Plus Jakarta Sans"/>
              </a:rPr>
              <a:t>Tehdit</a:t>
            </a:r>
            <a:r>
              <a:rPr sz="1275" b="1" i="0" u="none" dirty="0">
                <a:solidFill>
                  <a:srgbClr val="0B2545"/>
                </a:solidFill>
                <a:latin typeface="Plus Jakarta Sans"/>
              </a:rPr>
              <a:t> </a:t>
            </a:r>
            <a:r>
              <a:rPr sz="1275" b="1" i="0" u="none" dirty="0" err="1">
                <a:solidFill>
                  <a:srgbClr val="0B2545"/>
                </a:solidFill>
                <a:latin typeface="Plus Jakarta Sans"/>
              </a:rPr>
              <a:t>İzolasyonu</a:t>
            </a:r>
            <a:r>
              <a:rPr sz="1275" b="1" i="0" u="none" dirty="0">
                <a:solidFill>
                  <a:srgbClr val="0B2545"/>
                </a:solidFill>
                <a:latin typeface="Plus Jakarta Sans"/>
              </a:rPr>
              <a:t> &amp; </a:t>
            </a:r>
            <a:r>
              <a:rPr sz="1275" b="1" i="0" u="none" dirty="0" err="1">
                <a:solidFill>
                  <a:srgbClr val="0B2545"/>
                </a:solidFill>
                <a:latin typeface="Plus Jakarta Sans"/>
              </a:rPr>
              <a:t>Uyum</a:t>
            </a:r>
            <a:endParaRPr sz="1275" b="1" i="0" u="none" dirty="0">
              <a:solidFill>
                <a:srgbClr val="0B2545"/>
              </a:solidFill>
              <a:latin typeface="Plus Jakarta Sans"/>
            </a:endParaRPr>
          </a:p>
        </p:txBody>
      </p:sp>
      <p:sp>
        <p:nvSpPr>
          <p:cNvPr id="15" name="TextBox 11">
            <a:extLst>
              <a:ext uri="{FF2B5EF4-FFF2-40B4-BE49-F238E27FC236}">
                <a16:creationId xmlns:a16="http://schemas.microsoft.com/office/drawing/2014/main" id="{979B5F99-3FC7-5531-6577-247A6F34F412}"/>
              </a:ext>
            </a:extLst>
          </p:cNvPr>
          <p:cNvSpPr txBox="1"/>
          <p:nvPr/>
        </p:nvSpPr>
        <p:spPr>
          <a:xfrm>
            <a:off x="800100" y="4693890"/>
            <a:ext cx="5792985" cy="386655"/>
          </a:xfrm>
          <a:prstGeom prst="rect">
            <a:avLst/>
          </a:prstGeom>
          <a:noFill/>
        </p:spPr>
        <p:txBody>
          <a:bodyPr wrap="square" lIns="0" tIns="0" rIns="0" bIns="0" anchor="t">
            <a:spAutoFit/>
          </a:bodyPr>
          <a:lstStyle/>
          <a:p>
            <a:pPr algn="l">
              <a:lnSpc>
                <a:spcPts val="1522"/>
              </a:lnSpc>
            </a:pPr>
            <a:r>
              <a:rPr sz="1050" b="0" i="0" u="none" dirty="0" err="1">
                <a:solidFill>
                  <a:srgbClr val="475569"/>
                </a:solidFill>
                <a:latin typeface="Inter"/>
              </a:rPr>
              <a:t>Şüpheli</a:t>
            </a:r>
            <a:r>
              <a:rPr sz="1050" b="0" i="0" u="none" dirty="0">
                <a:solidFill>
                  <a:srgbClr val="475569"/>
                </a:solidFill>
                <a:latin typeface="Inter"/>
              </a:rPr>
              <a:t> </a:t>
            </a:r>
            <a:r>
              <a:rPr sz="1050" b="0" i="0" u="none" dirty="0" err="1">
                <a:solidFill>
                  <a:srgbClr val="475569"/>
                </a:solidFill>
                <a:latin typeface="Inter"/>
              </a:rPr>
              <a:t>anomaliler</a:t>
            </a:r>
            <a:r>
              <a:rPr sz="1050" b="0" i="0" u="none" dirty="0">
                <a:solidFill>
                  <a:srgbClr val="475569"/>
                </a:solidFill>
                <a:latin typeface="Inter"/>
              </a:rPr>
              <a:t> </a:t>
            </a:r>
            <a:r>
              <a:rPr sz="1050" b="0" i="0" u="none" dirty="0" err="1">
                <a:solidFill>
                  <a:srgbClr val="475569"/>
                </a:solidFill>
                <a:latin typeface="Inter"/>
              </a:rPr>
              <a:t>milisaniyeler</a:t>
            </a:r>
            <a:r>
              <a:rPr sz="1050" b="0" i="0" u="none" dirty="0">
                <a:solidFill>
                  <a:srgbClr val="475569"/>
                </a:solidFill>
                <a:latin typeface="Inter"/>
              </a:rPr>
              <a:t> </a:t>
            </a:r>
            <a:r>
              <a:rPr sz="1050" b="0" i="0" u="none" dirty="0" err="1">
                <a:solidFill>
                  <a:srgbClr val="475569"/>
                </a:solidFill>
                <a:latin typeface="Inter"/>
              </a:rPr>
              <a:t>içinde</a:t>
            </a:r>
            <a:r>
              <a:rPr sz="1050" b="0" i="0" u="none" dirty="0">
                <a:solidFill>
                  <a:srgbClr val="475569"/>
                </a:solidFill>
                <a:latin typeface="Inter"/>
              </a:rPr>
              <a:t> </a:t>
            </a:r>
            <a:r>
              <a:rPr sz="1050" b="0" i="0" u="none" dirty="0" err="1">
                <a:solidFill>
                  <a:srgbClr val="475569"/>
                </a:solidFill>
                <a:latin typeface="Inter"/>
              </a:rPr>
              <a:t>tespit</a:t>
            </a:r>
            <a:r>
              <a:rPr sz="1050" b="0" i="0" u="none" dirty="0">
                <a:solidFill>
                  <a:srgbClr val="475569"/>
                </a:solidFill>
                <a:latin typeface="Inter"/>
              </a:rPr>
              <a:t> </a:t>
            </a:r>
            <a:r>
              <a:rPr sz="1050" b="0" i="0" u="none" dirty="0" err="1">
                <a:solidFill>
                  <a:srgbClr val="475569"/>
                </a:solidFill>
                <a:latin typeface="Inter"/>
              </a:rPr>
              <a:t>edilip</a:t>
            </a:r>
            <a:r>
              <a:rPr sz="1050" b="0" i="0" u="none" dirty="0">
                <a:solidFill>
                  <a:srgbClr val="475569"/>
                </a:solidFill>
                <a:latin typeface="Inter"/>
              </a:rPr>
              <a:t> </a:t>
            </a:r>
            <a:r>
              <a:rPr sz="1050" b="0" i="0" u="none" dirty="0" err="1">
                <a:solidFill>
                  <a:srgbClr val="475569"/>
                </a:solidFill>
                <a:latin typeface="Inter"/>
              </a:rPr>
              <a:t>izole</a:t>
            </a:r>
            <a:r>
              <a:rPr sz="1050" b="0" i="0" u="none" dirty="0">
                <a:solidFill>
                  <a:srgbClr val="475569"/>
                </a:solidFill>
                <a:latin typeface="Inter"/>
              </a:rPr>
              <a:t> </a:t>
            </a:r>
            <a:r>
              <a:rPr sz="1050" b="0" i="0" u="none" dirty="0" err="1">
                <a:solidFill>
                  <a:srgbClr val="475569"/>
                </a:solidFill>
                <a:latin typeface="Inter"/>
              </a:rPr>
              <a:t>edilirken</a:t>
            </a:r>
            <a:r>
              <a:rPr sz="1050" b="0" i="0" u="none" dirty="0">
                <a:solidFill>
                  <a:srgbClr val="475569"/>
                </a:solidFill>
                <a:latin typeface="Inter"/>
              </a:rPr>
              <a:t>, 5651, KVKK </a:t>
            </a:r>
            <a:r>
              <a:rPr sz="1050" b="0" i="0" u="none" dirty="0" err="1">
                <a:solidFill>
                  <a:srgbClr val="475569"/>
                </a:solidFill>
                <a:latin typeface="Inter"/>
              </a:rPr>
              <a:t>ve</a:t>
            </a:r>
            <a:r>
              <a:rPr sz="1050" b="0" i="0" u="none" dirty="0">
                <a:solidFill>
                  <a:srgbClr val="475569"/>
                </a:solidFill>
                <a:latin typeface="Inter"/>
              </a:rPr>
              <a:t> </a:t>
            </a:r>
            <a:r>
              <a:rPr sz="1050" b="0" i="0" u="none" dirty="0" err="1">
                <a:solidFill>
                  <a:srgbClr val="475569"/>
                </a:solidFill>
                <a:latin typeface="Inter"/>
              </a:rPr>
              <a:t>Cumhurbaşkanlığı</a:t>
            </a:r>
            <a:r>
              <a:rPr sz="1050" b="0" i="0" u="none" dirty="0">
                <a:solidFill>
                  <a:srgbClr val="475569"/>
                </a:solidFill>
                <a:latin typeface="Inter"/>
              </a:rPr>
              <a:t> Bilgi </a:t>
            </a:r>
            <a:r>
              <a:rPr sz="1050" b="0" i="0" u="none" dirty="0" err="1">
                <a:solidFill>
                  <a:srgbClr val="475569"/>
                </a:solidFill>
                <a:latin typeface="Inter"/>
              </a:rPr>
              <a:t>Güvenliği</a:t>
            </a:r>
            <a:r>
              <a:rPr sz="1050" b="0" i="0" u="none" dirty="0">
                <a:solidFill>
                  <a:srgbClr val="475569"/>
                </a:solidFill>
                <a:latin typeface="Inter"/>
              </a:rPr>
              <a:t> </a:t>
            </a:r>
            <a:r>
              <a:rPr sz="1050" b="0" i="0" u="none" dirty="0" err="1">
                <a:solidFill>
                  <a:srgbClr val="475569"/>
                </a:solidFill>
                <a:latin typeface="Inter"/>
              </a:rPr>
              <a:t>Rehberi</a:t>
            </a:r>
            <a:r>
              <a:rPr sz="1050" b="0" i="0" u="none" dirty="0">
                <a:solidFill>
                  <a:srgbClr val="475569"/>
                </a:solidFill>
                <a:latin typeface="Inter"/>
              </a:rPr>
              <a:t> </a:t>
            </a:r>
            <a:r>
              <a:rPr sz="1050" b="0" i="0" u="none" dirty="0" err="1">
                <a:solidFill>
                  <a:srgbClr val="475569"/>
                </a:solidFill>
                <a:latin typeface="Inter"/>
              </a:rPr>
              <a:t>uyumluluğu</a:t>
            </a:r>
            <a:r>
              <a:rPr sz="1050" b="0" i="0" u="none" dirty="0">
                <a:solidFill>
                  <a:srgbClr val="475569"/>
                </a:solidFill>
                <a:latin typeface="Inter"/>
              </a:rPr>
              <a:t> </a:t>
            </a:r>
            <a:r>
              <a:rPr sz="1050" b="0" i="0" u="none" dirty="0" err="1">
                <a:solidFill>
                  <a:srgbClr val="475569"/>
                </a:solidFill>
                <a:latin typeface="Inter"/>
              </a:rPr>
              <a:t>eksiksiz</a:t>
            </a:r>
            <a:r>
              <a:rPr sz="1050" b="0" i="0" u="none" dirty="0">
                <a:solidFill>
                  <a:srgbClr val="475569"/>
                </a:solidFill>
                <a:latin typeface="Inter"/>
              </a:rPr>
              <a:t> </a:t>
            </a:r>
            <a:r>
              <a:rPr sz="1050" b="0" i="0" u="none" dirty="0" err="1">
                <a:solidFill>
                  <a:srgbClr val="475569"/>
                </a:solidFill>
                <a:latin typeface="Inter"/>
              </a:rPr>
              <a:t>güvenceye</a:t>
            </a:r>
            <a:r>
              <a:rPr sz="1050" b="0" i="0" u="none" dirty="0">
                <a:solidFill>
                  <a:srgbClr val="475569"/>
                </a:solidFill>
                <a:latin typeface="Inter"/>
              </a:rPr>
              <a:t> </a:t>
            </a:r>
            <a:r>
              <a:rPr sz="1050" b="0" i="0" u="none" dirty="0" err="1">
                <a:solidFill>
                  <a:srgbClr val="475569"/>
                </a:solidFill>
                <a:latin typeface="Inter"/>
              </a:rPr>
              <a:t>alınmıştır</a:t>
            </a:r>
            <a:r>
              <a:rPr sz="1050" b="0" i="0" u="none" dirty="0">
                <a:solidFill>
                  <a:srgbClr val="475569"/>
                </a:solidFill>
                <a:latin typeface="Inter"/>
              </a:rPr>
              <a:t>.</a:t>
            </a:r>
          </a:p>
        </p:txBody>
      </p:sp>
      <p:pic>
        <p:nvPicPr>
          <p:cNvPr id="16" name="Picture 12" descr="image.png">
            <a:extLst>
              <a:ext uri="{FF2B5EF4-FFF2-40B4-BE49-F238E27FC236}">
                <a16:creationId xmlns:a16="http://schemas.microsoft.com/office/drawing/2014/main" id="{D00C0630-E0FD-C30B-61D4-5D363330DA64}"/>
              </a:ext>
            </a:extLst>
          </p:cNvPr>
          <p:cNvPicPr>
            <a:picLocks noChangeAspect="1"/>
          </p:cNvPicPr>
          <p:nvPr/>
        </p:nvPicPr>
        <p:blipFill>
          <a:blip r:embed="rId8"/>
          <a:stretch>
            <a:fillRect/>
          </a:stretch>
        </p:blipFill>
        <p:spPr>
          <a:xfrm>
            <a:off x="8006655" y="2152650"/>
            <a:ext cx="3143250" cy="3143250"/>
          </a:xfrm>
          <a:prstGeom prst="rect">
            <a:avLst/>
          </a:prstGeom>
        </p:spPr>
      </p:pic>
      <p:pic>
        <p:nvPicPr>
          <p:cNvPr id="17" name="Picture 13" descr="image.png">
            <a:extLst>
              <a:ext uri="{FF2B5EF4-FFF2-40B4-BE49-F238E27FC236}">
                <a16:creationId xmlns:a16="http://schemas.microsoft.com/office/drawing/2014/main" id="{2C067691-2611-8B83-A576-A33B98090067}"/>
              </a:ext>
            </a:extLst>
          </p:cNvPr>
          <p:cNvPicPr>
            <a:picLocks noChangeAspect="1"/>
          </p:cNvPicPr>
          <p:nvPr/>
        </p:nvPicPr>
        <p:blipFill>
          <a:blip r:embed="rId9"/>
          <a:stretch>
            <a:fillRect/>
          </a:stretch>
        </p:blipFill>
        <p:spPr>
          <a:xfrm>
            <a:off x="800100" y="2258466"/>
            <a:ext cx="180975" cy="161925"/>
          </a:xfrm>
          <a:prstGeom prst="rect">
            <a:avLst/>
          </a:prstGeom>
        </p:spPr>
      </p:pic>
      <p:pic>
        <p:nvPicPr>
          <p:cNvPr id="18" name="Picture 14" descr="image.png">
            <a:extLst>
              <a:ext uri="{FF2B5EF4-FFF2-40B4-BE49-F238E27FC236}">
                <a16:creationId xmlns:a16="http://schemas.microsoft.com/office/drawing/2014/main" id="{13FB2E17-BE8C-1388-BB80-59519A87D338}"/>
              </a:ext>
            </a:extLst>
          </p:cNvPr>
          <p:cNvPicPr>
            <a:picLocks noChangeAspect="1"/>
          </p:cNvPicPr>
          <p:nvPr/>
        </p:nvPicPr>
        <p:blipFill>
          <a:blip r:embed="rId10"/>
          <a:stretch>
            <a:fillRect/>
          </a:stretch>
        </p:blipFill>
        <p:spPr>
          <a:xfrm>
            <a:off x="800100" y="3359497"/>
            <a:ext cx="180975" cy="161925"/>
          </a:xfrm>
          <a:prstGeom prst="rect">
            <a:avLst/>
          </a:prstGeom>
        </p:spPr>
      </p:pic>
      <p:pic>
        <p:nvPicPr>
          <p:cNvPr id="19" name="Picture 15" descr="image.png">
            <a:extLst>
              <a:ext uri="{FF2B5EF4-FFF2-40B4-BE49-F238E27FC236}">
                <a16:creationId xmlns:a16="http://schemas.microsoft.com/office/drawing/2014/main" id="{E7A1D4D6-D1A0-F603-C6E9-078CA0F9DCCE}"/>
              </a:ext>
            </a:extLst>
          </p:cNvPr>
          <p:cNvPicPr>
            <a:picLocks noChangeAspect="1"/>
          </p:cNvPicPr>
          <p:nvPr/>
        </p:nvPicPr>
        <p:blipFill>
          <a:blip r:embed="rId11"/>
          <a:stretch>
            <a:fillRect/>
          </a:stretch>
        </p:blipFill>
        <p:spPr>
          <a:xfrm>
            <a:off x="800100" y="4460527"/>
            <a:ext cx="161925" cy="161925"/>
          </a:xfrm>
          <a:prstGeom prst="rect">
            <a:avLst/>
          </a:prstGeom>
        </p:spPr>
      </p:pic>
    </p:spTree>
    <p:extLst>
      <p:ext uri="{BB962C8B-B14F-4D97-AF65-F5344CB8AC3E}">
        <p14:creationId xmlns:p14="http://schemas.microsoft.com/office/powerpoint/2010/main" val="690876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388591"/>
            <a:ext cx="12192000" cy="6858000"/>
          </a:xfrm>
          <a:prstGeom prst="rect">
            <a:avLst/>
          </a:prstGeom>
        </p:spPr>
      </p:pic>
      <p:sp>
        <p:nvSpPr>
          <p:cNvPr id="3" name="TextBox 2"/>
          <p:cNvSpPr txBox="1"/>
          <p:nvPr/>
        </p:nvSpPr>
        <p:spPr>
          <a:xfrm>
            <a:off x="545307" y="781050"/>
            <a:ext cx="5993010" cy="738664"/>
          </a:xfrm>
          <a:prstGeom prst="rect">
            <a:avLst/>
          </a:prstGeom>
          <a:noFill/>
        </p:spPr>
        <p:txBody>
          <a:bodyPr wrap="square" lIns="0" tIns="0" rIns="0" bIns="0" anchor="ctr">
            <a:spAutoFit/>
          </a:bodyPr>
          <a:lstStyle/>
          <a:p>
            <a:pPr algn="l"/>
            <a:r>
              <a:rPr lang="tr-TR" sz="2400" b="1" i="0" u="none" dirty="0">
                <a:solidFill>
                  <a:srgbClr val="0F172A"/>
                </a:solidFill>
                <a:latin typeface="Poppins"/>
              </a:rPr>
              <a:t>Yeni Nesil Yüksek Çözünürlük Kameralar ile Güvenlik</a:t>
            </a:r>
          </a:p>
        </p:txBody>
      </p:sp>
      <p:pic>
        <p:nvPicPr>
          <p:cNvPr id="5" name="Picture 4" descr="image.png"/>
          <p:cNvPicPr>
            <a:picLocks noChangeAspect="1"/>
          </p:cNvPicPr>
          <p:nvPr/>
        </p:nvPicPr>
        <p:blipFill>
          <a:blip r:embed="rId4"/>
          <a:stretch>
            <a:fillRect/>
          </a:stretch>
        </p:blipFill>
        <p:spPr>
          <a:xfrm>
            <a:off x="571500" y="476250"/>
            <a:ext cx="304800" cy="304800"/>
          </a:xfrm>
          <a:prstGeom prst="rect">
            <a:avLst/>
          </a:prstGeom>
        </p:spPr>
      </p:pic>
      <p:sp>
        <p:nvSpPr>
          <p:cNvPr id="6" name="Rounded Rectangle 5"/>
          <p:cNvSpPr/>
          <p:nvPr/>
        </p:nvSpPr>
        <p:spPr>
          <a:xfrm>
            <a:off x="571500" y="1504950"/>
            <a:ext cx="76200" cy="28575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Picture 2" descr="image.png">
            <a:extLst>
              <a:ext uri="{FF2B5EF4-FFF2-40B4-BE49-F238E27FC236}">
                <a16:creationId xmlns:a16="http://schemas.microsoft.com/office/drawing/2014/main" id="{F19D0B38-28A3-E5C6-40CE-8826D529682B}"/>
              </a:ext>
            </a:extLst>
          </p:cNvPr>
          <p:cNvPicPr>
            <a:picLocks noChangeAspect="1"/>
          </p:cNvPicPr>
          <p:nvPr/>
        </p:nvPicPr>
        <p:blipFill>
          <a:blip r:embed="rId5"/>
          <a:stretch>
            <a:fillRect/>
          </a:stretch>
        </p:blipFill>
        <p:spPr>
          <a:xfrm>
            <a:off x="571500" y="2072729"/>
            <a:ext cx="6221610" cy="967680"/>
          </a:xfrm>
          <a:prstGeom prst="rect">
            <a:avLst/>
          </a:prstGeom>
        </p:spPr>
      </p:pic>
      <p:pic>
        <p:nvPicPr>
          <p:cNvPr id="21" name="Picture 3" descr="image.png">
            <a:extLst>
              <a:ext uri="{FF2B5EF4-FFF2-40B4-BE49-F238E27FC236}">
                <a16:creationId xmlns:a16="http://schemas.microsoft.com/office/drawing/2014/main" id="{B595A718-B6BB-405F-59E0-F64A560A341E}"/>
              </a:ext>
            </a:extLst>
          </p:cNvPr>
          <p:cNvPicPr>
            <a:picLocks noChangeAspect="1"/>
          </p:cNvPicPr>
          <p:nvPr/>
        </p:nvPicPr>
        <p:blipFill>
          <a:blip r:embed="rId6"/>
          <a:stretch>
            <a:fillRect/>
          </a:stretch>
        </p:blipFill>
        <p:spPr>
          <a:xfrm>
            <a:off x="571500" y="3173759"/>
            <a:ext cx="6221610" cy="967680"/>
          </a:xfrm>
          <a:prstGeom prst="rect">
            <a:avLst/>
          </a:prstGeom>
        </p:spPr>
      </p:pic>
      <p:pic>
        <p:nvPicPr>
          <p:cNvPr id="22" name="Picture 4" descr="image.png">
            <a:extLst>
              <a:ext uri="{FF2B5EF4-FFF2-40B4-BE49-F238E27FC236}">
                <a16:creationId xmlns:a16="http://schemas.microsoft.com/office/drawing/2014/main" id="{ACE47B49-FF0E-9B8F-16AE-E1D2FE5F991B}"/>
              </a:ext>
            </a:extLst>
          </p:cNvPr>
          <p:cNvPicPr>
            <a:picLocks noChangeAspect="1"/>
          </p:cNvPicPr>
          <p:nvPr/>
        </p:nvPicPr>
        <p:blipFill>
          <a:blip r:embed="rId5"/>
          <a:stretch>
            <a:fillRect/>
          </a:stretch>
        </p:blipFill>
        <p:spPr>
          <a:xfrm>
            <a:off x="571500" y="4274790"/>
            <a:ext cx="6221610" cy="967680"/>
          </a:xfrm>
          <a:prstGeom prst="rect">
            <a:avLst/>
          </a:prstGeom>
        </p:spPr>
      </p:pic>
      <p:pic>
        <p:nvPicPr>
          <p:cNvPr id="23" name="Picture 5" descr="image.png">
            <a:extLst>
              <a:ext uri="{FF2B5EF4-FFF2-40B4-BE49-F238E27FC236}">
                <a16:creationId xmlns:a16="http://schemas.microsoft.com/office/drawing/2014/main" id="{C41D99B3-6C75-7829-DBFD-616BBE7FC0E6}"/>
              </a:ext>
            </a:extLst>
          </p:cNvPr>
          <p:cNvPicPr>
            <a:picLocks noChangeAspect="1"/>
          </p:cNvPicPr>
          <p:nvPr/>
        </p:nvPicPr>
        <p:blipFill>
          <a:blip r:embed="rId7"/>
          <a:stretch>
            <a:fillRect/>
          </a:stretch>
        </p:blipFill>
        <p:spPr>
          <a:xfrm>
            <a:off x="7136010" y="1914525"/>
            <a:ext cx="4598789" cy="3619500"/>
          </a:xfrm>
          <a:prstGeom prst="rect">
            <a:avLst/>
          </a:prstGeom>
        </p:spPr>
      </p:pic>
      <p:sp>
        <p:nvSpPr>
          <p:cNvPr id="24" name="TextBox 6">
            <a:extLst>
              <a:ext uri="{FF2B5EF4-FFF2-40B4-BE49-F238E27FC236}">
                <a16:creationId xmlns:a16="http://schemas.microsoft.com/office/drawing/2014/main" id="{A86DD15A-784C-8D20-924E-BFE76143EA04}"/>
              </a:ext>
            </a:extLst>
          </p:cNvPr>
          <p:cNvSpPr txBox="1"/>
          <p:nvPr/>
        </p:nvSpPr>
        <p:spPr>
          <a:xfrm>
            <a:off x="1057275" y="2234654"/>
            <a:ext cx="5812601" cy="209550"/>
          </a:xfrm>
          <a:prstGeom prst="rect">
            <a:avLst/>
          </a:prstGeom>
          <a:noFill/>
        </p:spPr>
        <p:txBody>
          <a:bodyPr wrap="square" lIns="0" tIns="0" rIns="0" bIns="0" anchor="ctr">
            <a:spAutoFit/>
          </a:bodyPr>
          <a:lstStyle/>
          <a:p>
            <a:pPr algn="l"/>
            <a:r>
              <a:rPr sz="1275" b="1" i="0" u="none">
                <a:solidFill>
                  <a:srgbClr val="0B2545"/>
                </a:solidFill>
                <a:latin typeface="Plus Jakarta Sans"/>
              </a:rPr>
              <a:t>Özkaynak Yapay Zekâ Modeli</a:t>
            </a:r>
          </a:p>
        </p:txBody>
      </p:sp>
      <p:sp>
        <p:nvSpPr>
          <p:cNvPr id="25" name="TextBox 7">
            <a:extLst>
              <a:ext uri="{FF2B5EF4-FFF2-40B4-BE49-F238E27FC236}">
                <a16:creationId xmlns:a16="http://schemas.microsoft.com/office/drawing/2014/main" id="{D93BD24D-874E-8746-119A-9EA790C114CF}"/>
              </a:ext>
            </a:extLst>
          </p:cNvPr>
          <p:cNvSpPr txBox="1"/>
          <p:nvPr/>
        </p:nvSpPr>
        <p:spPr>
          <a:xfrm>
            <a:off x="800100" y="2491829"/>
            <a:ext cx="5792985" cy="564514"/>
          </a:xfrm>
          <a:prstGeom prst="rect">
            <a:avLst/>
          </a:prstGeom>
          <a:noFill/>
        </p:spPr>
        <p:txBody>
          <a:bodyPr wrap="square" lIns="0" tIns="0" rIns="0" bIns="0" anchor="t">
            <a:spAutoFit/>
          </a:bodyPr>
          <a:lstStyle/>
          <a:p>
            <a:pPr algn="l">
              <a:lnSpc>
                <a:spcPts val="1522"/>
              </a:lnSpc>
            </a:pPr>
            <a:r>
              <a:rPr lang="tr-TR" sz="1050" b="0" i="0" u="none" dirty="0">
                <a:solidFill>
                  <a:srgbClr val="475569"/>
                </a:solidFill>
                <a:latin typeface="Inter"/>
              </a:rPr>
              <a:t>Bilgi Teknolojileri Şefliğimizin sahaya kazandırdığı yüksek çözünürlüklü kamera altyapısı ile Yapay Zeka ve Yeni Teknolojiler Şefliğimizin algoritmaları entegre edilerek, fabrikalarımızda milisaniyeler içinde baret denetimi sağlandı.</a:t>
            </a:r>
          </a:p>
        </p:txBody>
      </p:sp>
      <p:sp>
        <p:nvSpPr>
          <p:cNvPr id="26" name="TextBox 8">
            <a:extLst>
              <a:ext uri="{FF2B5EF4-FFF2-40B4-BE49-F238E27FC236}">
                <a16:creationId xmlns:a16="http://schemas.microsoft.com/office/drawing/2014/main" id="{2FCF65B4-60FA-2DC1-4A7A-AFD90514B9F9}"/>
              </a:ext>
            </a:extLst>
          </p:cNvPr>
          <p:cNvSpPr txBox="1"/>
          <p:nvPr/>
        </p:nvSpPr>
        <p:spPr>
          <a:xfrm>
            <a:off x="1076325" y="3335684"/>
            <a:ext cx="5792598" cy="209550"/>
          </a:xfrm>
          <a:prstGeom prst="rect">
            <a:avLst/>
          </a:prstGeom>
          <a:noFill/>
        </p:spPr>
        <p:txBody>
          <a:bodyPr wrap="square" lIns="0" tIns="0" rIns="0" bIns="0" anchor="ctr">
            <a:spAutoFit/>
          </a:bodyPr>
          <a:lstStyle/>
          <a:p>
            <a:pPr algn="l"/>
            <a:r>
              <a:rPr sz="1275" b="1" i="0" u="none">
                <a:solidFill>
                  <a:srgbClr val="0B2545"/>
                </a:solidFill>
                <a:latin typeface="Plus Jakarta Sans"/>
              </a:rPr>
              <a:t>Hikvision NVR &amp; Kamera Entegrasyonu</a:t>
            </a:r>
          </a:p>
        </p:txBody>
      </p:sp>
      <p:sp>
        <p:nvSpPr>
          <p:cNvPr id="27" name="TextBox 9">
            <a:extLst>
              <a:ext uri="{FF2B5EF4-FFF2-40B4-BE49-F238E27FC236}">
                <a16:creationId xmlns:a16="http://schemas.microsoft.com/office/drawing/2014/main" id="{DFCDD06D-2CD0-D414-EC5B-DCE6874DF050}"/>
              </a:ext>
            </a:extLst>
          </p:cNvPr>
          <p:cNvSpPr txBox="1"/>
          <p:nvPr/>
        </p:nvSpPr>
        <p:spPr>
          <a:xfrm>
            <a:off x="800100" y="3592859"/>
            <a:ext cx="5792985" cy="386655"/>
          </a:xfrm>
          <a:prstGeom prst="rect">
            <a:avLst/>
          </a:prstGeom>
          <a:noFill/>
        </p:spPr>
        <p:txBody>
          <a:bodyPr wrap="square" lIns="0" tIns="0" rIns="0" bIns="0" anchor="t">
            <a:spAutoFit/>
          </a:bodyPr>
          <a:lstStyle/>
          <a:p>
            <a:pPr algn="l">
              <a:lnSpc>
                <a:spcPts val="1522"/>
              </a:lnSpc>
            </a:pPr>
            <a:r>
              <a:rPr sz="1050" b="0" i="0" u="none">
                <a:solidFill>
                  <a:srgbClr val="475569"/>
                </a:solidFill>
                <a:latin typeface="Inter"/>
              </a:rPr>
              <a:t>Sahada kurulu yüksek çözünürlüklü Hikvision akıllı kameralar ve yapay zekâ destekli NVR kayıt cihazlarıyla kesintisiz görüntü akışı işlenmektedir.</a:t>
            </a:r>
          </a:p>
        </p:txBody>
      </p:sp>
      <p:sp>
        <p:nvSpPr>
          <p:cNvPr id="28" name="TextBox 10">
            <a:extLst>
              <a:ext uri="{FF2B5EF4-FFF2-40B4-BE49-F238E27FC236}">
                <a16:creationId xmlns:a16="http://schemas.microsoft.com/office/drawing/2014/main" id="{EBCF34C9-61A3-276E-96D3-31B1B8646BAB}"/>
              </a:ext>
            </a:extLst>
          </p:cNvPr>
          <p:cNvSpPr txBox="1"/>
          <p:nvPr/>
        </p:nvSpPr>
        <p:spPr>
          <a:xfrm>
            <a:off x="1057275" y="4436715"/>
            <a:ext cx="5812601" cy="209550"/>
          </a:xfrm>
          <a:prstGeom prst="rect">
            <a:avLst/>
          </a:prstGeom>
          <a:noFill/>
        </p:spPr>
        <p:txBody>
          <a:bodyPr wrap="square" lIns="0" tIns="0" rIns="0" bIns="0" anchor="ctr">
            <a:spAutoFit/>
          </a:bodyPr>
          <a:lstStyle/>
          <a:p>
            <a:pPr algn="l"/>
            <a:r>
              <a:rPr sz="1275" b="1" i="0" u="none">
                <a:solidFill>
                  <a:srgbClr val="0B2545"/>
                </a:solidFill>
                <a:latin typeface="Plus Jakarta Sans"/>
              </a:rPr>
              <a:t>Anlık İhlal Uyarısı &amp; Sıfır Kaza</a:t>
            </a:r>
          </a:p>
        </p:txBody>
      </p:sp>
      <p:sp>
        <p:nvSpPr>
          <p:cNvPr id="29" name="TextBox 11">
            <a:extLst>
              <a:ext uri="{FF2B5EF4-FFF2-40B4-BE49-F238E27FC236}">
                <a16:creationId xmlns:a16="http://schemas.microsoft.com/office/drawing/2014/main" id="{DB15A8DA-1246-FCD5-CA43-0FC0DAD04F5A}"/>
              </a:ext>
            </a:extLst>
          </p:cNvPr>
          <p:cNvSpPr txBox="1"/>
          <p:nvPr/>
        </p:nvSpPr>
        <p:spPr>
          <a:xfrm>
            <a:off x="800100" y="4693890"/>
            <a:ext cx="5792985" cy="386655"/>
          </a:xfrm>
          <a:prstGeom prst="rect">
            <a:avLst/>
          </a:prstGeom>
          <a:noFill/>
        </p:spPr>
        <p:txBody>
          <a:bodyPr wrap="square" lIns="0" tIns="0" rIns="0" bIns="0" anchor="t">
            <a:spAutoFit/>
          </a:bodyPr>
          <a:lstStyle/>
          <a:p>
            <a:pPr algn="l">
              <a:lnSpc>
                <a:spcPts val="1522"/>
              </a:lnSpc>
            </a:pPr>
            <a:r>
              <a:rPr sz="1050" b="0" i="0" u="none">
                <a:solidFill>
                  <a:srgbClr val="475569"/>
                </a:solidFill>
                <a:latin typeface="Inter"/>
              </a:rPr>
              <a:t>Baretsiz personel veya ziyaretçi tespit edildiği an İSG uzmanlarına görsel log ve anlık alarm iletilerek iş güvenliği proaktif şekilde güvenceye alınmaktadır.</a:t>
            </a:r>
          </a:p>
        </p:txBody>
      </p:sp>
      <p:pic>
        <p:nvPicPr>
          <p:cNvPr id="30" name="Picture 12" descr="image.png">
            <a:extLst>
              <a:ext uri="{FF2B5EF4-FFF2-40B4-BE49-F238E27FC236}">
                <a16:creationId xmlns:a16="http://schemas.microsoft.com/office/drawing/2014/main" id="{5498E86F-38DA-4306-AD49-FDCA1339F34A}"/>
              </a:ext>
            </a:extLst>
          </p:cNvPr>
          <p:cNvPicPr>
            <a:picLocks noChangeAspect="1"/>
          </p:cNvPicPr>
          <p:nvPr/>
        </p:nvPicPr>
        <p:blipFill>
          <a:blip r:embed="rId8"/>
          <a:stretch>
            <a:fillRect/>
          </a:stretch>
        </p:blipFill>
        <p:spPr>
          <a:xfrm>
            <a:off x="7863780" y="2152650"/>
            <a:ext cx="3143250" cy="3143250"/>
          </a:xfrm>
          <a:prstGeom prst="rect">
            <a:avLst/>
          </a:prstGeom>
        </p:spPr>
      </p:pic>
      <p:pic>
        <p:nvPicPr>
          <p:cNvPr id="31" name="Picture 13" descr="image.png">
            <a:extLst>
              <a:ext uri="{FF2B5EF4-FFF2-40B4-BE49-F238E27FC236}">
                <a16:creationId xmlns:a16="http://schemas.microsoft.com/office/drawing/2014/main" id="{55D12CA6-792F-D43B-6B25-D0B99EE54115}"/>
              </a:ext>
            </a:extLst>
          </p:cNvPr>
          <p:cNvPicPr>
            <a:picLocks noChangeAspect="1"/>
          </p:cNvPicPr>
          <p:nvPr/>
        </p:nvPicPr>
        <p:blipFill>
          <a:blip r:embed="rId9"/>
          <a:stretch>
            <a:fillRect/>
          </a:stretch>
        </p:blipFill>
        <p:spPr>
          <a:xfrm>
            <a:off x="800100" y="2258466"/>
            <a:ext cx="161925" cy="161925"/>
          </a:xfrm>
          <a:prstGeom prst="rect">
            <a:avLst/>
          </a:prstGeom>
        </p:spPr>
      </p:pic>
      <p:pic>
        <p:nvPicPr>
          <p:cNvPr id="32" name="Picture 14" descr="image.png">
            <a:extLst>
              <a:ext uri="{FF2B5EF4-FFF2-40B4-BE49-F238E27FC236}">
                <a16:creationId xmlns:a16="http://schemas.microsoft.com/office/drawing/2014/main" id="{D155DF30-E31B-5024-71A0-9581BEC98E52}"/>
              </a:ext>
            </a:extLst>
          </p:cNvPr>
          <p:cNvPicPr>
            <a:picLocks noChangeAspect="1"/>
          </p:cNvPicPr>
          <p:nvPr/>
        </p:nvPicPr>
        <p:blipFill>
          <a:blip r:embed="rId10"/>
          <a:stretch>
            <a:fillRect/>
          </a:stretch>
        </p:blipFill>
        <p:spPr>
          <a:xfrm>
            <a:off x="800100" y="3359497"/>
            <a:ext cx="180975" cy="161925"/>
          </a:xfrm>
          <a:prstGeom prst="rect">
            <a:avLst/>
          </a:prstGeom>
        </p:spPr>
      </p:pic>
      <p:pic>
        <p:nvPicPr>
          <p:cNvPr id="33" name="Picture 15" descr="image.png">
            <a:extLst>
              <a:ext uri="{FF2B5EF4-FFF2-40B4-BE49-F238E27FC236}">
                <a16:creationId xmlns:a16="http://schemas.microsoft.com/office/drawing/2014/main" id="{697387DD-5D73-2E98-8C25-F67869E7CCD0}"/>
              </a:ext>
            </a:extLst>
          </p:cNvPr>
          <p:cNvPicPr>
            <a:picLocks noChangeAspect="1"/>
          </p:cNvPicPr>
          <p:nvPr/>
        </p:nvPicPr>
        <p:blipFill>
          <a:blip r:embed="rId11"/>
          <a:stretch>
            <a:fillRect/>
          </a:stretch>
        </p:blipFill>
        <p:spPr>
          <a:xfrm>
            <a:off x="800100" y="4460527"/>
            <a:ext cx="161925" cy="161925"/>
          </a:xfrm>
          <a:prstGeom prst="rect">
            <a:avLst/>
          </a:prstGeom>
        </p:spPr>
      </p:pic>
    </p:spTree>
    <p:extLst>
      <p:ext uri="{BB962C8B-B14F-4D97-AF65-F5344CB8AC3E}">
        <p14:creationId xmlns:p14="http://schemas.microsoft.com/office/powerpoint/2010/main" val="2236373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571500" y="4076700"/>
            <a:ext cx="2541240" cy="1303883"/>
          </a:xfrm>
          <a:prstGeom prst="rect">
            <a:avLst/>
          </a:prstGeom>
        </p:spPr>
      </p:pic>
      <p:pic>
        <p:nvPicPr>
          <p:cNvPr id="4" name="Picture 3" descr="image.png"/>
          <p:cNvPicPr>
            <a:picLocks noChangeAspect="1"/>
          </p:cNvPicPr>
          <p:nvPr/>
        </p:nvPicPr>
        <p:blipFill>
          <a:blip r:embed="rId3"/>
          <a:stretch>
            <a:fillRect/>
          </a:stretch>
        </p:blipFill>
        <p:spPr>
          <a:xfrm>
            <a:off x="3407419" y="2201316"/>
            <a:ext cx="2541240" cy="1303883"/>
          </a:xfrm>
          <a:prstGeom prst="rect">
            <a:avLst/>
          </a:prstGeom>
        </p:spPr>
      </p:pic>
      <p:pic>
        <p:nvPicPr>
          <p:cNvPr id="6" name="Picture 5" descr="image.png"/>
          <p:cNvPicPr>
            <a:picLocks noChangeAspect="1"/>
          </p:cNvPicPr>
          <p:nvPr/>
        </p:nvPicPr>
        <p:blipFill>
          <a:blip r:embed="rId4"/>
          <a:stretch>
            <a:fillRect/>
          </a:stretch>
        </p:blipFill>
        <p:spPr>
          <a:xfrm>
            <a:off x="9079259" y="1760339"/>
            <a:ext cx="2541240" cy="1744860"/>
          </a:xfrm>
          <a:prstGeom prst="rect">
            <a:avLst/>
          </a:prstGeom>
        </p:spPr>
      </p:pic>
      <p:pic>
        <p:nvPicPr>
          <p:cNvPr id="7" name="Picture 6" descr="image.png"/>
          <p:cNvPicPr>
            <a:picLocks noChangeAspect="1"/>
          </p:cNvPicPr>
          <p:nvPr/>
        </p:nvPicPr>
        <p:blipFill>
          <a:blip r:embed="rId5"/>
          <a:stretch>
            <a:fillRect/>
          </a:stretch>
        </p:blipFill>
        <p:spPr>
          <a:xfrm>
            <a:off x="11029950" y="381000"/>
            <a:ext cx="590550" cy="438150"/>
          </a:xfrm>
          <a:prstGeom prst="rect">
            <a:avLst/>
          </a:prstGeom>
        </p:spPr>
      </p:pic>
      <p:pic>
        <p:nvPicPr>
          <p:cNvPr id="8" name="Picture 7" descr="image.png"/>
          <p:cNvPicPr>
            <a:picLocks noChangeAspect="1"/>
          </p:cNvPicPr>
          <p:nvPr/>
        </p:nvPicPr>
        <p:blipFill>
          <a:blip r:embed="rId6"/>
          <a:stretch>
            <a:fillRect/>
          </a:stretch>
        </p:blipFill>
        <p:spPr>
          <a:xfrm>
            <a:off x="11172825" y="447675"/>
            <a:ext cx="304800" cy="304800"/>
          </a:xfrm>
          <a:prstGeom prst="rect">
            <a:avLst/>
          </a:prstGeom>
        </p:spPr>
      </p:pic>
      <p:sp>
        <p:nvSpPr>
          <p:cNvPr id="9" name="Rectangle 8"/>
          <p:cNvSpPr/>
          <p:nvPr/>
        </p:nvSpPr>
        <p:spPr>
          <a:xfrm>
            <a:off x="571500" y="3771900"/>
            <a:ext cx="11049000" cy="3810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1525" y="4276725"/>
            <a:ext cx="2248249" cy="247650"/>
          </a:xfrm>
          <a:prstGeom prst="rect">
            <a:avLst/>
          </a:prstGeom>
          <a:noFill/>
        </p:spPr>
        <p:txBody>
          <a:bodyPr wrap="square" lIns="0" tIns="0" rIns="0" bIns="0" anchor="t">
            <a:spAutoFit/>
          </a:bodyPr>
          <a:lstStyle/>
          <a:p>
            <a:pPr algn="l"/>
            <a:r>
              <a:rPr sz="1275" b="1" i="0" u="none" dirty="0">
                <a:solidFill>
                  <a:srgbClr val="2563EB"/>
                </a:solidFill>
                <a:latin typeface="Poppins"/>
              </a:rPr>
              <a:t>Faz 1: </a:t>
            </a:r>
            <a:r>
              <a:rPr sz="1275" b="1" i="0" u="none" dirty="0" err="1">
                <a:solidFill>
                  <a:srgbClr val="2563EB"/>
                </a:solidFill>
                <a:latin typeface="Poppins"/>
              </a:rPr>
              <a:t>Omurga</a:t>
            </a:r>
            <a:r>
              <a:rPr sz="1275" b="1" i="0" u="none" dirty="0">
                <a:solidFill>
                  <a:srgbClr val="2563EB"/>
                </a:solidFill>
                <a:latin typeface="Poppins"/>
              </a:rPr>
              <a:t> &amp; </a:t>
            </a:r>
            <a:r>
              <a:rPr sz="1275" b="1" i="0" u="none" dirty="0" err="1">
                <a:solidFill>
                  <a:srgbClr val="2563EB"/>
                </a:solidFill>
                <a:latin typeface="Poppins"/>
              </a:rPr>
              <a:t>Ağ</a:t>
            </a:r>
            <a:endParaRPr sz="1275" b="1" i="0" u="none" dirty="0">
              <a:solidFill>
                <a:srgbClr val="2563EB"/>
              </a:solidFill>
              <a:latin typeface="Poppins"/>
            </a:endParaRPr>
          </a:p>
        </p:txBody>
      </p:sp>
      <p:sp>
        <p:nvSpPr>
          <p:cNvPr id="11" name="TextBox 10"/>
          <p:cNvSpPr txBox="1"/>
          <p:nvPr/>
        </p:nvSpPr>
        <p:spPr>
          <a:xfrm>
            <a:off x="771525" y="4600575"/>
            <a:ext cx="2141190" cy="564514"/>
          </a:xfrm>
          <a:prstGeom prst="rect">
            <a:avLst/>
          </a:prstGeom>
          <a:noFill/>
        </p:spPr>
        <p:txBody>
          <a:bodyPr wrap="square" lIns="0" tIns="0" rIns="0" bIns="0" anchor="t">
            <a:spAutoFit/>
          </a:bodyPr>
          <a:lstStyle/>
          <a:p>
            <a:pPr algn="l">
              <a:lnSpc>
                <a:spcPts val="1522"/>
              </a:lnSpc>
            </a:pPr>
            <a:r>
              <a:rPr sz="1050" b="0" i="0" u="none" dirty="0">
                <a:solidFill>
                  <a:srgbClr val="475569"/>
                </a:solidFill>
                <a:latin typeface="Inter"/>
              </a:rPr>
              <a:t>Backbone </a:t>
            </a:r>
            <a:r>
              <a:rPr sz="1050" b="0" i="0" u="none" dirty="0" err="1">
                <a:solidFill>
                  <a:srgbClr val="475569"/>
                </a:solidFill>
                <a:latin typeface="Inter"/>
              </a:rPr>
              <a:t>geçişi</a:t>
            </a:r>
            <a:r>
              <a:rPr sz="1050" b="0" i="0" u="none" dirty="0">
                <a:solidFill>
                  <a:srgbClr val="475569"/>
                </a:solidFill>
                <a:latin typeface="Inter"/>
              </a:rPr>
              <a:t>, fiber </a:t>
            </a:r>
            <a:r>
              <a:rPr sz="1050" b="0" i="0" u="none" dirty="0" err="1">
                <a:solidFill>
                  <a:srgbClr val="475569"/>
                </a:solidFill>
                <a:latin typeface="Inter"/>
              </a:rPr>
              <a:t>optik</a:t>
            </a:r>
            <a:r>
              <a:rPr sz="1050" b="0" i="0" u="none" dirty="0">
                <a:solidFill>
                  <a:srgbClr val="475569"/>
                </a:solidFill>
                <a:latin typeface="Inter"/>
              </a:rPr>
              <a:t> </a:t>
            </a:r>
            <a:r>
              <a:rPr sz="1050" b="0" i="0" u="none" dirty="0" err="1">
                <a:solidFill>
                  <a:srgbClr val="475569"/>
                </a:solidFill>
                <a:latin typeface="Inter"/>
              </a:rPr>
              <a:t>kablolama</a:t>
            </a:r>
            <a:r>
              <a:rPr lang="tr-TR" sz="1050" b="0" i="0" u="none" dirty="0">
                <a:solidFill>
                  <a:srgbClr val="475569"/>
                </a:solidFill>
                <a:latin typeface="Inter"/>
              </a:rPr>
              <a:t> AP ve sunucu değişimi sağlandı. Yeni nesil </a:t>
            </a:r>
            <a:r>
              <a:rPr lang="tr-TR" sz="1050" b="0" i="0" u="none" dirty="0" err="1">
                <a:solidFill>
                  <a:srgbClr val="475569"/>
                </a:solidFill>
                <a:latin typeface="Inter"/>
              </a:rPr>
              <a:t>NVR’lar</a:t>
            </a:r>
            <a:r>
              <a:rPr lang="tr-TR" sz="1050" b="0" i="0" u="none" dirty="0">
                <a:solidFill>
                  <a:srgbClr val="475569"/>
                </a:solidFill>
                <a:latin typeface="Inter"/>
              </a:rPr>
              <a:t> devreye alındı.</a:t>
            </a:r>
            <a:endParaRPr sz="1050" b="0" i="0" u="none" dirty="0">
              <a:solidFill>
                <a:srgbClr val="475569"/>
              </a:solidFill>
              <a:latin typeface="Inter"/>
            </a:endParaRPr>
          </a:p>
        </p:txBody>
      </p:sp>
      <p:sp>
        <p:nvSpPr>
          <p:cNvPr id="12" name="TextBox 11"/>
          <p:cNvSpPr txBox="1"/>
          <p:nvPr/>
        </p:nvSpPr>
        <p:spPr>
          <a:xfrm>
            <a:off x="3607444" y="2401341"/>
            <a:ext cx="2248249" cy="196208"/>
          </a:xfrm>
          <a:prstGeom prst="rect">
            <a:avLst/>
          </a:prstGeom>
          <a:noFill/>
        </p:spPr>
        <p:txBody>
          <a:bodyPr wrap="square" lIns="0" tIns="0" rIns="0" bIns="0" anchor="t">
            <a:spAutoFit/>
          </a:bodyPr>
          <a:lstStyle/>
          <a:p>
            <a:pPr algn="l"/>
            <a:r>
              <a:rPr sz="1275" b="1" i="0" u="none" dirty="0">
                <a:solidFill>
                  <a:srgbClr val="2563EB"/>
                </a:solidFill>
                <a:latin typeface="Poppins"/>
              </a:rPr>
              <a:t>Faz </a:t>
            </a:r>
            <a:r>
              <a:rPr lang="tr-TR" sz="1275" b="1" i="0" u="none" dirty="0">
                <a:solidFill>
                  <a:srgbClr val="2563EB"/>
                </a:solidFill>
                <a:latin typeface="Poppins"/>
              </a:rPr>
              <a:t>2</a:t>
            </a:r>
            <a:r>
              <a:rPr sz="1275" b="1" i="0" u="none" dirty="0">
                <a:solidFill>
                  <a:srgbClr val="2563EB"/>
                </a:solidFill>
                <a:latin typeface="Poppins"/>
              </a:rPr>
              <a:t>: </a:t>
            </a:r>
            <a:r>
              <a:rPr sz="1275" b="1" i="0" u="none" dirty="0" err="1">
                <a:solidFill>
                  <a:srgbClr val="2563EB"/>
                </a:solidFill>
                <a:latin typeface="Poppins"/>
              </a:rPr>
              <a:t>Güvenlik</a:t>
            </a:r>
            <a:r>
              <a:rPr sz="1275" b="1" i="0" u="none" dirty="0">
                <a:solidFill>
                  <a:srgbClr val="2563EB"/>
                </a:solidFill>
                <a:latin typeface="Poppins"/>
              </a:rPr>
              <a:t> </a:t>
            </a:r>
            <a:r>
              <a:rPr lang="tr-TR" sz="1275" b="1" dirty="0">
                <a:solidFill>
                  <a:srgbClr val="2563EB"/>
                </a:solidFill>
                <a:latin typeface="Poppins"/>
              </a:rPr>
              <a:t>ve Veri</a:t>
            </a:r>
            <a:endParaRPr sz="1275" b="1" i="0" u="none" dirty="0">
              <a:solidFill>
                <a:srgbClr val="2563EB"/>
              </a:solidFill>
              <a:latin typeface="Poppins"/>
            </a:endParaRPr>
          </a:p>
        </p:txBody>
      </p:sp>
      <p:sp>
        <p:nvSpPr>
          <p:cNvPr id="13" name="TextBox 12"/>
          <p:cNvSpPr txBox="1"/>
          <p:nvPr/>
        </p:nvSpPr>
        <p:spPr>
          <a:xfrm>
            <a:off x="3607444" y="2674437"/>
            <a:ext cx="2141190" cy="756874"/>
          </a:xfrm>
          <a:prstGeom prst="rect">
            <a:avLst/>
          </a:prstGeom>
          <a:noFill/>
        </p:spPr>
        <p:txBody>
          <a:bodyPr wrap="square" lIns="0" tIns="0" rIns="0" bIns="0" anchor="t">
            <a:spAutoFit/>
          </a:bodyPr>
          <a:lstStyle/>
          <a:p>
            <a:pPr algn="l">
              <a:lnSpc>
                <a:spcPts val="1522"/>
              </a:lnSpc>
            </a:pPr>
            <a:r>
              <a:rPr sz="1050" b="0" i="0" u="none" dirty="0">
                <a:solidFill>
                  <a:srgbClr val="475569"/>
                </a:solidFill>
                <a:latin typeface="Inter"/>
              </a:rPr>
              <a:t>Kron PAM </a:t>
            </a:r>
            <a:r>
              <a:rPr sz="1050" b="0" i="0" u="none" dirty="0" err="1">
                <a:solidFill>
                  <a:srgbClr val="475569"/>
                </a:solidFill>
                <a:latin typeface="Inter"/>
              </a:rPr>
              <a:t>devreye</a:t>
            </a:r>
            <a:r>
              <a:rPr sz="1050" b="0" i="0" u="none" dirty="0">
                <a:solidFill>
                  <a:srgbClr val="475569"/>
                </a:solidFill>
                <a:latin typeface="Inter"/>
              </a:rPr>
              <a:t> </a:t>
            </a:r>
            <a:r>
              <a:rPr sz="1050" b="0" i="0" u="none" dirty="0" err="1">
                <a:solidFill>
                  <a:srgbClr val="475569"/>
                </a:solidFill>
                <a:latin typeface="Inter"/>
              </a:rPr>
              <a:t>alındı</a:t>
            </a:r>
            <a:r>
              <a:rPr lang="tr-TR" sz="1050" b="0" i="0" u="none" dirty="0">
                <a:solidFill>
                  <a:srgbClr val="475569"/>
                </a:solidFill>
                <a:latin typeface="Inter"/>
              </a:rPr>
              <a:t>, yeni </a:t>
            </a:r>
            <a:r>
              <a:rPr lang="tr-TR" sz="1050" b="0" i="0" u="none" dirty="0" err="1">
                <a:solidFill>
                  <a:srgbClr val="475569"/>
                </a:solidFill>
                <a:latin typeface="Inter"/>
              </a:rPr>
              <a:t>firewal</a:t>
            </a:r>
            <a:r>
              <a:rPr lang="tr-TR" sz="1050" b="0" i="0" u="none" dirty="0">
                <a:solidFill>
                  <a:srgbClr val="475569"/>
                </a:solidFill>
                <a:latin typeface="Inter"/>
              </a:rPr>
              <a:t> ve WAF dereye alındı</a:t>
            </a:r>
            <a:r>
              <a:rPr sz="1050" b="0" i="0" u="none" dirty="0">
                <a:solidFill>
                  <a:srgbClr val="475569"/>
                </a:solidFill>
                <a:latin typeface="Inter"/>
              </a:rPr>
              <a:t>.</a:t>
            </a:r>
            <a:r>
              <a:rPr lang="tr-TR" sz="1050" b="0" i="0" u="none" dirty="0">
                <a:solidFill>
                  <a:srgbClr val="475569"/>
                </a:solidFill>
                <a:latin typeface="Inter"/>
              </a:rPr>
              <a:t> SOC / SIEM ile birlikte veriler </a:t>
            </a:r>
            <a:r>
              <a:rPr lang="tr-TR" sz="1050" b="0" i="0" u="none" dirty="0" err="1">
                <a:solidFill>
                  <a:srgbClr val="475569"/>
                </a:solidFill>
                <a:latin typeface="Inter"/>
              </a:rPr>
              <a:t>KVKK’ya</a:t>
            </a:r>
            <a:r>
              <a:rPr lang="tr-TR" sz="1050" b="0" i="0" u="none" dirty="0">
                <a:solidFill>
                  <a:srgbClr val="475569"/>
                </a:solidFill>
                <a:latin typeface="Inter"/>
              </a:rPr>
              <a:t> uygun bir şekilde toplanmaya başlandı.</a:t>
            </a:r>
            <a:endParaRPr sz="1050" b="0" i="0" u="none" dirty="0">
              <a:solidFill>
                <a:srgbClr val="475569"/>
              </a:solidFill>
              <a:latin typeface="Inter"/>
            </a:endParaRPr>
          </a:p>
        </p:txBody>
      </p:sp>
      <p:sp>
        <p:nvSpPr>
          <p:cNvPr id="16" name="TextBox 15"/>
          <p:cNvSpPr txBox="1"/>
          <p:nvPr/>
        </p:nvSpPr>
        <p:spPr>
          <a:xfrm>
            <a:off x="9279284" y="1960364"/>
            <a:ext cx="2248249" cy="392415"/>
          </a:xfrm>
          <a:prstGeom prst="rect">
            <a:avLst/>
          </a:prstGeom>
          <a:noFill/>
        </p:spPr>
        <p:txBody>
          <a:bodyPr wrap="square" lIns="0" tIns="0" rIns="0" bIns="0" anchor="t">
            <a:spAutoFit/>
          </a:bodyPr>
          <a:lstStyle/>
          <a:p>
            <a:pPr algn="l"/>
            <a:r>
              <a:rPr sz="1275" b="1" i="0" u="none" dirty="0">
                <a:solidFill>
                  <a:srgbClr val="2563EB"/>
                </a:solidFill>
                <a:latin typeface="Poppins"/>
              </a:rPr>
              <a:t>Faz </a:t>
            </a:r>
            <a:r>
              <a:rPr lang="tr-TR" sz="1275" b="1" dirty="0">
                <a:solidFill>
                  <a:srgbClr val="2563EB"/>
                </a:solidFill>
                <a:latin typeface="Poppins"/>
              </a:rPr>
              <a:t>4</a:t>
            </a:r>
            <a:r>
              <a:rPr sz="1275" b="1" i="0" u="none" dirty="0">
                <a:solidFill>
                  <a:srgbClr val="2563EB"/>
                </a:solidFill>
                <a:latin typeface="Poppins"/>
              </a:rPr>
              <a:t>: </a:t>
            </a:r>
            <a:r>
              <a:rPr sz="1275" b="1" i="0" u="none" dirty="0" err="1">
                <a:solidFill>
                  <a:srgbClr val="2563EB"/>
                </a:solidFill>
                <a:latin typeface="Poppins"/>
              </a:rPr>
              <a:t>Genişleme</a:t>
            </a:r>
            <a:r>
              <a:rPr sz="1275" b="1" i="0" u="none" dirty="0">
                <a:solidFill>
                  <a:srgbClr val="2563EB"/>
                </a:solidFill>
                <a:latin typeface="Poppins"/>
              </a:rPr>
              <a:t> &amp; </a:t>
            </a:r>
            <a:r>
              <a:rPr sz="1275" b="1" i="0" u="none" dirty="0" err="1">
                <a:solidFill>
                  <a:srgbClr val="2563EB"/>
                </a:solidFill>
                <a:latin typeface="Poppins"/>
              </a:rPr>
              <a:t>Gelecek</a:t>
            </a:r>
            <a:endParaRPr sz="1275" b="1" i="0" u="none" dirty="0">
              <a:solidFill>
                <a:srgbClr val="2563EB"/>
              </a:solidFill>
              <a:latin typeface="Poppins"/>
            </a:endParaRPr>
          </a:p>
        </p:txBody>
      </p:sp>
      <p:sp>
        <p:nvSpPr>
          <p:cNvPr id="17" name="TextBox 16"/>
          <p:cNvSpPr txBox="1"/>
          <p:nvPr/>
        </p:nvSpPr>
        <p:spPr>
          <a:xfrm>
            <a:off x="9279284" y="2531864"/>
            <a:ext cx="2141190" cy="564514"/>
          </a:xfrm>
          <a:prstGeom prst="rect">
            <a:avLst/>
          </a:prstGeom>
          <a:noFill/>
        </p:spPr>
        <p:txBody>
          <a:bodyPr wrap="square" lIns="0" tIns="0" rIns="0" bIns="0" anchor="t">
            <a:spAutoFit/>
          </a:bodyPr>
          <a:lstStyle/>
          <a:p>
            <a:pPr algn="l">
              <a:lnSpc>
                <a:spcPts val="1522"/>
              </a:lnSpc>
            </a:pPr>
            <a:r>
              <a:rPr sz="1050" b="0" i="0" u="none" dirty="0">
                <a:solidFill>
                  <a:srgbClr val="475569"/>
                </a:solidFill>
                <a:latin typeface="Inter"/>
              </a:rPr>
              <a:t>Sistem </a:t>
            </a:r>
            <a:r>
              <a:rPr sz="1050" b="0" i="0" u="none" dirty="0" err="1">
                <a:solidFill>
                  <a:srgbClr val="475569"/>
                </a:solidFill>
                <a:latin typeface="Inter"/>
              </a:rPr>
              <a:t>odası</a:t>
            </a:r>
            <a:r>
              <a:rPr sz="1050" b="0" i="0" u="none" dirty="0">
                <a:solidFill>
                  <a:srgbClr val="475569"/>
                </a:solidFill>
                <a:latin typeface="Inter"/>
              </a:rPr>
              <a:t> </a:t>
            </a:r>
            <a:r>
              <a:rPr sz="1050" b="0" i="0" u="none" dirty="0" err="1">
                <a:solidFill>
                  <a:srgbClr val="475569"/>
                </a:solidFill>
                <a:latin typeface="Inter"/>
              </a:rPr>
              <a:t>iklimlendirme</a:t>
            </a:r>
            <a:r>
              <a:rPr sz="1050" b="0" i="0" u="none" dirty="0">
                <a:solidFill>
                  <a:srgbClr val="475569"/>
                </a:solidFill>
                <a:latin typeface="Inter"/>
              </a:rPr>
              <a:t>/</a:t>
            </a:r>
            <a:r>
              <a:rPr sz="1050" b="0" i="0" u="none" dirty="0" err="1">
                <a:solidFill>
                  <a:srgbClr val="475569"/>
                </a:solidFill>
                <a:latin typeface="Inter"/>
              </a:rPr>
              <a:t>genişletme</a:t>
            </a:r>
            <a:r>
              <a:rPr sz="1050" b="0" i="0" u="none" dirty="0">
                <a:solidFill>
                  <a:srgbClr val="475569"/>
                </a:solidFill>
                <a:latin typeface="Inter"/>
              </a:rPr>
              <a:t>, yeni </a:t>
            </a:r>
            <a:r>
              <a:rPr sz="1050" b="0" i="0" u="none" dirty="0" err="1">
                <a:solidFill>
                  <a:srgbClr val="475569"/>
                </a:solidFill>
                <a:latin typeface="Inter"/>
              </a:rPr>
              <a:t>donanım</a:t>
            </a:r>
            <a:r>
              <a:rPr sz="1050" b="0" i="0" u="none" dirty="0">
                <a:solidFill>
                  <a:srgbClr val="475569"/>
                </a:solidFill>
                <a:latin typeface="Inter"/>
              </a:rPr>
              <a:t> </a:t>
            </a:r>
            <a:r>
              <a:rPr sz="1050" b="0" i="0" u="none" dirty="0" err="1">
                <a:solidFill>
                  <a:srgbClr val="475569"/>
                </a:solidFill>
                <a:latin typeface="Inter"/>
              </a:rPr>
              <a:t>ihalesi</a:t>
            </a:r>
            <a:r>
              <a:rPr sz="1050" b="0" i="0" u="none" dirty="0">
                <a:solidFill>
                  <a:srgbClr val="475569"/>
                </a:solidFill>
                <a:latin typeface="Inter"/>
              </a:rPr>
              <a:t> </a:t>
            </a:r>
            <a:r>
              <a:rPr sz="1050" b="0" i="0" u="none" dirty="0" err="1">
                <a:solidFill>
                  <a:srgbClr val="475569"/>
                </a:solidFill>
                <a:latin typeface="Inter"/>
              </a:rPr>
              <a:t>ve</a:t>
            </a:r>
            <a:r>
              <a:rPr lang="tr-TR" sz="1050" dirty="0">
                <a:solidFill>
                  <a:srgbClr val="475569"/>
                </a:solidFill>
                <a:latin typeface="Inter"/>
              </a:rPr>
              <a:t> yapay zekaya yatırımlar</a:t>
            </a:r>
            <a:endParaRPr sz="1050" b="0" i="0" u="none" dirty="0">
              <a:solidFill>
                <a:srgbClr val="475569"/>
              </a:solidFill>
              <a:latin typeface="Inter"/>
            </a:endParaRPr>
          </a:p>
        </p:txBody>
      </p:sp>
      <p:sp>
        <p:nvSpPr>
          <p:cNvPr id="18" name="TextBox 17"/>
          <p:cNvSpPr txBox="1"/>
          <p:nvPr/>
        </p:nvSpPr>
        <p:spPr>
          <a:xfrm>
            <a:off x="571500" y="476250"/>
            <a:ext cx="11601450" cy="457200"/>
          </a:xfrm>
          <a:prstGeom prst="rect">
            <a:avLst/>
          </a:prstGeom>
          <a:noFill/>
        </p:spPr>
        <p:txBody>
          <a:bodyPr wrap="square" lIns="0" tIns="0" rIns="0" bIns="0" anchor="ctr">
            <a:spAutoFit/>
          </a:bodyPr>
          <a:lstStyle/>
          <a:p>
            <a:pPr algn="l"/>
            <a:r>
              <a:rPr sz="2400" b="1" i="0" u="none">
                <a:solidFill>
                  <a:srgbClr val="0F172A"/>
                </a:solidFill>
                <a:latin typeface="Poppins"/>
              </a:rPr>
              <a:t>Dönüşüm Yol Haritası ve Fazlar</a:t>
            </a:r>
          </a:p>
        </p:txBody>
      </p:sp>
      <p:sp>
        <p:nvSpPr>
          <p:cNvPr id="19" name="Rounded Rectangle 18"/>
          <p:cNvSpPr/>
          <p:nvPr/>
        </p:nvSpPr>
        <p:spPr>
          <a:xfrm>
            <a:off x="571500" y="933450"/>
            <a:ext cx="76200" cy="28575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1737345" y="3686175"/>
            <a:ext cx="209550" cy="209550"/>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4573265" y="3686175"/>
            <a:ext cx="209550" cy="209550"/>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21"/>
          <p:cNvSpPr/>
          <p:nvPr/>
        </p:nvSpPr>
        <p:spPr>
          <a:xfrm>
            <a:off x="7409184" y="3686175"/>
            <a:ext cx="209550" cy="209550"/>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10245104" y="3686175"/>
            <a:ext cx="209550" cy="209550"/>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6" name="Picture 5" descr="image.png">
            <a:extLst>
              <a:ext uri="{FF2B5EF4-FFF2-40B4-BE49-F238E27FC236}">
                <a16:creationId xmlns:a16="http://schemas.microsoft.com/office/drawing/2014/main" id="{20288311-9C26-80F5-F2A8-98291D9CC1BB}"/>
              </a:ext>
            </a:extLst>
          </p:cNvPr>
          <p:cNvPicPr>
            <a:picLocks noChangeAspect="1"/>
          </p:cNvPicPr>
          <p:nvPr/>
        </p:nvPicPr>
        <p:blipFill>
          <a:blip r:embed="rId4"/>
          <a:stretch>
            <a:fillRect/>
          </a:stretch>
        </p:blipFill>
        <p:spPr>
          <a:xfrm>
            <a:off x="6348114" y="3990172"/>
            <a:ext cx="2541240" cy="1744860"/>
          </a:xfrm>
          <a:prstGeom prst="rect">
            <a:avLst/>
          </a:prstGeom>
        </p:spPr>
      </p:pic>
      <p:sp>
        <p:nvSpPr>
          <p:cNvPr id="27" name="TextBox 15">
            <a:extLst>
              <a:ext uri="{FF2B5EF4-FFF2-40B4-BE49-F238E27FC236}">
                <a16:creationId xmlns:a16="http://schemas.microsoft.com/office/drawing/2014/main" id="{12FC36A0-2919-ED82-14AC-CB781BB33B2B}"/>
              </a:ext>
            </a:extLst>
          </p:cNvPr>
          <p:cNvSpPr txBox="1"/>
          <p:nvPr/>
        </p:nvSpPr>
        <p:spPr>
          <a:xfrm>
            <a:off x="6494609" y="4276725"/>
            <a:ext cx="2248249" cy="392415"/>
          </a:xfrm>
          <a:prstGeom prst="rect">
            <a:avLst/>
          </a:prstGeom>
          <a:noFill/>
        </p:spPr>
        <p:txBody>
          <a:bodyPr wrap="square" lIns="0" tIns="0" rIns="0" bIns="0" anchor="t">
            <a:spAutoFit/>
          </a:bodyPr>
          <a:lstStyle/>
          <a:p>
            <a:r>
              <a:rPr sz="1275" b="1" i="0" u="none" dirty="0">
                <a:solidFill>
                  <a:srgbClr val="2563EB"/>
                </a:solidFill>
                <a:latin typeface="Poppins"/>
              </a:rPr>
              <a:t>Faz </a:t>
            </a:r>
            <a:r>
              <a:rPr lang="tr-TR" sz="1275" b="1" dirty="0">
                <a:solidFill>
                  <a:srgbClr val="2563EB"/>
                </a:solidFill>
                <a:latin typeface="Poppins"/>
              </a:rPr>
              <a:t>3</a:t>
            </a:r>
            <a:r>
              <a:rPr sz="1275" b="1" i="0" u="none" dirty="0">
                <a:solidFill>
                  <a:srgbClr val="2563EB"/>
                </a:solidFill>
                <a:latin typeface="Poppins"/>
              </a:rPr>
              <a:t>: </a:t>
            </a:r>
            <a:r>
              <a:rPr lang="tr-TR" sz="1275" b="1" i="0" u="none" dirty="0" err="1">
                <a:solidFill>
                  <a:srgbClr val="2563EB"/>
                </a:solidFill>
                <a:latin typeface="Poppins"/>
              </a:rPr>
              <a:t>Erp</a:t>
            </a:r>
            <a:r>
              <a:rPr lang="tr-TR" sz="1275" b="1" i="0" u="none" dirty="0">
                <a:solidFill>
                  <a:srgbClr val="2563EB"/>
                </a:solidFill>
                <a:latin typeface="Poppins"/>
              </a:rPr>
              <a:t> Sürecinin Başlaması</a:t>
            </a:r>
            <a:endParaRPr sz="1275" b="1" i="0" u="none" dirty="0">
              <a:solidFill>
                <a:srgbClr val="2563EB"/>
              </a:solidFill>
              <a:latin typeface="Poppins"/>
            </a:endParaRPr>
          </a:p>
        </p:txBody>
      </p:sp>
      <p:sp>
        <p:nvSpPr>
          <p:cNvPr id="28" name="TextBox 16">
            <a:extLst>
              <a:ext uri="{FF2B5EF4-FFF2-40B4-BE49-F238E27FC236}">
                <a16:creationId xmlns:a16="http://schemas.microsoft.com/office/drawing/2014/main" id="{D9A24FE5-399D-E780-02BF-89993DAB8E66}"/>
              </a:ext>
            </a:extLst>
          </p:cNvPr>
          <p:cNvSpPr txBox="1"/>
          <p:nvPr/>
        </p:nvSpPr>
        <p:spPr>
          <a:xfrm>
            <a:off x="6494609" y="4728699"/>
            <a:ext cx="2141190" cy="564514"/>
          </a:xfrm>
          <a:prstGeom prst="rect">
            <a:avLst/>
          </a:prstGeom>
          <a:noFill/>
        </p:spPr>
        <p:txBody>
          <a:bodyPr wrap="square" lIns="0" tIns="0" rIns="0" bIns="0" anchor="t">
            <a:spAutoFit/>
          </a:bodyPr>
          <a:lstStyle/>
          <a:p>
            <a:pPr algn="l">
              <a:lnSpc>
                <a:spcPts val="1522"/>
              </a:lnSpc>
            </a:pPr>
            <a:r>
              <a:rPr lang="tr-TR" sz="1050" b="0" i="0" u="none" dirty="0" err="1">
                <a:solidFill>
                  <a:srgbClr val="475569"/>
                </a:solidFill>
                <a:latin typeface="Inter"/>
              </a:rPr>
              <a:t>Erp</a:t>
            </a:r>
            <a:r>
              <a:rPr lang="tr-TR" sz="1050" b="0" i="0" u="none" dirty="0">
                <a:solidFill>
                  <a:srgbClr val="475569"/>
                </a:solidFill>
                <a:latin typeface="Inter"/>
              </a:rPr>
              <a:t> Geçiş süreci başladı. Test aşamasına geçildi. Aralık 2026 da canlı sürece alınacaktır.</a:t>
            </a:r>
            <a:endParaRPr sz="1050" b="0" i="0" u="none" dirty="0">
              <a:solidFill>
                <a:srgbClr val="475569"/>
              </a:solidFill>
              <a:latin typeface="Inte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490844" y="2087016"/>
            <a:ext cx="1028700" cy="685800"/>
          </a:xfrm>
          <a:prstGeom prst="rect">
            <a:avLst/>
          </a:prstGeom>
        </p:spPr>
      </p:pic>
      <p:pic>
        <p:nvPicPr>
          <p:cNvPr id="5" name="Picture 4" descr="image.png"/>
          <p:cNvPicPr>
            <a:picLocks noChangeAspect="1"/>
          </p:cNvPicPr>
          <p:nvPr/>
        </p:nvPicPr>
        <p:blipFill>
          <a:blip r:embed="rId4"/>
          <a:stretch>
            <a:fillRect/>
          </a:stretch>
        </p:blipFill>
        <p:spPr>
          <a:xfrm>
            <a:off x="2966719" y="3943350"/>
            <a:ext cx="5857875" cy="514350"/>
          </a:xfrm>
          <a:prstGeom prst="rect">
            <a:avLst/>
          </a:prstGeom>
        </p:spPr>
      </p:pic>
      <p:sp>
        <p:nvSpPr>
          <p:cNvPr id="6" name="TextBox 5"/>
          <p:cNvSpPr txBox="1"/>
          <p:nvPr/>
        </p:nvSpPr>
        <p:spPr>
          <a:xfrm>
            <a:off x="3565366" y="3018561"/>
            <a:ext cx="4660582" cy="857250"/>
          </a:xfrm>
          <a:prstGeom prst="rect">
            <a:avLst/>
          </a:prstGeom>
          <a:noFill/>
        </p:spPr>
        <p:txBody>
          <a:bodyPr wrap="square" lIns="0" tIns="0" rIns="0" bIns="0" anchor="t">
            <a:spAutoFit/>
          </a:bodyPr>
          <a:lstStyle/>
          <a:p>
            <a:pPr algn="ctr"/>
            <a:r>
              <a:rPr sz="4500" b="0" i="0" u="none" dirty="0" err="1">
                <a:solidFill>
                  <a:srgbClr val="F8FAFC"/>
                </a:solidFill>
                <a:latin typeface="Poppins ExtraBold"/>
              </a:rPr>
              <a:t>Teşekkür</a:t>
            </a:r>
            <a:r>
              <a:rPr sz="4500" b="0" i="0" u="none" dirty="0">
                <a:solidFill>
                  <a:srgbClr val="F8FAFC"/>
                </a:solidFill>
                <a:latin typeface="Poppins ExtraBold"/>
              </a:rPr>
              <a:t> </a:t>
            </a:r>
            <a:r>
              <a:rPr sz="4500" b="0" i="0" u="none" dirty="0" err="1">
                <a:solidFill>
                  <a:srgbClr val="F8FAFC"/>
                </a:solidFill>
                <a:latin typeface="Poppins ExtraBold"/>
              </a:rPr>
              <a:t>Ederiz</a:t>
            </a:r>
            <a:endParaRPr sz="4500" b="0" i="0" u="none" dirty="0">
              <a:solidFill>
                <a:srgbClr val="F8FAFC"/>
              </a:solidFill>
              <a:latin typeface="Poppins ExtraBold"/>
            </a:endParaRPr>
          </a:p>
        </p:txBody>
      </p:sp>
      <p:pic>
        <p:nvPicPr>
          <p:cNvPr id="8" name="Picture 7" descr="image.png"/>
          <p:cNvPicPr>
            <a:picLocks noChangeAspect="1"/>
          </p:cNvPicPr>
          <p:nvPr/>
        </p:nvPicPr>
        <p:blipFill>
          <a:blip r:embed="rId5"/>
          <a:stretch>
            <a:fillRect/>
          </a:stretch>
        </p:blipFill>
        <p:spPr>
          <a:xfrm>
            <a:off x="5776594" y="2201316"/>
            <a:ext cx="457200" cy="457200"/>
          </a:xfrm>
          <a:prstGeom prst="rect">
            <a:avLst/>
          </a:prstGeom>
        </p:spPr>
      </p:pic>
      <p:sp>
        <p:nvSpPr>
          <p:cNvPr id="10" name="TextBox 9"/>
          <p:cNvSpPr txBox="1"/>
          <p:nvPr/>
        </p:nvSpPr>
        <p:spPr>
          <a:xfrm>
            <a:off x="3319144" y="4105275"/>
            <a:ext cx="3200400" cy="190500"/>
          </a:xfrm>
          <a:prstGeom prst="rect">
            <a:avLst/>
          </a:prstGeom>
          <a:noFill/>
        </p:spPr>
        <p:txBody>
          <a:bodyPr wrap="square" lIns="123825" tIns="0" rIns="0" bIns="0" anchor="t">
            <a:spAutoFit/>
          </a:bodyPr>
          <a:lstStyle/>
          <a:p>
            <a:pPr algn="ctr"/>
            <a:r>
              <a:rPr sz="1275" b="0" i="0" u="none" dirty="0">
                <a:solidFill>
                  <a:srgbClr val="E2E8F0"/>
                </a:solidFill>
                <a:latin typeface="Inter"/>
              </a:rPr>
              <a:t>İSTON A.Ş. Bilgi Teknolojileri </a:t>
            </a:r>
            <a:r>
              <a:rPr sz="1275" b="0" i="0" u="none" dirty="0" err="1">
                <a:solidFill>
                  <a:srgbClr val="E2E8F0"/>
                </a:solidFill>
                <a:latin typeface="Inter"/>
              </a:rPr>
              <a:t>Müdürlüğü</a:t>
            </a:r>
            <a:endParaRPr sz="1275" b="0" i="0" u="none" dirty="0">
              <a:solidFill>
                <a:srgbClr val="E2E8F0"/>
              </a:solidFill>
              <a:latin typeface="Inter"/>
            </a:endParaRPr>
          </a:p>
        </p:txBody>
      </p:sp>
      <p:sp>
        <p:nvSpPr>
          <p:cNvPr id="11" name="TextBox 10"/>
          <p:cNvSpPr txBox="1"/>
          <p:nvPr/>
        </p:nvSpPr>
        <p:spPr>
          <a:xfrm>
            <a:off x="6724014" y="4105275"/>
            <a:ext cx="1666875" cy="190500"/>
          </a:xfrm>
          <a:prstGeom prst="rect">
            <a:avLst/>
          </a:prstGeom>
          <a:noFill/>
        </p:spPr>
        <p:txBody>
          <a:bodyPr wrap="square" lIns="161925" tIns="0" rIns="0" bIns="0" anchor="t">
            <a:spAutoFit/>
          </a:bodyPr>
          <a:lstStyle/>
          <a:p>
            <a:pPr algn="ctr"/>
            <a:r>
              <a:rPr sz="1275" b="0" i="0" u="none" dirty="0">
                <a:solidFill>
                  <a:srgbClr val="E2E8F0"/>
                </a:solidFill>
                <a:latin typeface="Inter"/>
              </a:rPr>
              <a:t>www.iston.istanbul</a:t>
            </a:r>
          </a:p>
        </p:txBody>
      </p:sp>
      <p:pic>
        <p:nvPicPr>
          <p:cNvPr id="12" name="Picture 11" descr="image.png"/>
          <p:cNvPicPr>
            <a:picLocks noChangeAspect="1"/>
          </p:cNvPicPr>
          <p:nvPr/>
        </p:nvPicPr>
        <p:blipFill>
          <a:blip r:embed="rId6"/>
          <a:stretch>
            <a:fillRect/>
          </a:stretch>
        </p:blipFill>
        <p:spPr>
          <a:xfrm>
            <a:off x="3489958" y="4105275"/>
            <a:ext cx="123825" cy="161925"/>
          </a:xfrm>
          <a:prstGeom prst="rect">
            <a:avLst/>
          </a:prstGeom>
        </p:spPr>
      </p:pic>
      <p:pic>
        <p:nvPicPr>
          <p:cNvPr id="13" name="Picture 12" descr="image.png"/>
          <p:cNvPicPr>
            <a:picLocks noChangeAspect="1"/>
          </p:cNvPicPr>
          <p:nvPr/>
        </p:nvPicPr>
        <p:blipFill>
          <a:blip r:embed="rId7"/>
          <a:stretch>
            <a:fillRect/>
          </a:stretch>
        </p:blipFill>
        <p:spPr>
          <a:xfrm>
            <a:off x="6805294" y="4114800"/>
            <a:ext cx="161925" cy="1619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96</TotalTime>
  <Words>922</Words>
  <Application>Microsoft Office PowerPoint</Application>
  <PresentationFormat>Geniş ekran</PresentationFormat>
  <Paragraphs>76</Paragraphs>
  <Slides>12</Slides>
  <Notes>3</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12</vt:i4>
      </vt:variant>
    </vt:vector>
  </HeadingPairs>
  <TitlesOfParts>
    <vt:vector size="20" baseType="lpstr">
      <vt:lpstr>Aptos</vt:lpstr>
      <vt:lpstr>Arial</vt:lpstr>
      <vt:lpstr>Calibri</vt:lpstr>
      <vt:lpstr>Inter</vt:lpstr>
      <vt:lpstr>Plus Jakarta Sans</vt:lpstr>
      <vt:lpstr>Poppins</vt:lpstr>
      <vt:lpstr>Poppins ExtraBold</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Uğurcan KESER</dc:creator>
  <cp:keywords/>
  <dc:description>generated using python-pptx</dc:description>
  <cp:lastModifiedBy>Ugurcan KESER</cp:lastModifiedBy>
  <cp:revision>11</cp:revision>
  <dcterms:created xsi:type="dcterms:W3CDTF">2013-01-27T09:14:16Z</dcterms:created>
  <dcterms:modified xsi:type="dcterms:W3CDTF">2026-09-09T07:14:21Z</dcterms:modified>
  <cp:category/>
</cp:coreProperties>
</file>