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28T14:21:11.971"/>
    <p1510:client id="{796D1626-D264-94E4-F1FB-5CB0D4BEC663}" v="307" dt="2026-08-28T06:48:11.323"/>
    <p1510:client id="{BB186490-4E86-A84F-9BBB-6B7E21A4651E}" v="321" dt="2026-08-28T12:58:56.666"/>
    <p1510:client id="{D6A37180-8308-B049-9E96-DE5EF530E857}" v="876" dt="2026-08-28T14:17:46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3-9
- IDC-Sales-Assistant-Attachment-Final.docx, Temel Performans Göstergeleri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Ana Zorluklar bölümü
- Ekran ve özet görseli: koctas-urun-uzmanim (1).pptx, slayt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13-16 ve 31-40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36-39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IDC-Sales-Assistant-Attachment-Final.docx, Uygulama Süreci
- PDP konumlanma görseli: koctas-urun-uzmanim (1).pptx, slayt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IDC-Sales-Assistant-Attachment-Final.docx, Kullanım Kolaylığı ve Elde Edilen Yararlar
- PDP sohbet akışı görseli: koctas-urun-uzmanim (1).pptx, slayt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32-40
- Ürün öneri yaklaşımı görseli: koctas-urun-uzmanim (1).pptx, slayt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23-24 ve 40
- Karşılaştırma görseli: koctas-urun-uzmanim (1).pptx, slayt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3-6
- Örnek kullanıcı soruları görseli: koctas-urun-uzmanim (1).pptx, slayt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 Final.docx, satır 39 ve 46
- Raporlama ekranları: koctas-urun-uzmanim (1).pptx, slayt 8 ve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IDC-Sales-Assistant-Attachment-Final.docx, Programın Ek Uzantıları
- IDC-Sales-Assistant Final.docx, satır 41 ve 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DU"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Text 1"/>
          <p:cNvSpPr/>
          <p:nvPr/>
        </p:nvSpPr>
        <p:spPr>
          <a:xfrm>
            <a:off x="502920" y="228600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5B5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YAPAY ZEKA SATIŞ ASİSTANI | KOÇTAŞ ÜRÜN UZMANIM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7315200" y="228600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/>
          </a:p>
        </p:txBody>
      </p:sp>
      <p:sp>
        <p:nvSpPr>
          <p:cNvPr id="5" name="Shape 3"/>
          <p:cNvSpPr/>
          <p:nvPr/>
        </p:nvSpPr>
        <p:spPr>
          <a:xfrm>
            <a:off x="502920" y="6528816"/>
            <a:ext cx="11155680" cy="0"/>
          </a:xfrm>
          <a:prstGeom prst="line">
            <a:avLst/>
          </a:prstGeom>
          <a:noFill/>
          <a:ln w="10160">
            <a:solidFill>
              <a:srgbClr val="D8D2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6" name="Text 4"/>
          <p:cNvSpPr/>
          <p:nvPr/>
        </p:nvSpPr>
        <p:spPr>
          <a:xfrm>
            <a:off x="502920" y="6583680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9A9A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Bilgi Gizlilik Sınıflandırması: Kurum İçi</a:t>
            </a:r>
            <a:endParaRPr lang="en-US" sz="6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1886F8-29A3-FE7B-B2BA-1A2314D38F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18" b="78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4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108162A-263C-DC8C-AC28-A19868A9AA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68" r="10739" b="10287"/>
          <a:stretch/>
        </p:blipFill>
        <p:spPr>
          <a:xfrm>
            <a:off x="0" y="447"/>
            <a:ext cx="12192000" cy="68571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DC3F2D-9300-6F9C-4DCF-32EB971E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6000"/>
          </a:blip>
          <a:srcRect t="15531"/>
          <a:stretch/>
        </p:blipFill>
        <p:spPr>
          <a:xfrm flipV="1">
            <a:off x="0" y="447"/>
            <a:ext cx="12192000" cy="685710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862E0C4-D5D0-75DF-1489-EEECC98C0709}"/>
              </a:ext>
            </a:extLst>
          </p:cNvPr>
          <p:cNvPicPr>
            <a:picLocks noChangeAspect="1"/>
          </p:cNvPicPr>
          <p:nvPr/>
        </p:nvPicPr>
        <p:blipFill rotWithShape="1">
          <a:blip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61921"/>
          <a:stretch/>
        </p:blipFill>
        <p:spPr>
          <a:xfrm>
            <a:off x="-548823" y="781435"/>
            <a:ext cx="13289645" cy="6076119"/>
          </a:xfrm>
          <a:prstGeom prst="rect">
            <a:avLst/>
          </a:prstGeom>
          <a:effectLst>
            <a:outerShdw blurRad="657958" dist="38100" dir="2700000" algn="tl" rotWithShape="0">
              <a:prstClr val="black">
                <a:alpha val="5000"/>
              </a:prstClr>
            </a:outerShdw>
          </a:effectLst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6B5EAC6-29A9-1FBF-0A76-63C5E1E26739}"/>
              </a:ext>
            </a:extLst>
          </p:cNvPr>
          <p:cNvPicPr>
            <a:picLocks noChangeAspect="1"/>
          </p:cNvPicPr>
          <p:nvPr/>
        </p:nvPicPr>
        <p:blipFill rotWithShape="1">
          <a:blip>
            <a:alphaModFix amt="5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66869"/>
          <a:stretch/>
        </p:blipFill>
        <p:spPr>
          <a:xfrm>
            <a:off x="-548823" y="1571041"/>
            <a:ext cx="13289645" cy="5286513"/>
          </a:xfrm>
          <a:prstGeom prst="rect">
            <a:avLst/>
          </a:prstGeom>
          <a:effectLst>
            <a:outerShdw blurRad="657958" dist="38100" dir="2700000" algn="tl" rotWithShape="0">
              <a:prstClr val="black">
                <a:alpha val="5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28B1A71-9A84-BC2F-70F4-7104ACA729C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87270"/>
          <a:stretch/>
        </p:blipFill>
        <p:spPr>
          <a:xfrm>
            <a:off x="-548823" y="4826436"/>
            <a:ext cx="13289645" cy="2031118"/>
          </a:xfrm>
          <a:prstGeom prst="rect">
            <a:avLst/>
          </a:prstGeom>
          <a:effectLst>
            <a:outerShdw blurRad="657958" dist="38100" dir="2700000" algn="tl" rotWithShape="0">
              <a:prstClr val="black">
                <a:alpha val="5000"/>
              </a:prstClr>
            </a:outerShdw>
          </a:effec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4E91CD2-D2A9-9C4E-B331-1486AFBC7C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9127" y="1033180"/>
            <a:ext cx="1706931" cy="202109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50BAB72-8F6A-816D-5915-BCCDA18ACE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09127" y="1033181"/>
            <a:ext cx="1706931" cy="2021089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514D63-1562-6CED-2F34-A0467E738FDD}"/>
              </a:ext>
            </a:extLst>
          </p:cNvPr>
          <p:cNvSpPr txBox="1"/>
          <p:nvPr/>
        </p:nvSpPr>
        <p:spPr>
          <a:xfrm>
            <a:off x="2836293" y="3803730"/>
            <a:ext cx="6652597" cy="1169545"/>
          </a:xfrm>
          <a:prstGeom prst="rect">
            <a:avLst/>
          </a:prstGeom>
          <a:noFill/>
        </p:spPr>
        <p:txBody>
          <a:bodyPr wrap="square" lIns="45714" tIns="22857" rIns="45714" bIns="22857" rtlCol="0" anchor="t">
            <a:spAutoFit/>
          </a:bodyPr>
          <a:lstStyle>
            <a:defPPr>
              <a:defRPr lang="en-US"/>
            </a:defPPr>
            <a:lvl1pPr marL="0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09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17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26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34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43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51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60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069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950" b="1" spc="150" dirty="0">
                <a:solidFill>
                  <a:srgbClr val="FFFFFF"/>
                </a:solidFill>
                <a:ea typeface="Calibri"/>
                <a:cs typeface="Calibri"/>
              </a:rPr>
              <a:t>Yapay Zeka </a:t>
            </a:r>
            <a:r>
              <a:rPr lang="en-US" sz="2950" b="1" spc="150" dirty="0" err="1">
                <a:solidFill>
                  <a:srgbClr val="FFFFFF"/>
                </a:solidFill>
                <a:ea typeface="Calibri"/>
                <a:cs typeface="Calibri"/>
              </a:rPr>
              <a:t>Satış</a:t>
            </a:r>
            <a:r>
              <a:rPr lang="en-US" sz="2950" b="1" spc="15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  <a:r>
              <a:rPr lang="en-US" sz="2950" b="1" spc="150" dirty="0" err="1">
                <a:solidFill>
                  <a:srgbClr val="FFFFFF"/>
                </a:solidFill>
                <a:ea typeface="Calibri"/>
                <a:cs typeface="Calibri"/>
              </a:rPr>
              <a:t>Asistanı</a:t>
            </a:r>
            <a:endParaRPr lang="en-US" dirty="0"/>
          </a:p>
          <a:p>
            <a:r>
              <a:rPr lang="en-US" sz="1400" spc="150" dirty="0">
                <a:solidFill>
                  <a:srgbClr val="666666"/>
                </a:solidFill>
              </a:rPr>
              <a:t>   Yapay </a:t>
            </a:r>
            <a:r>
              <a:rPr lang="en-US" sz="1400" spc="150" dirty="0" err="1">
                <a:solidFill>
                  <a:srgbClr val="666666"/>
                </a:solidFill>
              </a:rPr>
              <a:t>zeka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destekli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dijital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satış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ve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karar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destek</a:t>
            </a:r>
            <a:r>
              <a:rPr lang="en-US" sz="1400" spc="150" dirty="0">
                <a:solidFill>
                  <a:srgbClr val="666666"/>
                </a:solidFill>
              </a:rPr>
              <a:t> </a:t>
            </a:r>
            <a:r>
              <a:rPr lang="en-US" sz="1400" spc="150" dirty="0" err="1">
                <a:solidFill>
                  <a:srgbClr val="666666"/>
                </a:solidFill>
              </a:rPr>
              <a:t>asistanı</a:t>
            </a:r>
            <a:endParaRPr lang="en-US" sz="1400" spc="150" dirty="0"/>
          </a:p>
          <a:p>
            <a:pPr algn="ctr"/>
            <a:endParaRPr lang="en-US" sz="2950" b="1" spc="15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02E267-2EB5-050F-5E03-70900A8E0D9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98123"/>
          <a:stretch/>
        </p:blipFill>
        <p:spPr>
          <a:xfrm>
            <a:off x="-548823" y="6558029"/>
            <a:ext cx="13289645" cy="299525"/>
          </a:xfrm>
          <a:prstGeom prst="rect">
            <a:avLst/>
          </a:prstGeom>
          <a:effectLst>
            <a:outerShdw blurRad="657958" dist="38100" dir="2700000" algn="tl" rotWithShape="0">
              <a:prstClr val="black">
                <a:alpha val="5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A1B64B1-CB22-5CB7-F941-BB96AAF65F6D}"/>
              </a:ext>
            </a:extLst>
          </p:cNvPr>
          <p:cNvSpPr txBox="1"/>
          <p:nvPr/>
        </p:nvSpPr>
        <p:spPr>
          <a:xfrm>
            <a:off x="4975163" y="5971899"/>
            <a:ext cx="2373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09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17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26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34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43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51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60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069" algn="l" defTabSz="609509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0" spc="0">
                <a:solidFill>
                  <a:srgbClr val="FF5000"/>
                </a:solidFill>
                <a:effectLst/>
              </a:rPr>
              <a:t>www.koctas.com.tr</a:t>
            </a:r>
          </a:p>
        </p:txBody>
      </p:sp>
    </p:spTree>
    <p:extLst>
      <p:ext uri="{BB962C8B-B14F-4D97-AF65-F5344CB8AC3E}">
        <p14:creationId xmlns:p14="http://schemas.microsoft.com/office/powerpoint/2010/main" val="267077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>
                <a:solidFill>
                  <a:srgbClr val="252525"/>
                </a:solidFill>
              </a:rPr>
              <a:t>Bir </a:t>
            </a:r>
            <a:r>
              <a:rPr lang="en-US" sz="2500" b="1" err="1">
                <a:solidFill>
                  <a:srgbClr val="252525"/>
                </a:solidFill>
              </a:rPr>
              <a:t>bakışta</a:t>
            </a:r>
            <a:r>
              <a:rPr lang="en-US" sz="2500" b="1">
                <a:solidFill>
                  <a:srgbClr val="252525"/>
                </a:solidFill>
              </a:rPr>
              <a:t> Kundu </a:t>
            </a:r>
            <a:r>
              <a:rPr lang="en-US" sz="2500" b="1" err="1">
                <a:solidFill>
                  <a:srgbClr val="252525"/>
                </a:solidFill>
              </a:rPr>
              <a:t>Ürün</a:t>
            </a:r>
            <a:r>
              <a:rPr lang="en-US" sz="2500" b="1">
                <a:solidFill>
                  <a:srgbClr val="252525"/>
                </a:solidFill>
              </a:rPr>
              <a:t> </a:t>
            </a:r>
            <a:r>
              <a:rPr lang="en-US" sz="2500" b="1" err="1">
                <a:solidFill>
                  <a:srgbClr val="252525"/>
                </a:solidFill>
              </a:rPr>
              <a:t>Uzmanım</a:t>
            </a:r>
            <a:endParaRPr lang="en-US" sz="2500" err="1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Çözümün kapsamı, müşteriye sunduğu değer ve ölçülebilir sonuç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2487168" cy="1078992"/>
          </a:xfrm>
          <a:prstGeom prst="roundRect">
            <a:avLst/>
          </a:prstGeom>
          <a:solidFill>
            <a:srgbClr val="FFF0E9"/>
          </a:solidFill>
          <a:ln w="12700">
            <a:solidFill>
              <a:srgbClr val="F6B69E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5" name="Text 3"/>
          <p:cNvSpPr/>
          <p:nvPr/>
        </p:nvSpPr>
        <p:spPr>
          <a:xfrm>
            <a:off x="786384" y="193852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F05A28"/>
                </a:solidFill>
              </a:rPr>
              <a:t>352K $</a:t>
            </a:r>
          </a:p>
        </p:txBody>
      </p:sp>
      <p:sp>
        <p:nvSpPr>
          <p:cNvPr id="6" name="Text 4"/>
          <p:cNvSpPr/>
          <p:nvPr/>
        </p:nvSpPr>
        <p:spPr>
          <a:xfrm>
            <a:off x="768096" y="2386584"/>
            <a:ext cx="22311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50">
                <a:solidFill>
                  <a:srgbClr val="666666"/>
                </a:solidFill>
              </a:rPr>
              <a:t>2026 Q1-Q2 Ek Ciro </a:t>
            </a:r>
            <a:r>
              <a:rPr lang="en-US" sz="950" err="1">
                <a:solidFill>
                  <a:srgbClr val="666666"/>
                </a:solidFill>
              </a:rPr>
              <a:t>Getirisi</a:t>
            </a:r>
            <a:endParaRPr lang="en-US" err="1"/>
          </a:p>
        </p:txBody>
      </p:sp>
      <p:sp>
        <p:nvSpPr>
          <p:cNvPr id="7" name="Shape 5"/>
          <p:cNvSpPr/>
          <p:nvPr/>
        </p:nvSpPr>
        <p:spPr>
          <a:xfrm>
            <a:off x="3456432" y="1737360"/>
            <a:ext cx="2487168" cy="1078992"/>
          </a:xfrm>
          <a:prstGeom prst="roundRect">
            <a:avLst/>
          </a:prstGeom>
          <a:solidFill>
            <a:srgbClr val="FFF0E9"/>
          </a:solidFill>
          <a:ln w="12700">
            <a:solidFill>
              <a:srgbClr val="F6B69E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8" name="Text 6"/>
          <p:cNvSpPr/>
          <p:nvPr/>
        </p:nvSpPr>
        <p:spPr>
          <a:xfrm>
            <a:off x="3602736" y="193852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05A28"/>
                </a:solidFill>
              </a:rPr>
              <a:t>2,5Mn $</a:t>
            </a:r>
            <a:endParaRPr lang="en-US" sz="2400"/>
          </a:p>
        </p:txBody>
      </p:sp>
      <p:sp>
        <p:nvSpPr>
          <p:cNvPr id="9" name="Text 7"/>
          <p:cNvSpPr/>
          <p:nvPr/>
        </p:nvSpPr>
        <p:spPr>
          <a:xfrm>
            <a:off x="3584448" y="2386584"/>
            <a:ext cx="22311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50">
                <a:solidFill>
                  <a:srgbClr val="666666"/>
                </a:solidFill>
              </a:rPr>
              <a:t>2026 FY Ek Ciro </a:t>
            </a:r>
            <a:r>
              <a:rPr lang="en-US" sz="950" err="1">
                <a:solidFill>
                  <a:srgbClr val="666666"/>
                </a:solidFill>
              </a:rPr>
              <a:t>Getiri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Hedefi</a:t>
            </a:r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272784" y="1737360"/>
            <a:ext cx="2487168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6D0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1" name="Text 9"/>
          <p:cNvSpPr/>
          <p:nvPr/>
        </p:nvSpPr>
        <p:spPr>
          <a:xfrm>
            <a:off x="6419088" y="193852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b="1">
              <a:solidFill>
                <a:srgbClr val="F05A28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00800" y="2386584"/>
            <a:ext cx="22311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50" err="1">
                <a:solidFill>
                  <a:srgbClr val="666666"/>
                </a:solidFill>
              </a:rPr>
              <a:t>Dönüşüm</a:t>
            </a:r>
            <a:r>
              <a:rPr lang="en-US" sz="950">
                <a:solidFill>
                  <a:srgbClr val="666666"/>
                </a:solidFill>
              </a:rPr>
              <a:t> Oranı </a:t>
            </a:r>
            <a:r>
              <a:rPr lang="en-US" sz="950" err="1">
                <a:solidFill>
                  <a:srgbClr val="666666"/>
                </a:solidFill>
              </a:rPr>
              <a:t>Artışı</a:t>
            </a:r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089136" y="1737360"/>
            <a:ext cx="2487168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6D0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4" name="Text 12"/>
          <p:cNvSpPr/>
          <p:nvPr/>
        </p:nvSpPr>
        <p:spPr>
          <a:xfrm>
            <a:off x="9235440" y="1888236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F05A28"/>
                </a:solidFill>
              </a:rPr>
              <a:t>1M +</a:t>
            </a:r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9217152" y="2386584"/>
            <a:ext cx="22311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err="1">
                <a:solidFill>
                  <a:srgbClr val="666666"/>
                </a:solidFill>
              </a:rPr>
              <a:t>Ürün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bazında</a:t>
            </a:r>
            <a:r>
              <a:rPr lang="en-US" sz="950">
                <a:solidFill>
                  <a:srgbClr val="666666"/>
                </a:solidFill>
              </a:rPr>
              <a:t>, </a:t>
            </a:r>
            <a:r>
              <a:rPr lang="en-US" sz="950" err="1">
                <a:solidFill>
                  <a:srgbClr val="666666"/>
                </a:solidFill>
              </a:rPr>
              <a:t>listeleme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ve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arama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sonuçlarının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tamamında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aktif</a:t>
            </a:r>
            <a:endParaRPr lang="en-US" sz="950"/>
          </a:p>
        </p:txBody>
      </p:sp>
      <p:sp>
        <p:nvSpPr>
          <p:cNvPr id="16" name="Shape 14"/>
          <p:cNvSpPr/>
          <p:nvPr/>
        </p:nvSpPr>
        <p:spPr>
          <a:xfrm>
            <a:off x="658368" y="3246120"/>
            <a:ext cx="34290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7" name="Shape 15"/>
          <p:cNvSpPr/>
          <p:nvPr/>
        </p:nvSpPr>
        <p:spPr>
          <a:xfrm>
            <a:off x="658368" y="3246120"/>
            <a:ext cx="73152" cy="1920240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8" name="Text 16"/>
          <p:cNvSpPr/>
          <p:nvPr/>
        </p:nvSpPr>
        <p:spPr>
          <a:xfrm>
            <a:off x="914400" y="346557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err="1">
                <a:solidFill>
                  <a:srgbClr val="252525"/>
                </a:solidFill>
              </a:rPr>
              <a:t>Müşteri</a:t>
            </a:r>
            <a:r>
              <a:rPr lang="en-US" sz="1400" b="1">
                <a:solidFill>
                  <a:srgbClr val="252525"/>
                </a:solidFill>
              </a:rPr>
              <a:t> </a:t>
            </a:r>
            <a:r>
              <a:rPr lang="en-US" sz="1400" b="1" err="1">
                <a:solidFill>
                  <a:srgbClr val="252525"/>
                </a:solidFill>
              </a:rPr>
              <a:t>İhtiyacı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914400" y="3904488"/>
            <a:ext cx="29718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Geniş ürün kataloğunda doğru ürünü bulma, teknik özellikleri anlama ve alternatifleri karşılaştırma </a:t>
            </a:r>
            <a:r>
              <a:rPr lang="en-US" sz="1050" err="1">
                <a:solidFill>
                  <a:srgbClr val="666666"/>
                </a:solidFill>
              </a:rPr>
              <a:t>sürecindeki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müşterinin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satınalma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yolculuğuna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destek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olma</a:t>
            </a:r>
            <a:endParaRPr lang="en-US" sz="1050"/>
          </a:p>
        </p:txBody>
      </p:sp>
      <p:sp>
        <p:nvSpPr>
          <p:cNvPr id="20" name="Shape 18"/>
          <p:cNvSpPr/>
          <p:nvPr/>
        </p:nvSpPr>
        <p:spPr>
          <a:xfrm>
            <a:off x="4370832" y="3246120"/>
            <a:ext cx="34290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1" name="Shape 19"/>
          <p:cNvSpPr/>
          <p:nvPr/>
        </p:nvSpPr>
        <p:spPr>
          <a:xfrm>
            <a:off x="4370832" y="3246120"/>
            <a:ext cx="73152" cy="1920240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2" name="Text 20"/>
          <p:cNvSpPr/>
          <p:nvPr/>
        </p:nvSpPr>
        <p:spPr>
          <a:xfrm>
            <a:off x="4626864" y="346557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AI </a:t>
            </a:r>
            <a:r>
              <a:rPr lang="en-US" sz="1400" b="1" err="1">
                <a:solidFill>
                  <a:srgbClr val="252525"/>
                </a:solidFill>
              </a:rPr>
              <a:t>Destekli</a:t>
            </a:r>
            <a:r>
              <a:rPr lang="en-US" sz="1400" b="1">
                <a:solidFill>
                  <a:srgbClr val="252525"/>
                </a:solidFill>
              </a:rPr>
              <a:t> </a:t>
            </a:r>
            <a:r>
              <a:rPr lang="en-US" sz="1400" b="1" err="1">
                <a:solidFill>
                  <a:srgbClr val="252525"/>
                </a:solidFill>
              </a:rPr>
              <a:t>Çözüm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4626864" y="3904488"/>
            <a:ext cx="29718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Doğal dilde ihtiyacı anlar; </a:t>
            </a:r>
            <a:r>
              <a:rPr lang="en-US" sz="1050" err="1">
                <a:solidFill>
                  <a:srgbClr val="666666"/>
                </a:solidFill>
              </a:rPr>
              <a:t>ürüne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dair</a:t>
            </a:r>
            <a:r>
              <a:rPr lang="en-US" sz="1050">
                <a:solidFill>
                  <a:srgbClr val="666666"/>
                </a:solidFill>
              </a:rPr>
              <a:t> stok, fiyat, kampanya, yorum ve hizmet verilerini </a:t>
            </a:r>
            <a:r>
              <a:rPr lang="en-US" sz="1050" err="1">
                <a:solidFill>
                  <a:srgbClr val="666666"/>
                </a:solidFill>
              </a:rPr>
              <a:t>birlikte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değerlendirerek</a:t>
            </a:r>
            <a:r>
              <a:rPr lang="en-US" sz="1050">
                <a:solidFill>
                  <a:srgbClr val="666666"/>
                </a:solidFill>
              </a:rPr>
              <a:t>, </a:t>
            </a:r>
            <a:r>
              <a:rPr lang="en-US" sz="1050" err="1">
                <a:solidFill>
                  <a:srgbClr val="666666"/>
                </a:solidFill>
              </a:rPr>
              <a:t>müşterileri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aradığı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doğru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yönlendirir</a:t>
            </a:r>
            <a:r>
              <a:rPr lang="en-US" sz="1050">
                <a:solidFill>
                  <a:srgbClr val="666666"/>
                </a:solidFill>
              </a:rPr>
              <a:t>.</a:t>
            </a:r>
            <a:endParaRPr lang="en-US" sz="1050"/>
          </a:p>
        </p:txBody>
      </p:sp>
      <p:sp>
        <p:nvSpPr>
          <p:cNvPr id="24" name="Shape 22"/>
          <p:cNvSpPr/>
          <p:nvPr/>
        </p:nvSpPr>
        <p:spPr>
          <a:xfrm>
            <a:off x="8083296" y="3246120"/>
            <a:ext cx="34290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5" name="Shape 23"/>
          <p:cNvSpPr/>
          <p:nvPr/>
        </p:nvSpPr>
        <p:spPr>
          <a:xfrm>
            <a:off x="8083296" y="3246120"/>
            <a:ext cx="73152" cy="1920240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6" name="Text 24"/>
          <p:cNvSpPr/>
          <p:nvPr/>
        </p:nvSpPr>
        <p:spPr>
          <a:xfrm>
            <a:off x="8339328" y="346557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Değer </a:t>
            </a:r>
            <a:r>
              <a:rPr lang="en-US" sz="1400" b="1" err="1">
                <a:solidFill>
                  <a:srgbClr val="252525"/>
                </a:solidFill>
              </a:rPr>
              <a:t>Önerisi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8339328" y="3904488"/>
            <a:ext cx="29718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tr-TR" sz="1050">
                <a:solidFill>
                  <a:srgbClr val="666666"/>
                </a:solidFill>
              </a:rPr>
              <a:t>Ürün keşfinden satın almaya kadar müşterinin karar sürecini hızlandırır; dönüşüm oranı, sepet büyüklüğü ve ek gelir üzerindeki etkisi uçtan uca ölçülür</a:t>
            </a:r>
            <a:r>
              <a:rPr lang="tr-TR" sz="1050"/>
              <a:t>.</a:t>
            </a:r>
            <a:endParaRPr lang="en-US" sz="105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C28E8716-7B42-9A0A-0842-9AB0AF9DD3CB}"/>
              </a:ext>
            </a:extLst>
          </p:cNvPr>
          <p:cNvSpPr/>
          <p:nvPr/>
        </p:nvSpPr>
        <p:spPr>
          <a:xfrm>
            <a:off x="6400800" y="1956816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F05A28"/>
                </a:solidFill>
              </a:rPr>
              <a:t>%25</a:t>
            </a:r>
            <a:endParaRPr 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Çözülen perakende problemi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Geleneksel aramadan rehberli ürün keşfine geçiş ihtiyacı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77240" y="1682496"/>
            <a:ext cx="566928" cy="566928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5" name="Text 3"/>
          <p:cNvSpPr/>
          <p:nvPr/>
        </p:nvSpPr>
        <p:spPr>
          <a:xfrm>
            <a:off x="777240" y="179222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1</a:t>
            </a:r>
            <a:endParaRPr lang="en-US" sz="1300"/>
          </a:p>
        </p:txBody>
      </p:sp>
      <p:sp>
        <p:nvSpPr>
          <p:cNvPr id="6" name="Text 4"/>
          <p:cNvSpPr/>
          <p:nvPr/>
        </p:nvSpPr>
        <p:spPr>
          <a:xfrm>
            <a:off x="1600200" y="1627632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52525"/>
                </a:solidFill>
              </a:rPr>
              <a:t>Anahtar kelime sınırı</a:t>
            </a:r>
            <a:endParaRPr lang="en-US" sz="1500"/>
          </a:p>
        </p:txBody>
      </p:sp>
      <p:sp>
        <p:nvSpPr>
          <p:cNvPr id="7" name="Text 5"/>
          <p:cNvSpPr/>
          <p:nvPr/>
        </p:nvSpPr>
        <p:spPr>
          <a:xfrm>
            <a:off x="1600200" y="2020824"/>
            <a:ext cx="922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tr-TR" sz="1050"/>
              <a:t>M</a:t>
            </a:r>
            <a:r>
              <a:rPr lang="tr-TR" sz="1050">
                <a:solidFill>
                  <a:srgbClr val="666666"/>
                </a:solidFill>
              </a:rPr>
              <a:t>üşteri çoğu zaman ürün adını değil, ihtiyacını biliyor. Geleneksel arama, kullanım amacıyla ifade edilen karmaşık ihtiyaçları anlamakta yetersiz kalıyor.</a:t>
            </a:r>
            <a:endParaRPr lang="en-US" sz="1050">
              <a:solidFill>
                <a:srgbClr val="666666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2734056"/>
            <a:ext cx="566928" cy="566928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9" name="Text 7"/>
          <p:cNvSpPr/>
          <p:nvPr/>
        </p:nvSpPr>
        <p:spPr>
          <a:xfrm>
            <a:off x="777240" y="284378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2</a:t>
            </a:r>
            <a:endParaRPr lang="en-US" sz="1300"/>
          </a:p>
        </p:txBody>
      </p:sp>
      <p:sp>
        <p:nvSpPr>
          <p:cNvPr id="10" name="Text 8"/>
          <p:cNvSpPr/>
          <p:nvPr/>
        </p:nvSpPr>
        <p:spPr>
          <a:xfrm>
            <a:off x="1600200" y="2679192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52525"/>
                </a:solidFill>
              </a:rPr>
              <a:t>Dağınık karar verisi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600200" y="3072384"/>
            <a:ext cx="94107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tr-TR" sz="1050">
                <a:solidFill>
                  <a:srgbClr val="666666"/>
                </a:solidFill>
              </a:rPr>
              <a:t>Teknik özellik, fiyat, stok, kampanya, yorum ve hizmet bilgileri farklı alanlarda kaldığı için müşteri karar vermek için bilgiyi kendisi birleştirmek zorunda kalıyor</a:t>
            </a:r>
            <a:r>
              <a:rPr lang="tr-TR" sz="1050"/>
              <a:t>.</a:t>
            </a:r>
            <a:endParaRPr lang="en-US" sz="1050"/>
          </a:p>
        </p:txBody>
      </p:sp>
      <p:sp>
        <p:nvSpPr>
          <p:cNvPr id="12" name="Shape 10"/>
          <p:cNvSpPr/>
          <p:nvPr/>
        </p:nvSpPr>
        <p:spPr>
          <a:xfrm>
            <a:off x="777240" y="3785616"/>
            <a:ext cx="566928" cy="566928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3" name="Text 11"/>
          <p:cNvSpPr/>
          <p:nvPr/>
        </p:nvSpPr>
        <p:spPr>
          <a:xfrm>
            <a:off x="777240" y="389534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3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1600200" y="3730752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52525"/>
                </a:solidFill>
              </a:rPr>
              <a:t>Kararsızlık ve terk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1600200" y="4123944"/>
            <a:ext cx="853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tr-TR" sz="1050">
                <a:solidFill>
                  <a:srgbClr val="666666"/>
                </a:solidFill>
              </a:rPr>
              <a:t>Alternatifleri anlamak ve karşılaştırmak zorlaştıkça karar süresi uzuyor; satın alma güveni ve dönüşüm ihtimali azalıyor</a:t>
            </a:r>
            <a:r>
              <a:rPr lang="tr-TR" sz="1050"/>
              <a:t>.</a:t>
            </a:r>
            <a:endParaRPr lang="en-US" sz="1050"/>
          </a:p>
        </p:txBody>
      </p:sp>
      <p:sp>
        <p:nvSpPr>
          <p:cNvPr id="16" name="Shape 14"/>
          <p:cNvSpPr/>
          <p:nvPr/>
        </p:nvSpPr>
        <p:spPr>
          <a:xfrm>
            <a:off x="777240" y="4837176"/>
            <a:ext cx="566928" cy="566928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7" name="Text 15"/>
          <p:cNvSpPr/>
          <p:nvPr/>
        </p:nvSpPr>
        <p:spPr>
          <a:xfrm>
            <a:off x="777240" y="494690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4</a:t>
            </a:r>
            <a:endParaRPr lang="en-US" sz="1300"/>
          </a:p>
        </p:txBody>
      </p:sp>
      <p:sp>
        <p:nvSpPr>
          <p:cNvPr id="18" name="Text 16"/>
          <p:cNvSpPr/>
          <p:nvPr/>
        </p:nvSpPr>
        <p:spPr>
          <a:xfrm>
            <a:off x="1600200" y="4782312"/>
            <a:ext cx="350901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err="1">
                <a:solidFill>
                  <a:srgbClr val="252525"/>
                </a:solidFill>
              </a:rPr>
              <a:t>Ürün</a:t>
            </a:r>
            <a:r>
              <a:rPr lang="en-US" sz="1500" b="1">
                <a:solidFill>
                  <a:srgbClr val="252525"/>
                </a:solidFill>
              </a:rPr>
              <a:t> </a:t>
            </a:r>
            <a:r>
              <a:rPr lang="en-US" sz="1500" b="1" err="1">
                <a:solidFill>
                  <a:srgbClr val="252525"/>
                </a:solidFill>
              </a:rPr>
              <a:t>Asiste</a:t>
            </a:r>
            <a:r>
              <a:rPr lang="en-US" sz="1500" b="1">
                <a:solidFill>
                  <a:srgbClr val="252525"/>
                </a:solidFill>
              </a:rPr>
              <a:t> </a:t>
            </a:r>
            <a:r>
              <a:rPr lang="en-US" sz="1500" b="1" err="1">
                <a:solidFill>
                  <a:srgbClr val="252525"/>
                </a:solidFill>
              </a:rPr>
              <a:t>Gerekliliği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1600200" y="5175504"/>
            <a:ext cx="894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tr-TR" sz="1050"/>
              <a:t>Ürün </a:t>
            </a:r>
            <a:r>
              <a:rPr lang="tr-TR" sz="1050">
                <a:solidFill>
                  <a:srgbClr val="666666"/>
                </a:solidFill>
              </a:rPr>
              <a:t>gamımızın %65’i danışmanlık ihtiyacı olan ürünlerden oluşuyor. Mağazada danışmanla karşılanan bu ihtiyaç, dijitalde önemli bir boşluk yaratıyor.</a:t>
            </a:r>
            <a:endParaRPr lang="en-US" sz="1050">
              <a:solidFill>
                <a:srgbClr val="666666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Çözüm: ihtiyacı doğru ürüne dönüştüren karar katmanı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Yapay zeka yalnızca sohbet arayüzü değil, ürün keşfi ve karar orkestrasyonudur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594360" y="1874520"/>
            <a:ext cx="192024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D1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5" name="Text 3"/>
          <p:cNvSpPr/>
          <p:nvPr/>
        </p:nvSpPr>
        <p:spPr>
          <a:xfrm>
            <a:off x="731520" y="206654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05A28"/>
                </a:solidFill>
              </a:rPr>
              <a:t>1</a:t>
            </a:r>
            <a:endParaRPr lang="en-US" sz="2200"/>
          </a:p>
        </p:txBody>
      </p:sp>
      <p:sp>
        <p:nvSpPr>
          <p:cNvPr id="6" name="Text 4"/>
          <p:cNvSpPr/>
          <p:nvPr/>
        </p:nvSpPr>
        <p:spPr>
          <a:xfrm>
            <a:off x="740664" y="2697480"/>
            <a:ext cx="16276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252525"/>
                </a:solidFill>
              </a:rPr>
              <a:t>İhtiyacı anla</a:t>
            </a:r>
            <a:endParaRPr lang="en-US" sz="1500"/>
          </a:p>
        </p:txBody>
      </p:sp>
      <p:sp>
        <p:nvSpPr>
          <p:cNvPr id="7" name="Text 5"/>
          <p:cNvSpPr/>
          <p:nvPr/>
        </p:nvSpPr>
        <p:spPr>
          <a:xfrm>
            <a:off x="758952" y="3410712"/>
            <a:ext cx="15910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Doğal dil ve kullanım amacı</a:t>
            </a:r>
            <a:endParaRPr lang="en-US" sz="950"/>
          </a:p>
        </p:txBody>
      </p:sp>
      <p:sp>
        <p:nvSpPr>
          <p:cNvPr id="8" name="Text 6"/>
          <p:cNvSpPr/>
          <p:nvPr/>
        </p:nvSpPr>
        <p:spPr>
          <a:xfrm>
            <a:off x="2532888" y="272491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B8ADA5"/>
                </a:solidFill>
              </a:rPr>
              <a:t>›</a:t>
            </a:r>
            <a:endParaRPr lang="en-US" sz="2800"/>
          </a:p>
        </p:txBody>
      </p:sp>
      <p:sp>
        <p:nvSpPr>
          <p:cNvPr id="9" name="Shape 7"/>
          <p:cNvSpPr/>
          <p:nvPr/>
        </p:nvSpPr>
        <p:spPr>
          <a:xfrm>
            <a:off x="2880360" y="1874520"/>
            <a:ext cx="192024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D1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0" name="Text 8"/>
          <p:cNvSpPr/>
          <p:nvPr/>
        </p:nvSpPr>
        <p:spPr>
          <a:xfrm>
            <a:off x="3017520" y="206654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05A28"/>
                </a:solidFill>
              </a:rPr>
              <a:t>2</a:t>
            </a:r>
            <a:endParaRPr lang="en-US" sz="2200"/>
          </a:p>
        </p:txBody>
      </p:sp>
      <p:sp>
        <p:nvSpPr>
          <p:cNvPr id="11" name="Text 9"/>
          <p:cNvSpPr/>
          <p:nvPr/>
        </p:nvSpPr>
        <p:spPr>
          <a:xfrm>
            <a:off x="3026664" y="2697480"/>
            <a:ext cx="16276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252525"/>
                </a:solidFill>
              </a:rPr>
              <a:t>Veriyi birleştir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3044952" y="3410712"/>
            <a:ext cx="15910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Ürün, stok, fiyat, yorum, hizmet</a:t>
            </a:r>
            <a:endParaRPr lang="en-US" sz="950"/>
          </a:p>
        </p:txBody>
      </p:sp>
      <p:sp>
        <p:nvSpPr>
          <p:cNvPr id="13" name="Text 11"/>
          <p:cNvSpPr/>
          <p:nvPr/>
        </p:nvSpPr>
        <p:spPr>
          <a:xfrm>
            <a:off x="4818888" y="272491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B8ADA5"/>
                </a:solidFill>
              </a:rPr>
              <a:t>›</a:t>
            </a:r>
            <a:endParaRPr lang="en-US" sz="2800"/>
          </a:p>
        </p:txBody>
      </p:sp>
      <p:sp>
        <p:nvSpPr>
          <p:cNvPr id="14" name="Shape 12"/>
          <p:cNvSpPr/>
          <p:nvPr/>
        </p:nvSpPr>
        <p:spPr>
          <a:xfrm>
            <a:off x="5166360" y="1874520"/>
            <a:ext cx="192024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D1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5" name="Text 13"/>
          <p:cNvSpPr/>
          <p:nvPr/>
        </p:nvSpPr>
        <p:spPr>
          <a:xfrm>
            <a:off x="5303520" y="206654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05A28"/>
                </a:solidFill>
              </a:rPr>
              <a:t>3</a:t>
            </a:r>
            <a:endParaRPr lang="en-US" sz="2200"/>
          </a:p>
        </p:txBody>
      </p:sp>
      <p:sp>
        <p:nvSpPr>
          <p:cNvPr id="16" name="Text 14"/>
          <p:cNvSpPr/>
          <p:nvPr/>
        </p:nvSpPr>
        <p:spPr>
          <a:xfrm>
            <a:off x="5312664" y="2697480"/>
            <a:ext cx="16276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252525"/>
                </a:solidFill>
              </a:rPr>
              <a:t>Ürünleri seç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5330952" y="3410712"/>
            <a:ext cx="15910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Uygun seçenekler ve alternatifler</a:t>
            </a:r>
            <a:endParaRPr lang="en-US" sz="950"/>
          </a:p>
        </p:txBody>
      </p:sp>
      <p:sp>
        <p:nvSpPr>
          <p:cNvPr id="18" name="Text 16"/>
          <p:cNvSpPr/>
          <p:nvPr/>
        </p:nvSpPr>
        <p:spPr>
          <a:xfrm>
            <a:off x="7104888" y="272491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B8ADA5"/>
                </a:solidFill>
              </a:rPr>
              <a:t>›</a:t>
            </a:r>
            <a:endParaRPr lang="en-US" sz="2800"/>
          </a:p>
        </p:txBody>
      </p:sp>
      <p:sp>
        <p:nvSpPr>
          <p:cNvPr id="19" name="Shape 17"/>
          <p:cNvSpPr/>
          <p:nvPr/>
        </p:nvSpPr>
        <p:spPr>
          <a:xfrm>
            <a:off x="7452360" y="1874520"/>
            <a:ext cx="192024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D1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0" name="Text 18"/>
          <p:cNvSpPr/>
          <p:nvPr/>
        </p:nvSpPr>
        <p:spPr>
          <a:xfrm>
            <a:off x="7589520" y="206654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05A28"/>
                </a:solidFill>
              </a:rPr>
              <a:t>4</a:t>
            </a:r>
            <a:endParaRPr lang="en-US" sz="2200"/>
          </a:p>
        </p:txBody>
      </p:sp>
      <p:sp>
        <p:nvSpPr>
          <p:cNvPr id="21" name="Text 19"/>
          <p:cNvSpPr/>
          <p:nvPr/>
        </p:nvSpPr>
        <p:spPr>
          <a:xfrm>
            <a:off x="7598664" y="2697480"/>
            <a:ext cx="16276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252525"/>
                </a:solidFill>
              </a:rPr>
              <a:t>Karşılaştır</a:t>
            </a:r>
            <a:endParaRPr lang="en-US" sz="1500"/>
          </a:p>
        </p:txBody>
      </p:sp>
      <p:sp>
        <p:nvSpPr>
          <p:cNvPr id="22" name="Text 20"/>
          <p:cNvSpPr/>
          <p:nvPr/>
        </p:nvSpPr>
        <p:spPr>
          <a:xfrm>
            <a:off x="7616952" y="3410712"/>
            <a:ext cx="15910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Özellik, uygunluk, fiyat-performans</a:t>
            </a:r>
            <a:endParaRPr lang="en-US" sz="950"/>
          </a:p>
        </p:txBody>
      </p:sp>
      <p:sp>
        <p:nvSpPr>
          <p:cNvPr id="23" name="Text 21"/>
          <p:cNvSpPr/>
          <p:nvPr/>
        </p:nvSpPr>
        <p:spPr>
          <a:xfrm>
            <a:off x="9390888" y="272491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B8ADA5"/>
                </a:solidFill>
              </a:rPr>
              <a:t>›</a:t>
            </a:r>
            <a:endParaRPr lang="en-US" sz="2800"/>
          </a:p>
        </p:txBody>
      </p:sp>
      <p:sp>
        <p:nvSpPr>
          <p:cNvPr id="24" name="Shape 22"/>
          <p:cNvSpPr/>
          <p:nvPr/>
        </p:nvSpPr>
        <p:spPr>
          <a:xfrm>
            <a:off x="9738360" y="1874520"/>
            <a:ext cx="1920240" cy="2377440"/>
          </a:xfrm>
          <a:prstGeom prst="round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5" name="Text 23"/>
          <p:cNvSpPr/>
          <p:nvPr/>
        </p:nvSpPr>
        <p:spPr>
          <a:xfrm>
            <a:off x="9875520" y="206654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</a:rPr>
              <a:t>5</a:t>
            </a:r>
            <a:endParaRPr lang="en-US" sz="2200"/>
          </a:p>
        </p:txBody>
      </p:sp>
      <p:sp>
        <p:nvSpPr>
          <p:cNvPr id="26" name="Text 24"/>
          <p:cNvSpPr/>
          <p:nvPr/>
        </p:nvSpPr>
        <p:spPr>
          <a:xfrm>
            <a:off x="9884664" y="2697480"/>
            <a:ext cx="16276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Kararı destekle</a:t>
            </a:r>
            <a:endParaRPr lang="en-US" sz="1500"/>
          </a:p>
        </p:txBody>
      </p:sp>
      <p:sp>
        <p:nvSpPr>
          <p:cNvPr id="27" name="Text 25"/>
          <p:cNvSpPr/>
          <p:nvPr/>
        </p:nvSpPr>
        <p:spPr>
          <a:xfrm>
            <a:off x="9902952" y="3410712"/>
            <a:ext cx="15910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FFF4EF"/>
                </a:solidFill>
              </a:rPr>
              <a:t>Yönlendirme, upsell, sepete geçiş</a:t>
            </a:r>
            <a:endParaRPr lang="en-US" sz="950"/>
          </a:p>
        </p:txBody>
      </p:sp>
      <p:sp>
        <p:nvSpPr>
          <p:cNvPr id="28" name="Text 26"/>
          <p:cNvSpPr/>
          <p:nvPr/>
        </p:nvSpPr>
        <p:spPr>
          <a:xfrm>
            <a:off x="1143000" y="489204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2525"/>
                </a:solidFill>
              </a:rPr>
              <a:t>Yapay Zeka </a:t>
            </a:r>
            <a:r>
              <a:rPr lang="en-US" sz="1600" b="1" dirty="0" err="1">
                <a:solidFill>
                  <a:srgbClr val="252525"/>
                </a:solidFill>
              </a:rPr>
              <a:t>Satış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Asistanı</a:t>
            </a:r>
            <a:r>
              <a:rPr lang="en-US" sz="1600" b="1" dirty="0">
                <a:solidFill>
                  <a:srgbClr val="252525"/>
                </a:solidFill>
              </a:rPr>
              <a:t>, </a:t>
            </a:r>
            <a:r>
              <a:rPr lang="en-US" sz="1600" b="1" dirty="0" err="1">
                <a:solidFill>
                  <a:srgbClr val="252525"/>
                </a:solidFill>
              </a:rPr>
              <a:t>müşterinin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doğal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dilde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ifade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ettiği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ihtiyacı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gerçek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zamanlı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ticaret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verileriyle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buluşturarak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güvenli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bir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satın</a:t>
            </a:r>
            <a:r>
              <a:rPr lang="en-US" sz="1600" b="1" dirty="0">
                <a:solidFill>
                  <a:srgbClr val="252525"/>
                </a:solidFill>
              </a:rPr>
              <a:t> alma </a:t>
            </a:r>
            <a:r>
              <a:rPr lang="en-US" sz="1600" b="1" dirty="0" err="1">
                <a:solidFill>
                  <a:srgbClr val="252525"/>
                </a:solidFill>
              </a:rPr>
              <a:t>kararına</a:t>
            </a:r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600" b="1" dirty="0" err="1">
                <a:solidFill>
                  <a:srgbClr val="252525"/>
                </a:solidFill>
              </a:rPr>
              <a:t>dönüştürür</a:t>
            </a:r>
            <a:r>
              <a:rPr lang="en-US" sz="1600" b="1" dirty="0">
                <a:solidFill>
                  <a:srgbClr val="252525"/>
                </a:solidFill>
              </a:rPr>
              <a:t>.</a:t>
            </a:r>
            <a:endParaRPr lang="en-US" sz="16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Gerçek zamanlı ticaret verileriyle beslenen yapı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Öneri kalitesi, Koçtaş ticaret ekosistemindeki farklı veri kaynaklarının birlikte değerlendirilmesine dayanır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33375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5" name="Shape 3"/>
          <p:cNvSpPr/>
          <p:nvPr/>
        </p:nvSpPr>
        <p:spPr>
          <a:xfrm>
            <a:off x="731520" y="1783080"/>
            <a:ext cx="73152" cy="1170432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6" name="Text 4"/>
          <p:cNvSpPr/>
          <p:nvPr/>
        </p:nvSpPr>
        <p:spPr>
          <a:xfrm>
            <a:off x="987552" y="2002536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Ürün Bilgisi</a:t>
            </a:r>
            <a:endParaRPr lang="en-US" sz="1400"/>
          </a:p>
        </p:txBody>
      </p:sp>
      <p:sp>
        <p:nvSpPr>
          <p:cNvPr id="7" name="Text 5"/>
          <p:cNvSpPr/>
          <p:nvPr/>
        </p:nvSpPr>
        <p:spPr>
          <a:xfrm>
            <a:off x="987552" y="2441448"/>
            <a:ext cx="2880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Özellikler, teknik detaylar ve kullanım alanları</a:t>
            </a:r>
            <a:endParaRPr lang="en-US" sz="1050"/>
          </a:p>
        </p:txBody>
      </p:sp>
      <p:sp>
        <p:nvSpPr>
          <p:cNvPr id="8" name="Shape 6"/>
          <p:cNvSpPr/>
          <p:nvPr/>
        </p:nvSpPr>
        <p:spPr>
          <a:xfrm>
            <a:off x="4526280" y="1783080"/>
            <a:ext cx="33375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9" name="Shape 7"/>
          <p:cNvSpPr/>
          <p:nvPr/>
        </p:nvSpPr>
        <p:spPr>
          <a:xfrm>
            <a:off x="4526280" y="1783080"/>
            <a:ext cx="73152" cy="1170432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0" name="Text 8"/>
          <p:cNvSpPr/>
          <p:nvPr/>
        </p:nvSpPr>
        <p:spPr>
          <a:xfrm>
            <a:off x="4782312" y="2002536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Fiyat &amp; Kampanya</a:t>
            </a:r>
            <a:endParaRPr lang="en-US" sz="1400"/>
          </a:p>
        </p:txBody>
      </p:sp>
      <p:sp>
        <p:nvSpPr>
          <p:cNvPr id="11" name="Text 9"/>
          <p:cNvSpPr/>
          <p:nvPr/>
        </p:nvSpPr>
        <p:spPr>
          <a:xfrm>
            <a:off x="4782312" y="2441448"/>
            <a:ext cx="2880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 err="1">
                <a:solidFill>
                  <a:srgbClr val="666666"/>
                </a:solidFill>
              </a:rPr>
              <a:t>Ürüne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dair</a:t>
            </a:r>
            <a:r>
              <a:rPr lang="en-US" sz="1050">
                <a:solidFill>
                  <a:srgbClr val="666666"/>
                </a:solidFill>
              </a:rPr>
              <a:t> fiyat, kampanya bilgisi ve avantajlar</a:t>
            </a:r>
            <a:endParaRPr lang="en-US" sz="1050"/>
          </a:p>
        </p:txBody>
      </p:sp>
      <p:sp>
        <p:nvSpPr>
          <p:cNvPr id="12" name="Shape 10"/>
          <p:cNvSpPr/>
          <p:nvPr/>
        </p:nvSpPr>
        <p:spPr>
          <a:xfrm>
            <a:off x="8321040" y="1783080"/>
            <a:ext cx="33375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3" name="Shape 11"/>
          <p:cNvSpPr/>
          <p:nvPr/>
        </p:nvSpPr>
        <p:spPr>
          <a:xfrm>
            <a:off x="8321040" y="1783080"/>
            <a:ext cx="73152" cy="1170432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4" name="Text 12"/>
          <p:cNvSpPr/>
          <p:nvPr/>
        </p:nvSpPr>
        <p:spPr>
          <a:xfrm>
            <a:off x="8577072" y="2002536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Stok</a:t>
            </a:r>
            <a:endParaRPr lang="en-US" sz="1400"/>
          </a:p>
        </p:txBody>
      </p:sp>
      <p:sp>
        <p:nvSpPr>
          <p:cNvPr id="15" name="Text 13"/>
          <p:cNvSpPr/>
          <p:nvPr/>
        </p:nvSpPr>
        <p:spPr>
          <a:xfrm>
            <a:off x="8577072" y="2441448"/>
            <a:ext cx="2880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050" err="1">
                <a:solidFill>
                  <a:srgbClr val="666666"/>
                </a:solidFill>
              </a:rPr>
              <a:t>Ürünün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mağaza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stokları</a:t>
            </a:r>
            <a:r>
              <a:rPr lang="en-US" sz="1050">
                <a:solidFill>
                  <a:srgbClr val="666666"/>
                </a:solidFill>
              </a:rPr>
              <a:t> da </a:t>
            </a:r>
            <a:r>
              <a:rPr lang="en-US" sz="1050" err="1">
                <a:solidFill>
                  <a:srgbClr val="666666"/>
                </a:solidFill>
              </a:rPr>
              <a:t>dahil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olmak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üzere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tüm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stok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bilgileri</a:t>
            </a:r>
            <a:endParaRPr lang="en-US" sz="1050"/>
          </a:p>
        </p:txBody>
      </p:sp>
      <p:sp>
        <p:nvSpPr>
          <p:cNvPr id="16" name="Shape 14"/>
          <p:cNvSpPr/>
          <p:nvPr/>
        </p:nvSpPr>
        <p:spPr>
          <a:xfrm>
            <a:off x="731520" y="3337560"/>
            <a:ext cx="33375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7" name="Shape 15"/>
          <p:cNvSpPr/>
          <p:nvPr/>
        </p:nvSpPr>
        <p:spPr>
          <a:xfrm>
            <a:off x="731520" y="3337560"/>
            <a:ext cx="73152" cy="1170432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8" name="Text 16"/>
          <p:cNvSpPr/>
          <p:nvPr/>
        </p:nvSpPr>
        <p:spPr>
          <a:xfrm>
            <a:off x="987552" y="3557016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Müşteri Yorum ve İçerikleri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987552" y="3995928"/>
            <a:ext cx="2880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050" err="1">
                <a:solidFill>
                  <a:srgbClr val="666666"/>
                </a:solidFill>
              </a:rPr>
              <a:t>Ürüne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dair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müşteri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yorumlarının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referans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alınması</a:t>
            </a:r>
            <a:endParaRPr lang="en-US" sz="1050"/>
          </a:p>
        </p:txBody>
      </p:sp>
      <p:sp>
        <p:nvSpPr>
          <p:cNvPr id="20" name="Shape 18"/>
          <p:cNvSpPr/>
          <p:nvPr/>
        </p:nvSpPr>
        <p:spPr>
          <a:xfrm>
            <a:off x="4526280" y="3337560"/>
            <a:ext cx="33375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1" name="Shape 19"/>
          <p:cNvSpPr/>
          <p:nvPr/>
        </p:nvSpPr>
        <p:spPr>
          <a:xfrm>
            <a:off x="4526280" y="3337560"/>
            <a:ext cx="73152" cy="1170432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2" name="Text 20"/>
          <p:cNvSpPr/>
          <p:nvPr/>
        </p:nvSpPr>
        <p:spPr>
          <a:xfrm>
            <a:off x="4782312" y="3557016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Ek </a:t>
            </a:r>
            <a:r>
              <a:rPr lang="en-US" sz="1400" b="1" err="1">
                <a:solidFill>
                  <a:srgbClr val="252525"/>
                </a:solidFill>
              </a:rPr>
              <a:t>Hizmetler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4782312" y="3995928"/>
            <a:ext cx="2880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Montaj ve ürünle ilgili ek hizmetler</a:t>
            </a:r>
            <a:endParaRPr lang="en-US" sz="1050"/>
          </a:p>
        </p:txBody>
      </p:sp>
      <p:sp>
        <p:nvSpPr>
          <p:cNvPr id="24" name="Shape 22"/>
          <p:cNvSpPr/>
          <p:nvPr/>
        </p:nvSpPr>
        <p:spPr>
          <a:xfrm>
            <a:off x="8321040" y="3337560"/>
            <a:ext cx="33375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5" name="Shape 23"/>
          <p:cNvSpPr/>
          <p:nvPr/>
        </p:nvSpPr>
        <p:spPr>
          <a:xfrm>
            <a:off x="8321040" y="3337560"/>
            <a:ext cx="73152" cy="1170432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6" name="Text 24"/>
          <p:cNvSpPr/>
          <p:nvPr/>
        </p:nvSpPr>
        <p:spPr>
          <a:xfrm>
            <a:off x="8577072" y="3557016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err="1">
                <a:solidFill>
                  <a:srgbClr val="252525"/>
                </a:solidFill>
              </a:rPr>
              <a:t>Eğitim</a:t>
            </a:r>
            <a:r>
              <a:rPr lang="en-US" sz="1400" b="1">
                <a:solidFill>
                  <a:srgbClr val="252525"/>
                </a:solidFill>
              </a:rPr>
              <a:t> İçerikleri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8577072" y="3995928"/>
            <a:ext cx="2880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 err="1">
                <a:solidFill>
                  <a:srgbClr val="666666"/>
                </a:solidFill>
              </a:rPr>
              <a:t>Ürün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kullanımlarına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dair</a:t>
            </a:r>
            <a:r>
              <a:rPr lang="en-US" sz="1050">
                <a:solidFill>
                  <a:srgbClr val="666666"/>
                </a:solidFill>
              </a:rPr>
              <a:t> </a:t>
            </a:r>
            <a:r>
              <a:rPr lang="en-US" sz="1050" err="1">
                <a:solidFill>
                  <a:srgbClr val="666666"/>
                </a:solidFill>
              </a:rPr>
              <a:t>içerikler</a:t>
            </a:r>
            <a:endParaRPr lang="en-US" sz="1050"/>
          </a:p>
        </p:txBody>
      </p:sp>
      <p:sp>
        <p:nvSpPr>
          <p:cNvPr id="28" name="Text 26"/>
          <p:cNvSpPr/>
          <p:nvPr/>
        </p:nvSpPr>
        <p:spPr>
          <a:xfrm>
            <a:off x="960120" y="5239512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252525"/>
                </a:solidFill>
              </a:rPr>
              <a:t>Amaç: </a:t>
            </a:r>
            <a:r>
              <a:rPr lang="tr-TR" sz="1400" b="1"/>
              <a:t>Müşteriye yalnızca benzer ürünü değil, o anda gerçekten satın alabileceği ve ihtiyacına en uygun ürünü önermek.</a:t>
            </a:r>
            <a:endParaRPr lang="en-US" sz="1400" b="1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Uygulamaya geçiş süreci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Modüler yaklaşım, canlı müşteri yolculukları ve sürekli optimizasyon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1252728" y="1719072"/>
            <a:ext cx="658368" cy="658368"/>
          </a:xfrm>
          <a:prstGeom prst="ellipse">
            <a:avLst/>
          </a:prstGeom>
          <a:solidFill>
            <a:srgbClr val="F05A2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5" name="Text 3"/>
          <p:cNvSpPr/>
          <p:nvPr/>
        </p:nvSpPr>
        <p:spPr>
          <a:xfrm>
            <a:off x="1252728" y="1901952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1</a:t>
            </a:r>
            <a:endParaRPr lang="en-US" sz="1300"/>
          </a:p>
        </p:txBody>
      </p:sp>
      <p:sp>
        <p:nvSpPr>
          <p:cNvPr id="6" name="Shape 4"/>
          <p:cNvSpPr/>
          <p:nvPr/>
        </p:nvSpPr>
        <p:spPr>
          <a:xfrm>
            <a:off x="1911096" y="2048256"/>
            <a:ext cx="1627632" cy="1"/>
          </a:xfrm>
          <a:prstGeom prst="line">
            <a:avLst/>
          </a:prstGeom>
          <a:noFill/>
          <a:ln w="25400">
            <a:solidFill>
              <a:srgbClr val="D0C7B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7" name="Text 5"/>
          <p:cNvSpPr/>
          <p:nvPr/>
        </p:nvSpPr>
        <p:spPr>
          <a:xfrm>
            <a:off x="658368" y="2697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52525"/>
                </a:solidFill>
              </a:rPr>
              <a:t>Keşif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658368" y="318211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Müşteri yolculukları ve ürün keşfi sorunları</a:t>
            </a:r>
            <a:endParaRPr lang="en-US" sz="950"/>
          </a:p>
        </p:txBody>
      </p:sp>
      <p:sp>
        <p:nvSpPr>
          <p:cNvPr id="9" name="Shape 7"/>
          <p:cNvSpPr/>
          <p:nvPr/>
        </p:nvSpPr>
        <p:spPr>
          <a:xfrm>
            <a:off x="3538728" y="1719072"/>
            <a:ext cx="658368" cy="658368"/>
          </a:xfrm>
          <a:prstGeom prst="ellipse">
            <a:avLst/>
          </a:prstGeom>
          <a:solidFill>
            <a:srgbClr val="F05A2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0" name="Text 8"/>
          <p:cNvSpPr/>
          <p:nvPr/>
        </p:nvSpPr>
        <p:spPr>
          <a:xfrm>
            <a:off x="3538728" y="1901952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2</a:t>
            </a:r>
            <a:endParaRPr lang="en-US" sz="1300"/>
          </a:p>
        </p:txBody>
      </p:sp>
      <p:sp>
        <p:nvSpPr>
          <p:cNvPr id="11" name="Shape 9"/>
          <p:cNvSpPr/>
          <p:nvPr/>
        </p:nvSpPr>
        <p:spPr>
          <a:xfrm>
            <a:off x="4197096" y="2048256"/>
            <a:ext cx="1627632" cy="1"/>
          </a:xfrm>
          <a:prstGeom prst="line">
            <a:avLst/>
          </a:prstGeom>
          <a:noFill/>
          <a:ln w="25400">
            <a:solidFill>
              <a:srgbClr val="D0C7B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2" name="Text 10"/>
          <p:cNvSpPr/>
          <p:nvPr/>
        </p:nvSpPr>
        <p:spPr>
          <a:xfrm>
            <a:off x="2944368" y="2697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52525"/>
                </a:solidFill>
              </a:rPr>
              <a:t>Tasarım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2944368" y="318211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Modüler AI yaklaşımı ve veri kaynakları</a:t>
            </a:r>
            <a:endParaRPr lang="en-US" sz="950"/>
          </a:p>
        </p:txBody>
      </p:sp>
      <p:sp>
        <p:nvSpPr>
          <p:cNvPr id="14" name="Shape 12"/>
          <p:cNvSpPr/>
          <p:nvPr/>
        </p:nvSpPr>
        <p:spPr>
          <a:xfrm>
            <a:off x="5824728" y="1719072"/>
            <a:ext cx="658368" cy="658368"/>
          </a:xfrm>
          <a:prstGeom prst="ellipse">
            <a:avLst/>
          </a:prstGeom>
          <a:solidFill>
            <a:srgbClr val="F05A2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5" name="Text 13"/>
          <p:cNvSpPr/>
          <p:nvPr/>
        </p:nvSpPr>
        <p:spPr>
          <a:xfrm>
            <a:off x="5824728" y="1901952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3</a:t>
            </a:r>
            <a:endParaRPr lang="en-US" sz="1300"/>
          </a:p>
        </p:txBody>
      </p:sp>
      <p:sp>
        <p:nvSpPr>
          <p:cNvPr id="16" name="Shape 14"/>
          <p:cNvSpPr/>
          <p:nvPr/>
        </p:nvSpPr>
        <p:spPr>
          <a:xfrm>
            <a:off x="6483096" y="2048256"/>
            <a:ext cx="1627632" cy="1"/>
          </a:xfrm>
          <a:prstGeom prst="line">
            <a:avLst/>
          </a:prstGeom>
          <a:noFill/>
          <a:ln w="25400">
            <a:solidFill>
              <a:srgbClr val="D0C7B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7" name="Text 15"/>
          <p:cNvSpPr/>
          <p:nvPr/>
        </p:nvSpPr>
        <p:spPr>
          <a:xfrm>
            <a:off x="5230368" y="2697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52525"/>
                </a:solidFill>
              </a:rPr>
              <a:t>Pilot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5230368" y="318211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50" err="1">
                <a:solidFill>
                  <a:srgbClr val="666666"/>
                </a:solidFill>
              </a:rPr>
              <a:t>Ürün</a:t>
            </a:r>
            <a:r>
              <a:rPr lang="en-US" sz="950">
                <a:solidFill>
                  <a:srgbClr val="666666"/>
                </a:solidFill>
              </a:rPr>
              <a:t> Detay konumlanma, </a:t>
            </a:r>
            <a:r>
              <a:rPr lang="en-US" sz="950" err="1">
                <a:solidFill>
                  <a:srgbClr val="666666"/>
                </a:solidFill>
              </a:rPr>
              <a:t>sohbet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ve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öneri</a:t>
            </a:r>
            <a:r>
              <a:rPr lang="en-US" sz="950">
                <a:solidFill>
                  <a:srgbClr val="666666"/>
                </a:solidFill>
              </a:rPr>
              <a:t> </a:t>
            </a:r>
            <a:r>
              <a:rPr lang="en-US" sz="950" err="1">
                <a:solidFill>
                  <a:srgbClr val="666666"/>
                </a:solidFill>
              </a:rPr>
              <a:t>akışları</a:t>
            </a:r>
            <a:endParaRPr lang="en-US" sz="950"/>
          </a:p>
        </p:txBody>
      </p:sp>
      <p:sp>
        <p:nvSpPr>
          <p:cNvPr id="19" name="Shape 17"/>
          <p:cNvSpPr/>
          <p:nvPr/>
        </p:nvSpPr>
        <p:spPr>
          <a:xfrm>
            <a:off x="8110728" y="1719072"/>
            <a:ext cx="658368" cy="658368"/>
          </a:xfrm>
          <a:prstGeom prst="ellipse">
            <a:avLst/>
          </a:prstGeom>
          <a:solidFill>
            <a:srgbClr val="F05A2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0" name="Text 18"/>
          <p:cNvSpPr/>
          <p:nvPr/>
        </p:nvSpPr>
        <p:spPr>
          <a:xfrm>
            <a:off x="8110728" y="1901952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4</a:t>
            </a:r>
            <a:endParaRPr lang="en-US" sz="1300"/>
          </a:p>
        </p:txBody>
      </p:sp>
      <p:sp>
        <p:nvSpPr>
          <p:cNvPr id="21" name="Shape 19"/>
          <p:cNvSpPr/>
          <p:nvPr/>
        </p:nvSpPr>
        <p:spPr>
          <a:xfrm>
            <a:off x="8769096" y="2048256"/>
            <a:ext cx="1627632" cy="1"/>
          </a:xfrm>
          <a:prstGeom prst="line">
            <a:avLst/>
          </a:prstGeom>
          <a:noFill/>
          <a:ln w="25400">
            <a:solidFill>
              <a:srgbClr val="D0C7B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2" name="Text 20"/>
          <p:cNvSpPr/>
          <p:nvPr/>
        </p:nvSpPr>
        <p:spPr>
          <a:xfrm>
            <a:off x="7516368" y="2697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52525"/>
                </a:solidFill>
              </a:rPr>
              <a:t>Yaygınlaştırma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7516368" y="318211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Desktop ve mobil web, tüm kategoriler</a:t>
            </a:r>
            <a:endParaRPr lang="en-US" sz="950"/>
          </a:p>
        </p:txBody>
      </p:sp>
      <p:sp>
        <p:nvSpPr>
          <p:cNvPr id="24" name="Shape 22"/>
          <p:cNvSpPr/>
          <p:nvPr/>
        </p:nvSpPr>
        <p:spPr>
          <a:xfrm>
            <a:off x="10396728" y="1719072"/>
            <a:ext cx="658368" cy="658368"/>
          </a:xfrm>
          <a:prstGeom prst="ellipse">
            <a:avLst/>
          </a:prstGeom>
          <a:solidFill>
            <a:srgbClr val="2A8B6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5" name="Text 23"/>
          <p:cNvSpPr/>
          <p:nvPr/>
        </p:nvSpPr>
        <p:spPr>
          <a:xfrm>
            <a:off x="10396728" y="1901952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5</a:t>
            </a:r>
            <a:endParaRPr lang="en-US" sz="1300"/>
          </a:p>
        </p:txBody>
      </p:sp>
      <p:sp>
        <p:nvSpPr>
          <p:cNvPr id="26" name="Text 24"/>
          <p:cNvSpPr/>
          <p:nvPr/>
        </p:nvSpPr>
        <p:spPr>
          <a:xfrm>
            <a:off x="9802368" y="2697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52525"/>
                </a:solidFill>
              </a:rPr>
              <a:t>Optimizasyon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9802368" y="318211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>
                <a:solidFill>
                  <a:srgbClr val="666666"/>
                </a:solidFill>
              </a:rPr>
              <a:t>Raporlama, kategori ve ürün bazlı takip</a:t>
            </a:r>
            <a:endParaRPr lang="en-US" sz="950"/>
          </a:p>
        </p:txBody>
      </p:sp>
      <p:pic>
        <p:nvPicPr>
          <p:cNvPr id="28" name="Image 0" descr="/mnt/data/work_kundu/source_render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594" y="3896121"/>
            <a:ext cx="4583559" cy="2565063"/>
          </a:xfrm>
          <a:prstGeom prst="rect">
            <a:avLst/>
          </a:prstGeom>
        </p:spPr>
      </p:pic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err="1">
                <a:solidFill>
                  <a:srgbClr val="252525"/>
                </a:solidFill>
              </a:rPr>
              <a:t>Kullanım</a:t>
            </a:r>
            <a:r>
              <a:rPr lang="en-US" sz="2500" b="1">
                <a:solidFill>
                  <a:srgbClr val="252525"/>
                </a:solidFill>
              </a:rPr>
              <a:t> </a:t>
            </a:r>
            <a:r>
              <a:rPr lang="en-US" sz="2500" b="1" err="1">
                <a:solidFill>
                  <a:srgbClr val="252525"/>
                </a:solidFill>
              </a:rPr>
              <a:t>kolaylığı</a:t>
            </a:r>
            <a:r>
              <a:rPr lang="en-US" sz="2500" b="1">
                <a:solidFill>
                  <a:srgbClr val="252525"/>
                </a:solidFill>
              </a:rPr>
              <a:t>: </a:t>
            </a:r>
            <a:r>
              <a:rPr lang="en-US" sz="2500" b="1" err="1">
                <a:solidFill>
                  <a:srgbClr val="252525"/>
                </a:solidFill>
              </a:rPr>
              <a:t>Ürün</a:t>
            </a:r>
            <a:r>
              <a:rPr lang="en-US" sz="2500" b="1">
                <a:solidFill>
                  <a:srgbClr val="252525"/>
                </a:solidFill>
              </a:rPr>
              <a:t> </a:t>
            </a:r>
            <a:r>
              <a:rPr lang="en-US" sz="2500" b="1" err="1">
                <a:solidFill>
                  <a:srgbClr val="252525"/>
                </a:solidFill>
              </a:rPr>
              <a:t>detayında</a:t>
            </a:r>
            <a:r>
              <a:rPr lang="en-US" sz="2500" b="1">
                <a:solidFill>
                  <a:srgbClr val="252525"/>
                </a:solidFill>
              </a:rPr>
              <a:t> </a:t>
            </a:r>
            <a:r>
              <a:rPr lang="en-US" sz="2500" b="1" err="1">
                <a:solidFill>
                  <a:srgbClr val="252525"/>
                </a:solidFill>
              </a:rPr>
              <a:t>doğal</a:t>
            </a:r>
            <a:r>
              <a:rPr lang="en-US" sz="2500" b="1">
                <a:solidFill>
                  <a:srgbClr val="252525"/>
                </a:solidFill>
              </a:rPr>
              <a:t> </a:t>
            </a:r>
            <a:r>
              <a:rPr lang="en-US" sz="2500" b="1" err="1">
                <a:solidFill>
                  <a:srgbClr val="252525"/>
                </a:solidFill>
              </a:rPr>
              <a:t>sohbet</a:t>
            </a:r>
            <a:endParaRPr lang="en-US" sz="2500" err="1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Müşteri ürün adını bilmeden günlük dilde ihtiyacını ifade eder</a:t>
            </a:r>
            <a:endParaRPr lang="en-US" sz="1150"/>
          </a:p>
        </p:txBody>
      </p:sp>
      <p:pic>
        <p:nvPicPr>
          <p:cNvPr id="4" name="Image 0" descr="/mnt/data/work_kundu/sourc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80003"/>
            <a:ext cx="6812280" cy="382951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818120" y="1664208"/>
            <a:ext cx="34290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6" name="Shape 3"/>
          <p:cNvSpPr/>
          <p:nvPr/>
        </p:nvSpPr>
        <p:spPr>
          <a:xfrm>
            <a:off x="7818120" y="1664208"/>
            <a:ext cx="73152" cy="1097280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7" name="Text 4"/>
          <p:cNvSpPr/>
          <p:nvPr/>
        </p:nvSpPr>
        <p:spPr>
          <a:xfrm>
            <a:off x="8074152" y="1883664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Öğrenme gerektirmez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8074152" y="2322576"/>
            <a:ext cx="29718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Kullanıcı ihtiyacını günlük dilde yazar.</a:t>
            </a:r>
            <a:endParaRPr lang="en-US" sz="1050"/>
          </a:p>
        </p:txBody>
      </p:sp>
      <p:sp>
        <p:nvSpPr>
          <p:cNvPr id="9" name="Shape 6"/>
          <p:cNvSpPr/>
          <p:nvPr/>
        </p:nvSpPr>
        <p:spPr>
          <a:xfrm>
            <a:off x="7818120" y="2990088"/>
            <a:ext cx="34290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0" name="Shape 7"/>
          <p:cNvSpPr/>
          <p:nvPr/>
        </p:nvSpPr>
        <p:spPr>
          <a:xfrm>
            <a:off x="7818120" y="2990088"/>
            <a:ext cx="73152" cy="1097280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1" name="Text 8"/>
          <p:cNvSpPr/>
          <p:nvPr/>
        </p:nvSpPr>
        <p:spPr>
          <a:xfrm>
            <a:off x="8074152" y="3209544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Bağlamı korur</a:t>
            </a:r>
            <a:endParaRPr lang="en-US" sz="1400"/>
          </a:p>
        </p:txBody>
      </p:sp>
      <p:sp>
        <p:nvSpPr>
          <p:cNvPr id="12" name="Text 9"/>
          <p:cNvSpPr/>
          <p:nvPr/>
        </p:nvSpPr>
        <p:spPr>
          <a:xfrm>
            <a:off x="8074152" y="3648456"/>
            <a:ext cx="29718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Ürün, ihtiyaç ve alternatifleri aynı akışta değerlendirir.</a:t>
            </a:r>
            <a:endParaRPr lang="en-US" sz="1050"/>
          </a:p>
        </p:txBody>
      </p:sp>
      <p:sp>
        <p:nvSpPr>
          <p:cNvPr id="13" name="Shape 10"/>
          <p:cNvSpPr/>
          <p:nvPr/>
        </p:nvSpPr>
        <p:spPr>
          <a:xfrm>
            <a:off x="7818120" y="4315968"/>
            <a:ext cx="342900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4" name="Shape 11"/>
          <p:cNvSpPr/>
          <p:nvPr/>
        </p:nvSpPr>
        <p:spPr>
          <a:xfrm>
            <a:off x="7818120" y="4315968"/>
            <a:ext cx="73152" cy="1097280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5" name="Text 12"/>
          <p:cNvSpPr/>
          <p:nvPr/>
        </p:nvSpPr>
        <p:spPr>
          <a:xfrm>
            <a:off x="8074152" y="4535424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Karara yönlendirir</a:t>
            </a:r>
            <a:endParaRPr lang="en-US" sz="1400"/>
          </a:p>
        </p:txBody>
      </p:sp>
      <p:sp>
        <p:nvSpPr>
          <p:cNvPr id="16" name="Text 13"/>
          <p:cNvSpPr/>
          <p:nvPr/>
        </p:nvSpPr>
        <p:spPr>
          <a:xfrm>
            <a:off x="8074152" y="4974336"/>
            <a:ext cx="29718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Öneri, karşılaştırma ve sepete geçişi destekler.</a:t>
            </a:r>
            <a:endParaRPr lang="en-US" sz="10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3192A65-123C-7A7D-96F1-B6E7EECDCD4E}"/>
              </a:ext>
            </a:extLst>
          </p:cNvPr>
          <p:cNvSpPr/>
          <p:nvPr/>
        </p:nvSpPr>
        <p:spPr>
          <a:xfrm>
            <a:off x="5646964" y="2292803"/>
            <a:ext cx="1612446" cy="30956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1CD453C-86F6-2E02-B903-B5C9583620DB}"/>
              </a:ext>
            </a:extLst>
          </p:cNvPr>
          <p:cNvSpPr/>
          <p:nvPr/>
        </p:nvSpPr>
        <p:spPr>
          <a:xfrm>
            <a:off x="1056992" y="4762114"/>
            <a:ext cx="2403200" cy="6191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Ürün önerisi: ihtiyaca göre seçenekleri daraltır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Kullanım senaryosunu ve tercih sinyallerini değerlendirerek uygun ürünleri gerekçeli biçimde sunar</a:t>
            </a:r>
            <a:endParaRPr lang="en-US" sz="1150"/>
          </a:p>
        </p:txBody>
      </p:sp>
      <p:pic>
        <p:nvPicPr>
          <p:cNvPr id="4" name="Image 0" descr="/mnt/data/work_kundu/source_render/slid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17516"/>
            <a:ext cx="7406640" cy="416363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339328" y="1682496"/>
            <a:ext cx="306324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6" name="Shape 3"/>
          <p:cNvSpPr/>
          <p:nvPr/>
        </p:nvSpPr>
        <p:spPr>
          <a:xfrm>
            <a:off x="8339328" y="1682496"/>
            <a:ext cx="73152" cy="1078992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7" name="Text 4"/>
          <p:cNvSpPr/>
          <p:nvPr/>
        </p:nvSpPr>
        <p:spPr>
          <a:xfrm>
            <a:off x="8595360" y="1901952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Bağlamı anlar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8595360" y="2340864"/>
            <a:ext cx="26060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Kullanım amacı, bütçe ve teknik beklentiyi birlikte değerlendirir.</a:t>
            </a:r>
            <a:endParaRPr lang="en-US" sz="1050"/>
          </a:p>
        </p:txBody>
      </p:sp>
      <p:sp>
        <p:nvSpPr>
          <p:cNvPr id="9" name="Shape 6"/>
          <p:cNvSpPr/>
          <p:nvPr/>
        </p:nvSpPr>
        <p:spPr>
          <a:xfrm>
            <a:off x="8339328" y="3044952"/>
            <a:ext cx="306324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0" name="Shape 7"/>
          <p:cNvSpPr/>
          <p:nvPr/>
        </p:nvSpPr>
        <p:spPr>
          <a:xfrm>
            <a:off x="8339328" y="3044952"/>
            <a:ext cx="73152" cy="1078992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1" name="Text 8"/>
          <p:cNvSpPr/>
          <p:nvPr/>
        </p:nvSpPr>
        <p:spPr>
          <a:xfrm>
            <a:off x="8595360" y="3264408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Gerekçeli önerir</a:t>
            </a:r>
            <a:endParaRPr lang="en-US" sz="1400"/>
          </a:p>
        </p:txBody>
      </p:sp>
      <p:sp>
        <p:nvSpPr>
          <p:cNvPr id="12" name="Text 9"/>
          <p:cNvSpPr/>
          <p:nvPr/>
        </p:nvSpPr>
        <p:spPr>
          <a:xfrm>
            <a:off x="8595360" y="3703320"/>
            <a:ext cx="26060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Uygun ürünü ve alternatifleri açıklamasıyla birlikte sunar.</a:t>
            </a:r>
            <a:endParaRPr lang="en-US" sz="1050"/>
          </a:p>
        </p:txBody>
      </p:sp>
      <p:sp>
        <p:nvSpPr>
          <p:cNvPr id="13" name="Shape 10"/>
          <p:cNvSpPr/>
          <p:nvPr/>
        </p:nvSpPr>
        <p:spPr>
          <a:xfrm>
            <a:off x="8339328" y="4407408"/>
            <a:ext cx="306324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4" name="Shape 11"/>
          <p:cNvSpPr/>
          <p:nvPr/>
        </p:nvSpPr>
        <p:spPr>
          <a:xfrm>
            <a:off x="8339328" y="4407408"/>
            <a:ext cx="73152" cy="1078992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5" name="Text 12"/>
          <p:cNvSpPr/>
          <p:nvPr/>
        </p:nvSpPr>
        <p:spPr>
          <a:xfrm>
            <a:off x="8595360" y="4626864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Ticari fırsat yaratır</a:t>
            </a:r>
            <a:endParaRPr lang="en-US" sz="1400"/>
          </a:p>
        </p:txBody>
      </p:sp>
      <p:sp>
        <p:nvSpPr>
          <p:cNvPr id="16" name="Text 13"/>
          <p:cNvSpPr/>
          <p:nvPr/>
        </p:nvSpPr>
        <p:spPr>
          <a:xfrm>
            <a:off x="8595360" y="5065776"/>
            <a:ext cx="26060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Alternatif ürün görünürlüğünü ve upsell imkanını artırır.</a:t>
            </a:r>
            <a:endParaRPr lang="en-US" sz="10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Karşılaştırma: teknik farkları anlaşılır hale getirir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Benzer ürünlerin özellik, fiyat ve kullanım uygunluğunu aynı karar ekranında toplar</a:t>
            </a:r>
            <a:endParaRPr lang="en-US" sz="1150"/>
          </a:p>
        </p:txBody>
      </p:sp>
      <p:pic>
        <p:nvPicPr>
          <p:cNvPr id="4" name="Image 0" descr="/mnt/data/work_kundu/source_render/slid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29501"/>
            <a:ext cx="7315200" cy="411223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229600" y="1664208"/>
            <a:ext cx="31546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6" name="Shape 3"/>
          <p:cNvSpPr/>
          <p:nvPr/>
        </p:nvSpPr>
        <p:spPr>
          <a:xfrm>
            <a:off x="8229600" y="1664208"/>
            <a:ext cx="73152" cy="1143000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7" name="Text 4"/>
          <p:cNvSpPr/>
          <p:nvPr/>
        </p:nvSpPr>
        <p:spPr>
          <a:xfrm>
            <a:off x="8485632" y="1883664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Farkları görünür kılar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8485632" y="2322576"/>
            <a:ext cx="26974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Teknik özellikleri ve fiyatları yan yana sunar.</a:t>
            </a:r>
            <a:endParaRPr lang="en-US" sz="1050"/>
          </a:p>
        </p:txBody>
      </p:sp>
      <p:sp>
        <p:nvSpPr>
          <p:cNvPr id="9" name="Shape 6"/>
          <p:cNvSpPr/>
          <p:nvPr/>
        </p:nvSpPr>
        <p:spPr>
          <a:xfrm>
            <a:off x="8229600" y="3090672"/>
            <a:ext cx="31546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0" name="Shape 7"/>
          <p:cNvSpPr/>
          <p:nvPr/>
        </p:nvSpPr>
        <p:spPr>
          <a:xfrm>
            <a:off x="8229600" y="3090672"/>
            <a:ext cx="73152" cy="1143000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1" name="Text 8"/>
          <p:cNvSpPr/>
          <p:nvPr/>
        </p:nvSpPr>
        <p:spPr>
          <a:xfrm>
            <a:off x="8485632" y="331012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Kararsızlığı azaltır</a:t>
            </a:r>
            <a:endParaRPr lang="en-US" sz="1400"/>
          </a:p>
        </p:txBody>
      </p:sp>
      <p:sp>
        <p:nvSpPr>
          <p:cNvPr id="12" name="Text 9"/>
          <p:cNvSpPr/>
          <p:nvPr/>
        </p:nvSpPr>
        <p:spPr>
          <a:xfrm>
            <a:off x="8485632" y="3749040"/>
            <a:ext cx="26974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Karmaşık ürünlerde değerlendirmeyi kolaylaştırır.</a:t>
            </a:r>
            <a:endParaRPr lang="en-US" sz="1050"/>
          </a:p>
        </p:txBody>
      </p:sp>
      <p:sp>
        <p:nvSpPr>
          <p:cNvPr id="13" name="Shape 10"/>
          <p:cNvSpPr/>
          <p:nvPr/>
        </p:nvSpPr>
        <p:spPr>
          <a:xfrm>
            <a:off x="8229600" y="4517136"/>
            <a:ext cx="31546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4" name="Shape 11"/>
          <p:cNvSpPr/>
          <p:nvPr/>
        </p:nvSpPr>
        <p:spPr>
          <a:xfrm>
            <a:off x="8229600" y="4517136"/>
            <a:ext cx="73152" cy="1143000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5" name="Text 12"/>
          <p:cNvSpPr/>
          <p:nvPr/>
        </p:nvSpPr>
        <p:spPr>
          <a:xfrm>
            <a:off x="8485632" y="4736592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Seçimi destekler</a:t>
            </a:r>
            <a:endParaRPr lang="en-US" sz="1400"/>
          </a:p>
        </p:txBody>
      </p:sp>
      <p:sp>
        <p:nvSpPr>
          <p:cNvPr id="16" name="Text 13"/>
          <p:cNvSpPr/>
          <p:nvPr/>
        </p:nvSpPr>
        <p:spPr>
          <a:xfrm>
            <a:off x="8485632" y="5175504"/>
            <a:ext cx="26974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İhtiyaca uygun alternatifi açıklamaya yardımcı olur.</a:t>
            </a:r>
            <a:endParaRPr lang="en-US" sz="10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A44F6FC-1D4E-E059-9E92-DBBA5DE15300}"/>
              </a:ext>
            </a:extLst>
          </p:cNvPr>
          <p:cNvSpPr/>
          <p:nvPr/>
        </p:nvSpPr>
        <p:spPr>
          <a:xfrm>
            <a:off x="1294219" y="2238887"/>
            <a:ext cx="6026294" cy="32393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Gerçek müşteri diliyle çalışan deneyim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Ürün adını bilmek zorunda kalmadan kullanım amacından doğru seçeneğe ilerler</a:t>
            </a:r>
            <a:endParaRPr lang="en-US" sz="1150"/>
          </a:p>
        </p:txBody>
      </p:sp>
      <p:pic>
        <p:nvPicPr>
          <p:cNvPr id="4" name="Image 0" descr="/mnt/data/work_kundu/source_render/slide-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32998"/>
            <a:ext cx="7772400" cy="436924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732520" y="1664208"/>
            <a:ext cx="438912" cy="438912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6" name="Text 3"/>
          <p:cNvSpPr/>
          <p:nvPr/>
        </p:nvSpPr>
        <p:spPr>
          <a:xfrm>
            <a:off x="8732520" y="175564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7" name="Text 4"/>
          <p:cNvSpPr/>
          <p:nvPr/>
        </p:nvSpPr>
        <p:spPr>
          <a:xfrm>
            <a:off x="9308592" y="1655064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52525"/>
                </a:solidFill>
              </a:rPr>
              <a:t>Kullanım amacını anlatır</a:t>
            </a:r>
            <a:endParaRPr lang="en-US" sz="1150"/>
          </a:p>
        </p:txBody>
      </p:sp>
      <p:sp>
        <p:nvSpPr>
          <p:cNvPr id="8" name="Shape 5"/>
          <p:cNvSpPr/>
          <p:nvPr/>
        </p:nvSpPr>
        <p:spPr>
          <a:xfrm>
            <a:off x="8732520" y="2688336"/>
            <a:ext cx="438912" cy="438912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9" name="Text 6"/>
          <p:cNvSpPr/>
          <p:nvPr/>
        </p:nvSpPr>
        <p:spPr>
          <a:xfrm>
            <a:off x="8732520" y="277977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10" name="Text 7"/>
          <p:cNvSpPr/>
          <p:nvPr/>
        </p:nvSpPr>
        <p:spPr>
          <a:xfrm>
            <a:off x="9308592" y="2679192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52525"/>
                </a:solidFill>
              </a:rPr>
              <a:t>Bütçe ve teknik beklentisini belirtir</a:t>
            </a:r>
            <a:endParaRPr lang="en-US" sz="1150"/>
          </a:p>
        </p:txBody>
      </p:sp>
      <p:sp>
        <p:nvSpPr>
          <p:cNvPr id="11" name="Shape 8"/>
          <p:cNvSpPr/>
          <p:nvPr/>
        </p:nvSpPr>
        <p:spPr>
          <a:xfrm>
            <a:off x="8732520" y="3712464"/>
            <a:ext cx="438912" cy="438912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2" name="Text 9"/>
          <p:cNvSpPr/>
          <p:nvPr/>
        </p:nvSpPr>
        <p:spPr>
          <a:xfrm>
            <a:off x="8732520" y="380390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13" name="Text 10"/>
          <p:cNvSpPr/>
          <p:nvPr/>
        </p:nvSpPr>
        <p:spPr>
          <a:xfrm>
            <a:off x="9308592" y="3703320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52525"/>
                </a:solidFill>
              </a:rPr>
              <a:t>Asistan uygun ürünleri ve gerekçeleri sunar</a:t>
            </a:r>
            <a:endParaRPr lang="en-US" sz="1150"/>
          </a:p>
        </p:txBody>
      </p:sp>
      <p:sp>
        <p:nvSpPr>
          <p:cNvPr id="14" name="Shape 11"/>
          <p:cNvSpPr/>
          <p:nvPr/>
        </p:nvSpPr>
        <p:spPr>
          <a:xfrm>
            <a:off x="8732520" y="4736592"/>
            <a:ext cx="438912" cy="438912"/>
          </a:xfrm>
          <a:prstGeom prst="ellipse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5" name="Text 12"/>
          <p:cNvSpPr/>
          <p:nvPr/>
        </p:nvSpPr>
        <p:spPr>
          <a:xfrm>
            <a:off x="8732520" y="4828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16" name="Text 13"/>
          <p:cNvSpPr/>
          <p:nvPr/>
        </p:nvSpPr>
        <p:spPr>
          <a:xfrm>
            <a:off x="9308592" y="4727448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252525"/>
                </a:solidFill>
              </a:rPr>
              <a:t>Gerekirse takip soruları ve karşılaştırmayla ilerler</a:t>
            </a:r>
            <a:endParaRPr lang="en-US" sz="11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Ölçüm ve sürekli optimizasyon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666666"/>
                </a:solidFill>
              </a:rPr>
              <a:t>Kullanım, soru-cevap ve ürün etkileşimleri kategori ve ürün bazında izlenir</a:t>
            </a:r>
            <a:endParaRPr lang="en-US" sz="1150"/>
          </a:p>
        </p:txBody>
      </p:sp>
      <p:pic>
        <p:nvPicPr>
          <p:cNvPr id="4" name="Image 0" descr="/mnt/data/work_kundu/source_render/slide-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760020"/>
            <a:ext cx="6995160" cy="3932320"/>
          </a:xfrm>
          <a:prstGeom prst="rect">
            <a:avLst/>
          </a:prstGeom>
        </p:spPr>
      </p:pic>
      <p:pic>
        <p:nvPicPr>
          <p:cNvPr id="5" name="Image 1" descr="/mnt/data/work_kundu/source_render/slide-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120" y="1780881"/>
            <a:ext cx="3749040" cy="210751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936992" y="4434840"/>
            <a:ext cx="347472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7" name="Shape 3"/>
          <p:cNvSpPr/>
          <p:nvPr/>
        </p:nvSpPr>
        <p:spPr>
          <a:xfrm>
            <a:off x="7936992" y="4434840"/>
            <a:ext cx="73152" cy="1143000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8" name="Text 4"/>
          <p:cNvSpPr/>
          <p:nvPr/>
        </p:nvSpPr>
        <p:spPr>
          <a:xfrm>
            <a:off x="8193024" y="465429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Geri besleme döngüsü</a:t>
            </a:r>
            <a:endParaRPr lang="en-US" sz="1400"/>
          </a:p>
        </p:txBody>
      </p:sp>
      <p:sp>
        <p:nvSpPr>
          <p:cNvPr id="9" name="Text 5"/>
          <p:cNvSpPr/>
          <p:nvPr/>
        </p:nvSpPr>
        <p:spPr>
          <a:xfrm>
            <a:off x="8193024" y="5093208"/>
            <a:ext cx="30175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Raporlama; keşif akışlarının, AI modellerinin ve karar mantığının sürekli geliştirilmesini destekler.</a:t>
            </a:r>
            <a:endParaRPr lang="en-US" sz="10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2525"/>
                </a:solidFill>
              </a:rPr>
              <a:t>Bugünden yarına genişleyebilen bir karar altyapısı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621792" y="1225296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tr-TR" sz="1050">
                <a:solidFill>
                  <a:srgbClr val="666666"/>
                </a:solidFill>
              </a:rPr>
              <a:t>Modüler yapı, satış asistanının farklı müşteri temas noktalarına ve yeni kullanım senaryolarına hızla yayılmasını sağlar</a:t>
            </a:r>
            <a:r>
              <a:rPr lang="tr-TR" sz="1200"/>
              <a:t>.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49808" y="1874520"/>
            <a:ext cx="32461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5" name="Shape 3"/>
          <p:cNvSpPr/>
          <p:nvPr/>
        </p:nvSpPr>
        <p:spPr>
          <a:xfrm>
            <a:off x="749808" y="1874520"/>
            <a:ext cx="73152" cy="1261872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6" name="Text 4"/>
          <p:cNvSpPr/>
          <p:nvPr/>
        </p:nvSpPr>
        <p:spPr>
          <a:xfrm>
            <a:off x="1005840" y="209397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err="1">
                <a:solidFill>
                  <a:srgbClr val="252525"/>
                </a:solidFill>
              </a:rPr>
              <a:t>Ürün</a:t>
            </a:r>
            <a:r>
              <a:rPr lang="en-US" sz="1400" b="1">
                <a:solidFill>
                  <a:srgbClr val="252525"/>
                </a:solidFill>
              </a:rPr>
              <a:t> </a:t>
            </a:r>
            <a:r>
              <a:rPr lang="en-US" sz="1400" b="1" err="1">
                <a:solidFill>
                  <a:srgbClr val="252525"/>
                </a:solidFill>
              </a:rPr>
              <a:t>Listeleme</a:t>
            </a:r>
            <a:r>
              <a:rPr lang="en-US" sz="1400" b="1">
                <a:solidFill>
                  <a:srgbClr val="252525"/>
                </a:solidFill>
              </a:rPr>
              <a:t> </a:t>
            </a:r>
            <a:r>
              <a:rPr lang="en-US" sz="1400" b="1" err="1">
                <a:solidFill>
                  <a:srgbClr val="252525"/>
                </a:solidFill>
              </a:rPr>
              <a:t>Sayfası</a:t>
            </a:r>
            <a:endParaRPr lang="en-US" err="1"/>
          </a:p>
        </p:txBody>
      </p:sp>
      <p:sp>
        <p:nvSpPr>
          <p:cNvPr id="7" name="Text 5"/>
          <p:cNvSpPr/>
          <p:nvPr/>
        </p:nvSpPr>
        <p:spPr>
          <a:xfrm>
            <a:off x="1005840" y="2532888"/>
            <a:ext cx="2788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Listeleme sayfasında rehberli keşif</a:t>
            </a:r>
            <a:endParaRPr lang="en-US" sz="1050"/>
          </a:p>
        </p:txBody>
      </p:sp>
      <p:sp>
        <p:nvSpPr>
          <p:cNvPr id="8" name="Shape 6"/>
          <p:cNvSpPr/>
          <p:nvPr/>
        </p:nvSpPr>
        <p:spPr>
          <a:xfrm>
            <a:off x="4544568" y="1874520"/>
            <a:ext cx="32461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9" name="Shape 7"/>
          <p:cNvSpPr/>
          <p:nvPr/>
        </p:nvSpPr>
        <p:spPr>
          <a:xfrm>
            <a:off x="4544568" y="1874520"/>
            <a:ext cx="73152" cy="1261872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0" name="Text 8"/>
          <p:cNvSpPr/>
          <p:nvPr/>
        </p:nvSpPr>
        <p:spPr>
          <a:xfrm>
            <a:off x="4800600" y="209397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Ana sayfa</a:t>
            </a:r>
            <a:endParaRPr lang="en-US" sz="1400"/>
          </a:p>
        </p:txBody>
      </p:sp>
      <p:sp>
        <p:nvSpPr>
          <p:cNvPr id="11" name="Text 9"/>
          <p:cNvSpPr/>
          <p:nvPr/>
        </p:nvSpPr>
        <p:spPr>
          <a:xfrm>
            <a:off x="4800600" y="2532888"/>
            <a:ext cx="2788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İhtiyaca göre ilk temas yönlendirmesi</a:t>
            </a:r>
            <a:endParaRPr lang="en-US" sz="1050"/>
          </a:p>
        </p:txBody>
      </p:sp>
      <p:sp>
        <p:nvSpPr>
          <p:cNvPr id="12" name="Shape 10"/>
          <p:cNvSpPr/>
          <p:nvPr/>
        </p:nvSpPr>
        <p:spPr>
          <a:xfrm>
            <a:off x="8339328" y="1874520"/>
            <a:ext cx="32461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3" name="Shape 11"/>
          <p:cNvSpPr/>
          <p:nvPr/>
        </p:nvSpPr>
        <p:spPr>
          <a:xfrm>
            <a:off x="8339328" y="1874520"/>
            <a:ext cx="73152" cy="1261872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4" name="Text 12"/>
          <p:cNvSpPr/>
          <p:nvPr/>
        </p:nvSpPr>
        <p:spPr>
          <a:xfrm>
            <a:off x="8595360" y="209397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Kişiselleştirme</a:t>
            </a:r>
            <a:endParaRPr lang="en-US" sz="1400"/>
          </a:p>
        </p:txBody>
      </p:sp>
      <p:sp>
        <p:nvSpPr>
          <p:cNvPr id="15" name="Text 13"/>
          <p:cNvSpPr/>
          <p:nvPr/>
        </p:nvSpPr>
        <p:spPr>
          <a:xfrm>
            <a:off x="8595360" y="2532888"/>
            <a:ext cx="2788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Davranış ve tercih bazlı öneri</a:t>
            </a:r>
            <a:endParaRPr lang="en-US" sz="1050"/>
          </a:p>
        </p:txBody>
      </p:sp>
      <p:sp>
        <p:nvSpPr>
          <p:cNvPr id="16" name="Shape 14"/>
          <p:cNvSpPr/>
          <p:nvPr/>
        </p:nvSpPr>
        <p:spPr>
          <a:xfrm>
            <a:off x="749808" y="3474720"/>
            <a:ext cx="32461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17" name="Shape 15"/>
          <p:cNvSpPr/>
          <p:nvPr/>
        </p:nvSpPr>
        <p:spPr>
          <a:xfrm>
            <a:off x="749808" y="3474720"/>
            <a:ext cx="73152" cy="1261872"/>
          </a:xfrm>
          <a:prstGeom prst="rect">
            <a:avLst/>
          </a:prstGeom>
          <a:solidFill>
            <a:srgbClr val="F05A28"/>
          </a:solidFill>
          <a:ln w="12700">
            <a:solidFill>
              <a:srgbClr val="F05A2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18" name="Text 16"/>
          <p:cNvSpPr/>
          <p:nvPr/>
        </p:nvSpPr>
        <p:spPr>
          <a:xfrm>
            <a:off x="1005840" y="369417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Tahmine dayalı öneri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1005840" y="4133088"/>
            <a:ext cx="2788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Sonraki en iyi ürün veya aksiyon</a:t>
            </a:r>
            <a:endParaRPr lang="en-US" sz="1050"/>
          </a:p>
        </p:txBody>
      </p:sp>
      <p:sp>
        <p:nvSpPr>
          <p:cNvPr id="20" name="Shape 18"/>
          <p:cNvSpPr/>
          <p:nvPr/>
        </p:nvSpPr>
        <p:spPr>
          <a:xfrm>
            <a:off x="4544568" y="3474720"/>
            <a:ext cx="32461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1" name="Shape 19"/>
          <p:cNvSpPr/>
          <p:nvPr/>
        </p:nvSpPr>
        <p:spPr>
          <a:xfrm>
            <a:off x="4544568" y="3474720"/>
            <a:ext cx="73152" cy="1261872"/>
          </a:xfrm>
          <a:prstGeom prst="rect">
            <a:avLst/>
          </a:prstGeom>
          <a:solidFill>
            <a:srgbClr val="3478B8"/>
          </a:solidFill>
          <a:ln w="12700">
            <a:solidFill>
              <a:srgbClr val="3478B8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2" name="Text 20"/>
          <p:cNvSpPr/>
          <p:nvPr/>
        </p:nvSpPr>
        <p:spPr>
          <a:xfrm>
            <a:off x="4800600" y="369417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Gelişmiş analitik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4800600" y="4133088"/>
            <a:ext cx="2788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Niyet, talep ve içerik boşlukları</a:t>
            </a:r>
            <a:endParaRPr lang="en-US" sz="1050"/>
          </a:p>
        </p:txBody>
      </p:sp>
      <p:sp>
        <p:nvSpPr>
          <p:cNvPr id="24" name="Shape 22"/>
          <p:cNvSpPr/>
          <p:nvPr/>
        </p:nvSpPr>
        <p:spPr>
          <a:xfrm>
            <a:off x="8339328" y="3474720"/>
            <a:ext cx="32461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8"/>
            </a:solidFill>
            <a:prstDash val="solid"/>
          </a:ln>
          <a:effectLst>
            <a:outerShdw blurRad="1651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TR"/>
          </a:p>
        </p:txBody>
      </p:sp>
      <p:sp>
        <p:nvSpPr>
          <p:cNvPr id="25" name="Shape 23"/>
          <p:cNvSpPr/>
          <p:nvPr/>
        </p:nvSpPr>
        <p:spPr>
          <a:xfrm>
            <a:off x="8339328" y="3474720"/>
            <a:ext cx="73152" cy="1261872"/>
          </a:xfrm>
          <a:prstGeom prst="rect">
            <a:avLst/>
          </a:prstGeom>
          <a:solidFill>
            <a:srgbClr val="2A8B6D"/>
          </a:solidFill>
          <a:ln w="12700">
            <a:solidFill>
              <a:srgbClr val="2A8B6D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6" name="Text 24"/>
          <p:cNvSpPr/>
          <p:nvPr/>
        </p:nvSpPr>
        <p:spPr>
          <a:xfrm>
            <a:off x="8595360" y="369417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52525"/>
                </a:solidFill>
              </a:rPr>
              <a:t>Retail media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8595360" y="4133088"/>
            <a:ext cx="2788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66666"/>
                </a:solidFill>
              </a:rPr>
              <a:t>Bağlama uygun sponsorlu keşif</a:t>
            </a:r>
            <a:endParaRPr lang="en-US" sz="1050"/>
          </a:p>
        </p:txBody>
      </p:sp>
      <p:sp>
        <p:nvSpPr>
          <p:cNvPr id="28" name="Shape 26"/>
          <p:cNvSpPr/>
          <p:nvPr/>
        </p:nvSpPr>
        <p:spPr>
          <a:xfrm>
            <a:off x="749808" y="5248656"/>
            <a:ext cx="10817352" cy="566928"/>
          </a:xfrm>
          <a:prstGeom prst="roundRect">
            <a:avLst/>
          </a:prstGeom>
          <a:solidFill>
            <a:srgbClr val="FFF0E9"/>
          </a:solidFill>
          <a:ln w="12700">
            <a:solidFill>
              <a:srgbClr val="F2C1AE"/>
            </a:solidFill>
            <a:prstDash val="solid"/>
          </a:ln>
        </p:spPr>
        <p:txBody>
          <a:bodyPr/>
          <a:lstStyle/>
          <a:p>
            <a:endParaRPr lang="en-TR"/>
          </a:p>
        </p:txBody>
      </p:sp>
      <p:sp>
        <p:nvSpPr>
          <p:cNvPr id="29" name="Text 27"/>
          <p:cNvSpPr/>
          <p:nvPr/>
        </p:nvSpPr>
        <p:spPr>
          <a:xfrm>
            <a:off x="1587499" y="5444236"/>
            <a:ext cx="9355803" cy="188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tr-TR" sz="1200" b="1"/>
              <a:t>Bugün satış asistanıyla başlayan yapı, yarın tüm dijital müşteri yolculuğuna yayılan ortak bir karar katmanına dönüşebilir.Modüler yapı, satış asistanının farklı müşteri temas noktalarına ve yeni kullanım senaryolarına hızla yayılmasını sağlar.</a:t>
            </a:r>
            <a:endParaRPr lang="en-US" sz="1150" b="1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4747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88888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906F64F3FEB64DBEACE145E1363A04" ma:contentTypeVersion="19" ma:contentTypeDescription="Create a new document." ma:contentTypeScope="" ma:versionID="17c85269586901b18c587c16652699a4">
  <xsd:schema xmlns:xsd="http://www.w3.org/2001/XMLSchema" xmlns:xs="http://www.w3.org/2001/XMLSchema" xmlns:p="http://schemas.microsoft.com/office/2006/metadata/properties" xmlns:ns1="http://schemas.microsoft.com/sharepoint/v3" xmlns:ns2="4e7a2092-7c93-4bcb-bcaf-94fa210d53b9" xmlns:ns3="ba706188-248d-4d3a-afe9-83ecbb260ceb" targetNamespace="http://schemas.microsoft.com/office/2006/metadata/properties" ma:root="true" ma:fieldsID="972f06c4a508564ab686251645a4ca1c" ns1:_="" ns2:_="" ns3:_="">
    <xsd:import namespace="http://schemas.microsoft.com/sharepoint/v3"/>
    <xsd:import namespace="4e7a2092-7c93-4bcb-bcaf-94fa210d53b9"/>
    <xsd:import namespace="ba706188-248d-4d3a-afe9-83ecbb260c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Ki_x015f_ile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7a2092-7c93-4bcb-bcaf-94fa210d53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b85eff6-e67e-455f-8972-f23130f001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Ki_x015f_iler" ma:index="18" nillable="true" ma:displayName="Kişiler" ma:format="Dropdown" ma:list="UserInfo" ma:SharePointGroup="0" ma:internalName="Ki_x015f_il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06188-248d-4d3a-afe9-83ecbb260ce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23e700f-2f61-473e-b0aa-4ce2ee6a6f9b}" ma:internalName="TaxCatchAll" ma:showField="CatchAllData" ma:web="ba706188-248d-4d3a-afe9-83ecbb260c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a706188-248d-4d3a-afe9-83ecbb260ceb" xsi:nil="true"/>
    <lcf76f155ced4ddcb4097134ff3c332f xmlns="4e7a2092-7c93-4bcb-bcaf-94fa210d53b9">
      <Terms xmlns="http://schemas.microsoft.com/office/infopath/2007/PartnerControls"/>
    </lcf76f155ced4ddcb4097134ff3c332f>
    <_ip_UnifiedCompliancePolicyProperties xmlns="http://schemas.microsoft.com/sharepoint/v3" xsi:nil="true"/>
    <Ki_x015f_iler xmlns="4e7a2092-7c93-4bcb-bcaf-94fa210d53b9">
      <UserInfo>
        <DisplayName/>
        <AccountId xsi:nil="true"/>
        <AccountType/>
      </UserInfo>
    </Ki_x015f_iler>
  </documentManagement>
</p:properties>
</file>

<file path=customXml/itemProps1.xml><?xml version="1.0" encoding="utf-8"?>
<ds:datastoreItem xmlns:ds="http://schemas.openxmlformats.org/officeDocument/2006/customXml" ds:itemID="{DEB3A590-492B-4D9F-AA81-B82EC831F6F3}">
  <ds:schemaRefs>
    <ds:schemaRef ds:uri="4e7a2092-7c93-4bcb-bcaf-94fa210d53b9"/>
    <ds:schemaRef ds:uri="ba706188-248d-4d3a-afe9-83ecbb260c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5694340-71FF-4582-AAAC-F40C6E252B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6882DB-71B3-4068-9129-8D88DCE159B2}">
  <ds:schemaRefs>
    <ds:schemaRef ds:uri="4e7a2092-7c93-4bcb-bcaf-94fa210d53b9"/>
    <ds:schemaRef ds:uri="ba706188-248d-4d3a-afe9-83ecbb260c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1094</Words>
  <Application>Microsoft Macintosh PowerPoint</Application>
  <PresentationFormat>Widescreen</PresentationFormat>
  <Paragraphs>173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Koçtaş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Kundu - Koçtaş Ürün Uzmanım</dc:title>
  <dc:subject>Kundu ZMD Perakende Teknolojileri Ödülleri 2026 Başvurusu</dc:subject>
  <dc:creator>İbrahim Kalem</dc:creator>
  <cp:lastModifiedBy>İbrahim Kalem</cp:lastModifiedBy>
  <cp:revision>5</cp:revision>
  <dcterms:created xsi:type="dcterms:W3CDTF">2026-08-25T12:23:46Z</dcterms:created>
  <dcterms:modified xsi:type="dcterms:W3CDTF">2026-09-09T10:45:30Z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eb0e2f0-5ca9-435e-b5a5-4ccad51c18cd_Enabled">
    <vt:lpwstr>true</vt:lpwstr>
  </property>
  <property fmtid="{D5CDD505-2E9C-101B-9397-08002B2CF9AE}" pid="3" name="MSIP_Label_2eb0e2f0-5ca9-435e-b5a5-4ccad51c18cd_SetDate">
    <vt:lpwstr>2026-08-25T12:23:46Z</vt:lpwstr>
  </property>
  <property fmtid="{D5CDD505-2E9C-101B-9397-08002B2CF9AE}" pid="4" name="MSIP_Label_2eb0e2f0-5ca9-435e-b5a5-4ccad51c18cd_Method">
    <vt:lpwstr>Standard</vt:lpwstr>
  </property>
  <property fmtid="{D5CDD505-2E9C-101B-9397-08002B2CF9AE}" pid="5" name="MSIP_Label_2eb0e2f0-5ca9-435e-b5a5-4ccad51c18cd_Name">
    <vt:lpwstr>Kurum İçi</vt:lpwstr>
  </property>
  <property fmtid="{D5CDD505-2E9C-101B-9397-08002B2CF9AE}" pid="6" name="MSIP_Label_2eb0e2f0-5ca9-435e-b5a5-4ccad51c18cd_SiteId">
    <vt:lpwstr>0e679446-7921-4212-b4f8-30329c8c8fac</vt:lpwstr>
  </property>
  <property fmtid="{D5CDD505-2E9C-101B-9397-08002B2CF9AE}" pid="7" name="MSIP_Label_2eb0e2f0-5ca9-435e-b5a5-4ccad51c18cd_ActionId">
    <vt:lpwstr>4706beb2-5b03-46a1-9ac8-eb756d2d6b0f</vt:lpwstr>
  </property>
  <property fmtid="{D5CDD505-2E9C-101B-9397-08002B2CF9AE}" pid="8" name="MSIP_Label_2eb0e2f0-5ca9-435e-b5a5-4ccad51c18cd_ContentBits">
    <vt:lpwstr>0</vt:lpwstr>
  </property>
  <property fmtid="{D5CDD505-2E9C-101B-9397-08002B2CF9AE}" pid="9" name="ContentTypeId">
    <vt:lpwstr>0x0101008D906F64F3FEB64DBEACE145E1363A04</vt:lpwstr>
  </property>
  <property fmtid="{D5CDD505-2E9C-101B-9397-08002B2CF9AE}" pid="10" name="MediaServiceImageTags">
    <vt:lpwstr/>
  </property>
</Properties>
</file>