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76" r:id="rId2"/>
    <p:sldId id="277" r:id="rId3"/>
    <p:sldId id="278" r:id="rId4"/>
    <p:sldId id="279" r:id="rId5"/>
    <p:sldId id="282" r:id="rId6"/>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9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p:restoredTop sz="94635"/>
  </p:normalViewPr>
  <p:slideViewPr>
    <p:cSldViewPr snapToGrid="0">
      <p:cViewPr varScale="1">
        <p:scale>
          <a:sx n="95" d="100"/>
          <a:sy n="95" d="100"/>
        </p:scale>
        <p:origin x="200"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DF1DC0-D674-6E4F-A2B6-F9584CE51DEC}" type="datetimeFigureOut">
              <a:rPr lang="en-TR" smtClean="0"/>
              <a:t>8.09.2026</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2865F-6D02-3F4D-B731-B80CCD681613}" type="slidenum">
              <a:rPr lang="en-TR" smtClean="0"/>
              <a:t>‹#›</a:t>
            </a:fld>
            <a:endParaRPr lang="en-TR"/>
          </a:p>
        </p:txBody>
      </p:sp>
    </p:spTree>
    <p:extLst>
      <p:ext uri="{BB962C8B-B14F-4D97-AF65-F5344CB8AC3E}">
        <p14:creationId xmlns:p14="http://schemas.microsoft.com/office/powerpoint/2010/main" val="3140101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A7F7-28B6-9EF4-2649-57004B70CD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R"/>
          </a:p>
        </p:txBody>
      </p:sp>
      <p:sp>
        <p:nvSpPr>
          <p:cNvPr id="3" name="Subtitle 2">
            <a:extLst>
              <a:ext uri="{FF2B5EF4-FFF2-40B4-BE49-F238E27FC236}">
                <a16:creationId xmlns:a16="http://schemas.microsoft.com/office/drawing/2014/main" id="{294DCEB4-0548-25F0-6181-76A264DEDE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R"/>
          </a:p>
        </p:txBody>
      </p:sp>
      <p:sp>
        <p:nvSpPr>
          <p:cNvPr id="4" name="Date Placeholder 3">
            <a:extLst>
              <a:ext uri="{FF2B5EF4-FFF2-40B4-BE49-F238E27FC236}">
                <a16:creationId xmlns:a16="http://schemas.microsoft.com/office/drawing/2014/main" id="{EACC97D9-80E9-F0B5-42D0-C069D7EF6D77}"/>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5" name="Footer Placeholder 4">
            <a:extLst>
              <a:ext uri="{FF2B5EF4-FFF2-40B4-BE49-F238E27FC236}">
                <a16:creationId xmlns:a16="http://schemas.microsoft.com/office/drawing/2014/main" id="{F87A2445-884F-8540-C1D0-DD86EE5D906B}"/>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FD99CB1E-F863-325A-003F-CF1A268A964E}"/>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512166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C198C-C6D6-155E-E822-23887865C0D5}"/>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71F33E20-24BA-7E2F-1754-AAB02E4479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0F776A32-0411-2F8B-B953-91809AF2340D}"/>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5" name="Footer Placeholder 4">
            <a:extLst>
              <a:ext uri="{FF2B5EF4-FFF2-40B4-BE49-F238E27FC236}">
                <a16:creationId xmlns:a16="http://schemas.microsoft.com/office/drawing/2014/main" id="{63424051-F3B4-7010-F230-8C2A1201E2CB}"/>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23A99081-0112-DE24-2C34-1789A6A5D092}"/>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30737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394D-CF32-C6E8-905C-71B6828351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R"/>
          </a:p>
        </p:txBody>
      </p:sp>
      <p:sp>
        <p:nvSpPr>
          <p:cNvPr id="3" name="Text Placeholder 2">
            <a:extLst>
              <a:ext uri="{FF2B5EF4-FFF2-40B4-BE49-F238E27FC236}">
                <a16:creationId xmlns:a16="http://schemas.microsoft.com/office/drawing/2014/main" id="{DADDF4CA-CBDA-A42C-AE87-DFF3D6ADB6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4AF325-4602-29FF-F06A-95F21B273F88}"/>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5" name="Footer Placeholder 4">
            <a:extLst>
              <a:ext uri="{FF2B5EF4-FFF2-40B4-BE49-F238E27FC236}">
                <a16:creationId xmlns:a16="http://schemas.microsoft.com/office/drawing/2014/main" id="{289B61F6-B97B-AEE5-4F24-59AEF3924999}"/>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B0A6BDA4-F2EB-7008-807A-E98CF02D73C3}"/>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2631382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AD7E-F395-2E75-23D8-19A83F4CE264}"/>
              </a:ext>
            </a:extLst>
          </p:cNvPr>
          <p:cNvSpPr>
            <a:spLocks noGrp="1"/>
          </p:cNvSpPr>
          <p:nvPr>
            <p:ph type="title"/>
          </p:nvPr>
        </p:nvSpPr>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32AD016A-BACD-7FBD-A0B5-BEDEAC9F04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Content Placeholder 3">
            <a:extLst>
              <a:ext uri="{FF2B5EF4-FFF2-40B4-BE49-F238E27FC236}">
                <a16:creationId xmlns:a16="http://schemas.microsoft.com/office/drawing/2014/main" id="{63FCFB31-124C-0EC4-785E-D96D5D9439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Date Placeholder 4">
            <a:extLst>
              <a:ext uri="{FF2B5EF4-FFF2-40B4-BE49-F238E27FC236}">
                <a16:creationId xmlns:a16="http://schemas.microsoft.com/office/drawing/2014/main" id="{36D37C9B-C7C5-DC51-0BDA-99721CAADEF8}"/>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6" name="Footer Placeholder 5">
            <a:extLst>
              <a:ext uri="{FF2B5EF4-FFF2-40B4-BE49-F238E27FC236}">
                <a16:creationId xmlns:a16="http://schemas.microsoft.com/office/drawing/2014/main" id="{92155D7F-2DCB-66DC-6D25-2F4C8425A745}"/>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8336A523-A3B3-D2E9-4351-034C9C39AFF3}"/>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3175440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52E97-A5A9-808B-DDB9-F64650F17C7A}"/>
              </a:ext>
            </a:extLst>
          </p:cNvPr>
          <p:cNvSpPr>
            <a:spLocks noGrp="1"/>
          </p:cNvSpPr>
          <p:nvPr>
            <p:ph type="title"/>
          </p:nvPr>
        </p:nvSpPr>
        <p:spPr>
          <a:xfrm>
            <a:off x="839788" y="365125"/>
            <a:ext cx="10515600" cy="1325563"/>
          </a:xfrm>
        </p:spPr>
        <p:txBody>
          <a:bodyPr/>
          <a:lstStyle/>
          <a:p>
            <a:r>
              <a:rPr lang="en-US"/>
              <a:t>Click to edit Master title style</a:t>
            </a:r>
            <a:endParaRPr lang="en-TR"/>
          </a:p>
        </p:txBody>
      </p:sp>
      <p:sp>
        <p:nvSpPr>
          <p:cNvPr id="3" name="Text Placeholder 2">
            <a:extLst>
              <a:ext uri="{FF2B5EF4-FFF2-40B4-BE49-F238E27FC236}">
                <a16:creationId xmlns:a16="http://schemas.microsoft.com/office/drawing/2014/main" id="{C1D0E1FC-F949-D3F0-051E-F32CCEAA8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755977-54C7-FF80-778C-6CB0A32D22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Text Placeholder 4">
            <a:extLst>
              <a:ext uri="{FF2B5EF4-FFF2-40B4-BE49-F238E27FC236}">
                <a16:creationId xmlns:a16="http://schemas.microsoft.com/office/drawing/2014/main" id="{DE577C4D-67E7-F582-65E0-E519F1C498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0398F8-1D47-006A-CCC0-74916B8A45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7" name="Date Placeholder 6">
            <a:extLst>
              <a:ext uri="{FF2B5EF4-FFF2-40B4-BE49-F238E27FC236}">
                <a16:creationId xmlns:a16="http://schemas.microsoft.com/office/drawing/2014/main" id="{314449EE-83F3-0908-53CC-A039F0778554}"/>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8" name="Footer Placeholder 7">
            <a:extLst>
              <a:ext uri="{FF2B5EF4-FFF2-40B4-BE49-F238E27FC236}">
                <a16:creationId xmlns:a16="http://schemas.microsoft.com/office/drawing/2014/main" id="{CE637408-3C6A-D004-13E4-B66EE7432947}"/>
              </a:ext>
            </a:extLst>
          </p:cNvPr>
          <p:cNvSpPr>
            <a:spLocks noGrp="1"/>
          </p:cNvSpPr>
          <p:nvPr>
            <p:ph type="ftr" sz="quarter" idx="11"/>
          </p:nvPr>
        </p:nvSpPr>
        <p:spPr/>
        <p:txBody>
          <a:bodyPr/>
          <a:lstStyle/>
          <a:p>
            <a:endParaRPr lang="en-TR"/>
          </a:p>
        </p:txBody>
      </p:sp>
      <p:sp>
        <p:nvSpPr>
          <p:cNvPr id="9" name="Slide Number Placeholder 8">
            <a:extLst>
              <a:ext uri="{FF2B5EF4-FFF2-40B4-BE49-F238E27FC236}">
                <a16:creationId xmlns:a16="http://schemas.microsoft.com/office/drawing/2014/main" id="{173B5A86-327A-CD45-606B-8FE43D38C357}"/>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2238355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6158D-FCD4-100A-466B-80B7D52A3419}"/>
              </a:ext>
            </a:extLst>
          </p:cNvPr>
          <p:cNvSpPr>
            <a:spLocks noGrp="1"/>
          </p:cNvSpPr>
          <p:nvPr>
            <p:ph type="title"/>
          </p:nvPr>
        </p:nvSpPr>
        <p:spPr/>
        <p:txBody>
          <a:bodyPr/>
          <a:lstStyle/>
          <a:p>
            <a:r>
              <a:rPr lang="en-US"/>
              <a:t>Click to edit Master title style</a:t>
            </a:r>
            <a:endParaRPr lang="en-TR"/>
          </a:p>
        </p:txBody>
      </p:sp>
      <p:sp>
        <p:nvSpPr>
          <p:cNvPr id="3" name="Date Placeholder 2">
            <a:extLst>
              <a:ext uri="{FF2B5EF4-FFF2-40B4-BE49-F238E27FC236}">
                <a16:creationId xmlns:a16="http://schemas.microsoft.com/office/drawing/2014/main" id="{E4AA7675-7175-29B6-1A05-34C89E04AA01}"/>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4" name="Footer Placeholder 3">
            <a:extLst>
              <a:ext uri="{FF2B5EF4-FFF2-40B4-BE49-F238E27FC236}">
                <a16:creationId xmlns:a16="http://schemas.microsoft.com/office/drawing/2014/main" id="{051ED6FE-C360-D87B-9B7A-625436D31669}"/>
              </a:ext>
            </a:extLst>
          </p:cNvPr>
          <p:cNvSpPr>
            <a:spLocks noGrp="1"/>
          </p:cNvSpPr>
          <p:nvPr>
            <p:ph type="ftr" sz="quarter" idx="11"/>
          </p:nvPr>
        </p:nvSpPr>
        <p:spPr/>
        <p:txBody>
          <a:bodyPr/>
          <a:lstStyle/>
          <a:p>
            <a:endParaRPr lang="en-TR"/>
          </a:p>
        </p:txBody>
      </p:sp>
      <p:sp>
        <p:nvSpPr>
          <p:cNvPr id="5" name="Slide Number Placeholder 4">
            <a:extLst>
              <a:ext uri="{FF2B5EF4-FFF2-40B4-BE49-F238E27FC236}">
                <a16:creationId xmlns:a16="http://schemas.microsoft.com/office/drawing/2014/main" id="{A33FE041-5222-BBE9-2252-46FAAB1AE73D}"/>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2930986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8AD38C-9045-B17F-2347-BFD425FB1645}"/>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3" name="Footer Placeholder 2">
            <a:extLst>
              <a:ext uri="{FF2B5EF4-FFF2-40B4-BE49-F238E27FC236}">
                <a16:creationId xmlns:a16="http://schemas.microsoft.com/office/drawing/2014/main" id="{EC4700CA-1F2B-CF62-6083-E0ECA52EB4D8}"/>
              </a:ext>
            </a:extLst>
          </p:cNvPr>
          <p:cNvSpPr>
            <a:spLocks noGrp="1"/>
          </p:cNvSpPr>
          <p:nvPr>
            <p:ph type="ftr" sz="quarter" idx="11"/>
          </p:nvPr>
        </p:nvSpPr>
        <p:spPr/>
        <p:txBody>
          <a:bodyPr/>
          <a:lstStyle/>
          <a:p>
            <a:endParaRPr lang="en-TR"/>
          </a:p>
        </p:txBody>
      </p:sp>
      <p:sp>
        <p:nvSpPr>
          <p:cNvPr id="4" name="Slide Number Placeholder 3">
            <a:extLst>
              <a:ext uri="{FF2B5EF4-FFF2-40B4-BE49-F238E27FC236}">
                <a16:creationId xmlns:a16="http://schemas.microsoft.com/office/drawing/2014/main" id="{6FEC680B-B5E5-D6E5-7DE0-BFC956319044}"/>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132264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4E00-6947-03DA-20E4-17306A0DB0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Content Placeholder 2">
            <a:extLst>
              <a:ext uri="{FF2B5EF4-FFF2-40B4-BE49-F238E27FC236}">
                <a16:creationId xmlns:a16="http://schemas.microsoft.com/office/drawing/2014/main" id="{A0010484-7BC2-0657-3461-B666230764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Text Placeholder 3">
            <a:extLst>
              <a:ext uri="{FF2B5EF4-FFF2-40B4-BE49-F238E27FC236}">
                <a16:creationId xmlns:a16="http://schemas.microsoft.com/office/drawing/2014/main" id="{A241145B-1EF1-A135-DD97-0E9B1B6E0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50371C-EF56-DAD3-8162-153B095CBAAE}"/>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6" name="Footer Placeholder 5">
            <a:extLst>
              <a:ext uri="{FF2B5EF4-FFF2-40B4-BE49-F238E27FC236}">
                <a16:creationId xmlns:a16="http://schemas.microsoft.com/office/drawing/2014/main" id="{9157DB37-002E-F263-7B5E-7B7607E04F67}"/>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04CF72EB-A9D8-F951-E449-1BB9AFED7B2F}"/>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2805900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B0642-0A0E-592B-6360-DE68D3F431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R"/>
          </a:p>
        </p:txBody>
      </p:sp>
      <p:sp>
        <p:nvSpPr>
          <p:cNvPr id="3" name="Picture Placeholder 2">
            <a:extLst>
              <a:ext uri="{FF2B5EF4-FFF2-40B4-BE49-F238E27FC236}">
                <a16:creationId xmlns:a16="http://schemas.microsoft.com/office/drawing/2014/main" id="{BFF2C3D7-A205-4F02-0A77-9BBCA41907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R"/>
          </a:p>
        </p:txBody>
      </p:sp>
      <p:sp>
        <p:nvSpPr>
          <p:cNvPr id="4" name="Text Placeholder 3">
            <a:extLst>
              <a:ext uri="{FF2B5EF4-FFF2-40B4-BE49-F238E27FC236}">
                <a16:creationId xmlns:a16="http://schemas.microsoft.com/office/drawing/2014/main" id="{F4AA4FB4-2B2A-2D20-274F-2EB6F78447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CDC30C-B4EC-33AD-8DA6-D7A701EC158D}"/>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6" name="Footer Placeholder 5">
            <a:extLst>
              <a:ext uri="{FF2B5EF4-FFF2-40B4-BE49-F238E27FC236}">
                <a16:creationId xmlns:a16="http://schemas.microsoft.com/office/drawing/2014/main" id="{9B9EFC16-D8ED-B1AC-7179-A839D9F05CA5}"/>
              </a:ext>
            </a:extLst>
          </p:cNvPr>
          <p:cNvSpPr>
            <a:spLocks noGrp="1"/>
          </p:cNvSpPr>
          <p:nvPr>
            <p:ph type="ftr" sz="quarter" idx="11"/>
          </p:nvPr>
        </p:nvSpPr>
        <p:spPr/>
        <p:txBody>
          <a:bodyPr/>
          <a:lstStyle/>
          <a:p>
            <a:endParaRPr lang="en-TR"/>
          </a:p>
        </p:txBody>
      </p:sp>
      <p:sp>
        <p:nvSpPr>
          <p:cNvPr id="7" name="Slide Number Placeholder 6">
            <a:extLst>
              <a:ext uri="{FF2B5EF4-FFF2-40B4-BE49-F238E27FC236}">
                <a16:creationId xmlns:a16="http://schemas.microsoft.com/office/drawing/2014/main" id="{95D378D2-F8A1-B8D4-6636-D8B92C1AA5BA}"/>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273502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DC58-05C6-D172-E765-A647E830011B}"/>
              </a:ext>
            </a:extLst>
          </p:cNvPr>
          <p:cNvSpPr>
            <a:spLocks noGrp="1"/>
          </p:cNvSpPr>
          <p:nvPr>
            <p:ph type="title"/>
          </p:nvPr>
        </p:nvSpPr>
        <p:spPr/>
        <p:txBody>
          <a:bodyPr/>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67FF8999-A7FC-70C3-8CBD-440B7D779B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FEF5C597-EA19-6A81-97A2-27A5DB4DF42F}"/>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5" name="Footer Placeholder 4">
            <a:extLst>
              <a:ext uri="{FF2B5EF4-FFF2-40B4-BE49-F238E27FC236}">
                <a16:creationId xmlns:a16="http://schemas.microsoft.com/office/drawing/2014/main" id="{1B73A231-2267-5EBB-6867-88CD104FD66E}"/>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2A2F2924-0E4F-8542-C180-7D71AE79540F}"/>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4085005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B149FD-DA41-7137-46D3-56D863D224E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9A1BEE65-5EFC-92F7-581F-A8AD9FDD4D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05CEEEC2-CF0A-EEFE-BCFA-395C578668B0}"/>
              </a:ext>
            </a:extLst>
          </p:cNvPr>
          <p:cNvSpPr>
            <a:spLocks noGrp="1"/>
          </p:cNvSpPr>
          <p:nvPr>
            <p:ph type="dt" sz="half" idx="10"/>
          </p:nvPr>
        </p:nvSpPr>
        <p:spPr/>
        <p:txBody>
          <a:bodyPr/>
          <a:lstStyle/>
          <a:p>
            <a:fld id="{E2565286-6CE3-B547-A73F-BF77610BE350}" type="datetimeFigureOut">
              <a:rPr lang="en-TR" smtClean="0"/>
              <a:t>8.09.2026</a:t>
            </a:fld>
            <a:endParaRPr lang="en-TR"/>
          </a:p>
        </p:txBody>
      </p:sp>
      <p:sp>
        <p:nvSpPr>
          <p:cNvPr id="5" name="Footer Placeholder 4">
            <a:extLst>
              <a:ext uri="{FF2B5EF4-FFF2-40B4-BE49-F238E27FC236}">
                <a16:creationId xmlns:a16="http://schemas.microsoft.com/office/drawing/2014/main" id="{B1C702A5-12F4-5014-DA1D-F892F1A1D2A4}"/>
              </a:ext>
            </a:extLst>
          </p:cNvPr>
          <p:cNvSpPr>
            <a:spLocks noGrp="1"/>
          </p:cNvSpPr>
          <p:nvPr>
            <p:ph type="ftr" sz="quarter" idx="11"/>
          </p:nvPr>
        </p:nvSpPr>
        <p:spPr/>
        <p:txBody>
          <a:bodyPr/>
          <a:lstStyle/>
          <a:p>
            <a:endParaRPr lang="en-TR"/>
          </a:p>
        </p:txBody>
      </p:sp>
      <p:sp>
        <p:nvSpPr>
          <p:cNvPr id="6" name="Slide Number Placeholder 5">
            <a:extLst>
              <a:ext uri="{FF2B5EF4-FFF2-40B4-BE49-F238E27FC236}">
                <a16:creationId xmlns:a16="http://schemas.microsoft.com/office/drawing/2014/main" id="{65A9A435-DEF2-F77B-062A-36419B10726C}"/>
              </a:ext>
            </a:extLst>
          </p:cNvPr>
          <p:cNvSpPr>
            <a:spLocks noGrp="1"/>
          </p:cNvSpPr>
          <p:nvPr>
            <p:ph type="sldNum" sz="quarter" idx="12"/>
          </p:nvPr>
        </p:nvSpPr>
        <p:spPr/>
        <p:txBody>
          <a:bodyPr/>
          <a:lstStyle/>
          <a:p>
            <a:fld id="{D0C7A5BB-FE60-AD43-ADA3-51B96701D31F}" type="slidenum">
              <a:rPr lang="en-TR" smtClean="0"/>
              <a:t>‹#›</a:t>
            </a:fld>
            <a:endParaRPr lang="en-TR"/>
          </a:p>
        </p:txBody>
      </p:sp>
    </p:spTree>
    <p:extLst>
      <p:ext uri="{BB962C8B-B14F-4D97-AF65-F5344CB8AC3E}">
        <p14:creationId xmlns:p14="http://schemas.microsoft.com/office/powerpoint/2010/main" val="205304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2E26A-3D4D-C1E2-234A-51C587A9D6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R"/>
          </a:p>
        </p:txBody>
      </p:sp>
      <p:sp>
        <p:nvSpPr>
          <p:cNvPr id="3" name="Text Placeholder 2">
            <a:extLst>
              <a:ext uri="{FF2B5EF4-FFF2-40B4-BE49-F238E27FC236}">
                <a16:creationId xmlns:a16="http://schemas.microsoft.com/office/drawing/2014/main" id="{A553FB55-31A1-15B9-762C-CECE27AB54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A68D4171-395E-E395-ED71-9771D27A3C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565286-6CE3-B547-A73F-BF77610BE350}" type="datetimeFigureOut">
              <a:rPr lang="en-TR" smtClean="0"/>
              <a:t>8.09.2026</a:t>
            </a:fld>
            <a:endParaRPr lang="en-TR"/>
          </a:p>
        </p:txBody>
      </p:sp>
      <p:sp>
        <p:nvSpPr>
          <p:cNvPr id="5" name="Footer Placeholder 4">
            <a:extLst>
              <a:ext uri="{FF2B5EF4-FFF2-40B4-BE49-F238E27FC236}">
                <a16:creationId xmlns:a16="http://schemas.microsoft.com/office/drawing/2014/main" id="{0CA2DEA5-D6D9-365E-01CE-EA56B64BBD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TR"/>
          </a:p>
        </p:txBody>
      </p:sp>
      <p:sp>
        <p:nvSpPr>
          <p:cNvPr id="6" name="Slide Number Placeholder 5">
            <a:extLst>
              <a:ext uri="{FF2B5EF4-FFF2-40B4-BE49-F238E27FC236}">
                <a16:creationId xmlns:a16="http://schemas.microsoft.com/office/drawing/2014/main" id="{1AECB651-1ED1-53D5-5730-6D6F0C2E52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C7A5BB-FE60-AD43-ADA3-51B96701D31F}" type="slidenum">
              <a:rPr lang="en-TR" smtClean="0"/>
              <a:t>‹#›</a:t>
            </a:fld>
            <a:endParaRPr lang="en-TR"/>
          </a:p>
        </p:txBody>
      </p:sp>
      <p:sp>
        <p:nvSpPr>
          <p:cNvPr id="8" name="TextBox 7">
            <a:extLst>
              <a:ext uri="{FF2B5EF4-FFF2-40B4-BE49-F238E27FC236}">
                <a16:creationId xmlns:a16="http://schemas.microsoft.com/office/drawing/2014/main" id="{3CCFEE14-CCFE-FA62-BFA9-0075D6C40273}"/>
              </a:ext>
            </a:extLst>
          </p:cNvPr>
          <p:cNvSpPr txBox="1"/>
          <p:nvPr userDrawn="1">
            <p:extLst>
              <p:ext uri="{1162E1C5-73C7-4A58-AE30-91384D911F3F}">
                <p184:classification xmlns:p184="http://schemas.microsoft.com/office/powerpoint/2018/4/main" val="ftr"/>
              </p:ext>
            </p:extLst>
          </p:nvPr>
        </p:nvSpPr>
        <p:spPr>
          <a:xfrm>
            <a:off x="63500" y="6672580"/>
            <a:ext cx="4632325" cy="121920"/>
          </a:xfrm>
          <a:prstGeom prst="rect">
            <a:avLst/>
          </a:prstGeom>
        </p:spPr>
        <p:txBody>
          <a:bodyPr horzOverflow="overflow" lIns="0" tIns="0" rIns="0" bIns="0">
            <a:spAutoFit/>
          </a:bodyPr>
          <a:lstStyle/>
          <a:p>
            <a:pPr algn="l"/>
            <a:r>
              <a:rPr lang="en-TR" sz="800">
                <a:solidFill>
                  <a:srgbClr val="000000">
                    <a:alpha val="50000"/>
                  </a:srgbClr>
                </a:solidFill>
                <a:latin typeface="Aptos" panose="020B0004020202020204" pitchFamily="34" charset="0"/>
              </a:rPr>
              <a:t>Bu dokümanda HASSAS bilgi bulunmamaktadır. / This document does not contain SENSITIVE information.</a:t>
            </a:r>
          </a:p>
        </p:txBody>
      </p:sp>
    </p:spTree>
    <p:extLst>
      <p:ext uri="{BB962C8B-B14F-4D97-AF65-F5344CB8AC3E}">
        <p14:creationId xmlns:p14="http://schemas.microsoft.com/office/powerpoint/2010/main" val="4238008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3.png"/><Relationship Id="rId4" Type="http://schemas.openxmlformats.org/officeDocument/2006/relationships/image" Target="../media/image19.png"/><Relationship Id="rId9"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0C0CC-8765-E993-7B2F-B4B253C842B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528A349-0CC8-BD00-44AA-25E570AE8B28}"/>
              </a:ext>
            </a:extLst>
          </p:cNvPr>
          <p:cNvSpPr txBox="1"/>
          <p:nvPr/>
        </p:nvSpPr>
        <p:spPr>
          <a:xfrm>
            <a:off x="63500" y="6672580"/>
            <a:ext cx="4632325" cy="124586"/>
          </a:xfrm>
          <a:prstGeom prst="rect">
            <a:avLst/>
          </a:prstGeom>
        </p:spPr>
        <p:txBody>
          <a:bodyPr lIns="0" tIns="0" rIns="0" bIns="0" rtlCol="0" anchor="t">
            <a:spAutoFit/>
          </a:bodyPr>
          <a:lstStyle/>
          <a:p>
            <a:pPr>
              <a:lnSpc>
                <a:spcPts val="959"/>
              </a:lnSpc>
            </a:pPr>
            <a:r>
              <a:rPr lang="en-US" sz="800">
                <a:solidFill>
                  <a:srgbClr val="000000">
                    <a:alpha val="49804"/>
                  </a:srgbClr>
                </a:solidFill>
                <a:latin typeface="Aptos"/>
                <a:ea typeface="Aptos"/>
                <a:cs typeface="Aptos"/>
                <a:sym typeface="Aptos"/>
              </a:rPr>
              <a:t>Bu dokümanda HASSAS bilgi bulunmamaktadır. / This document does not contain SENSITIVE information.</a:t>
            </a:r>
          </a:p>
        </p:txBody>
      </p:sp>
      <p:sp>
        <p:nvSpPr>
          <p:cNvPr id="3" name="TextBox 3">
            <a:extLst>
              <a:ext uri="{FF2B5EF4-FFF2-40B4-BE49-F238E27FC236}">
                <a16:creationId xmlns:a16="http://schemas.microsoft.com/office/drawing/2014/main" id="{8BB2D579-936E-08BB-F9A2-093230CD859E}"/>
              </a:ext>
            </a:extLst>
          </p:cNvPr>
          <p:cNvSpPr txBox="1"/>
          <p:nvPr/>
        </p:nvSpPr>
        <p:spPr>
          <a:xfrm>
            <a:off x="541408" y="924829"/>
            <a:ext cx="8860085" cy="444994"/>
          </a:xfrm>
          <a:prstGeom prst="rect">
            <a:avLst/>
          </a:prstGeom>
        </p:spPr>
        <p:txBody>
          <a:bodyPr lIns="0" tIns="0" rIns="0" bIns="0" rtlCol="0" anchor="t">
            <a:spAutoFit/>
          </a:bodyPr>
          <a:lstStyle/>
          <a:p>
            <a:pPr>
              <a:lnSpc>
                <a:spcPts val="3625"/>
              </a:lnSpc>
              <a:spcBef>
                <a:spcPct val="0"/>
              </a:spcBef>
            </a:pPr>
            <a:r>
              <a:rPr lang="en-US" sz="2917" dirty="0">
                <a:solidFill>
                  <a:srgbClr val="000000"/>
                </a:solidFill>
                <a:latin typeface="Inter 1"/>
                <a:ea typeface="Inter 1"/>
                <a:cs typeface="Inter 1"/>
                <a:sym typeface="Inter 1"/>
              </a:rPr>
              <a:t>X-Board : Yeni Nesil Embedded Analytics </a:t>
            </a:r>
            <a:r>
              <a:rPr lang="en-US" sz="2917" dirty="0" err="1">
                <a:solidFill>
                  <a:srgbClr val="000000"/>
                </a:solidFill>
                <a:latin typeface="Inter 1"/>
                <a:ea typeface="Inter 1"/>
                <a:cs typeface="Inter 1"/>
                <a:sym typeface="Inter 1"/>
              </a:rPr>
              <a:t>Platformu</a:t>
            </a:r>
            <a:endParaRPr lang="en-US" sz="2917" dirty="0">
              <a:solidFill>
                <a:srgbClr val="000000"/>
              </a:solidFill>
              <a:latin typeface="Inter 1"/>
              <a:ea typeface="Inter 1"/>
              <a:cs typeface="Inter 1"/>
              <a:sym typeface="Inter 1"/>
            </a:endParaRPr>
          </a:p>
        </p:txBody>
      </p:sp>
      <p:sp>
        <p:nvSpPr>
          <p:cNvPr id="4" name="TextBox 4">
            <a:extLst>
              <a:ext uri="{FF2B5EF4-FFF2-40B4-BE49-F238E27FC236}">
                <a16:creationId xmlns:a16="http://schemas.microsoft.com/office/drawing/2014/main" id="{5FD150A8-0B25-91EF-E0F3-F5D12BF69160}"/>
              </a:ext>
            </a:extLst>
          </p:cNvPr>
          <p:cNvSpPr txBox="1"/>
          <p:nvPr/>
        </p:nvSpPr>
        <p:spPr>
          <a:xfrm>
            <a:off x="541408" y="1626553"/>
            <a:ext cx="9139041" cy="369204"/>
          </a:xfrm>
          <a:prstGeom prst="rect">
            <a:avLst/>
          </a:prstGeom>
        </p:spPr>
        <p:txBody>
          <a:bodyPr lIns="0" tIns="0" rIns="0" bIns="0" rtlCol="0" anchor="t">
            <a:spAutoFit/>
          </a:bodyPr>
          <a:lstStyle/>
          <a:p>
            <a:pPr>
              <a:lnSpc>
                <a:spcPts val="2962"/>
              </a:lnSpc>
              <a:spcBef>
                <a:spcPct val="0"/>
              </a:spcBef>
            </a:pPr>
            <a:r>
              <a:rPr lang="en-US" sz="2383">
                <a:solidFill>
                  <a:srgbClr val="000000"/>
                </a:solidFill>
                <a:latin typeface="Inter 1"/>
                <a:ea typeface="Inter 1"/>
                <a:cs typeface="Inter 1"/>
                <a:sym typeface="Inter 1"/>
              </a:rPr>
              <a:t>Verinizi yönetmenin daha akıllı bir yolunu keşfedin!​</a:t>
            </a:r>
          </a:p>
        </p:txBody>
      </p:sp>
      <p:grpSp>
        <p:nvGrpSpPr>
          <p:cNvPr id="5" name="Group 5">
            <a:extLst>
              <a:ext uri="{FF2B5EF4-FFF2-40B4-BE49-F238E27FC236}">
                <a16:creationId xmlns:a16="http://schemas.microsoft.com/office/drawing/2014/main" id="{74C38FE4-02C8-A62C-BD68-6E4CC4C40888}"/>
              </a:ext>
            </a:extLst>
          </p:cNvPr>
          <p:cNvGrpSpPr/>
          <p:nvPr/>
        </p:nvGrpSpPr>
        <p:grpSpPr>
          <a:xfrm>
            <a:off x="1055974" y="2544966"/>
            <a:ext cx="5657850" cy="830997"/>
            <a:chOff x="0" y="0"/>
            <a:chExt cx="11315700" cy="1661994"/>
          </a:xfrm>
        </p:grpSpPr>
        <p:sp>
          <p:nvSpPr>
            <p:cNvPr id="6" name="Freeform 6">
              <a:extLst>
                <a:ext uri="{FF2B5EF4-FFF2-40B4-BE49-F238E27FC236}">
                  <a16:creationId xmlns:a16="http://schemas.microsoft.com/office/drawing/2014/main" id="{DCD66650-F514-5272-264B-8FBEC9C172E0}"/>
                </a:ext>
              </a:extLst>
            </p:cNvPr>
            <p:cNvSpPr/>
            <p:nvPr/>
          </p:nvSpPr>
          <p:spPr>
            <a:xfrm>
              <a:off x="0" y="0"/>
              <a:ext cx="11315700" cy="1662045"/>
            </a:xfrm>
            <a:custGeom>
              <a:avLst/>
              <a:gdLst/>
              <a:ahLst/>
              <a:cxnLst/>
              <a:rect l="l" t="t" r="r" b="b"/>
              <a:pathLst>
                <a:path w="11315700" h="1662045">
                  <a:moveTo>
                    <a:pt x="0" y="0"/>
                  </a:moveTo>
                  <a:lnTo>
                    <a:pt x="11315700" y="0"/>
                  </a:lnTo>
                  <a:lnTo>
                    <a:pt x="11315700" y="1662045"/>
                  </a:lnTo>
                  <a:lnTo>
                    <a:pt x="0" y="1662045"/>
                  </a:lnTo>
                  <a:close/>
                </a:path>
              </a:pathLst>
            </a:custGeom>
            <a:solidFill>
              <a:srgbClr val="D0E2FF"/>
            </a:solidFill>
            <a:ln cap="sq">
              <a:noFill/>
              <a:prstDash val="solid"/>
              <a:miter/>
            </a:ln>
          </p:spPr>
          <p:txBody>
            <a:bodyPr/>
            <a:lstStyle/>
            <a:p>
              <a:endParaRPr lang="en-TR" sz="1200"/>
            </a:p>
          </p:txBody>
        </p:sp>
        <p:sp>
          <p:nvSpPr>
            <p:cNvPr id="7" name="TextBox 7">
              <a:extLst>
                <a:ext uri="{FF2B5EF4-FFF2-40B4-BE49-F238E27FC236}">
                  <a16:creationId xmlns:a16="http://schemas.microsoft.com/office/drawing/2014/main" id="{D40499EB-B4FE-9E19-5A9B-6BC08935F4F6}"/>
                </a:ext>
              </a:extLst>
            </p:cNvPr>
            <p:cNvSpPr txBox="1"/>
            <p:nvPr/>
          </p:nvSpPr>
          <p:spPr>
            <a:xfrm>
              <a:off x="0" y="-57150"/>
              <a:ext cx="11315700" cy="1719144"/>
            </a:xfrm>
            <a:prstGeom prst="rect">
              <a:avLst/>
            </a:prstGeom>
          </p:spPr>
          <p:txBody>
            <a:bodyPr lIns="33867" tIns="33867" rIns="33867" bIns="33867" rtlCol="0" anchor="t"/>
            <a:lstStyle/>
            <a:p>
              <a:pPr algn="ctr">
                <a:lnSpc>
                  <a:spcPts val="1749"/>
                </a:lnSpc>
                <a:spcBef>
                  <a:spcPct val="0"/>
                </a:spcBef>
              </a:pPr>
              <a:r>
                <a:rPr lang="en-US" sz="1167">
                  <a:solidFill>
                    <a:srgbClr val="000000"/>
                  </a:solidFill>
                  <a:latin typeface="Inter 1"/>
                  <a:ea typeface="Inter 1"/>
                  <a:cs typeface="Inter 1"/>
                  <a:sym typeface="Inter 1"/>
                </a:rPr>
                <a:t>Geleneksel iş zekâsı çözümlerinin katı yapısını ortadan kaldırarak, iş ortakları ve müşterilerle güvenli ve kesintisiz veri paylaşımını mümkün kılar.</a:t>
              </a:r>
            </a:p>
          </p:txBody>
        </p:sp>
      </p:grpSp>
      <p:grpSp>
        <p:nvGrpSpPr>
          <p:cNvPr id="8" name="Group 8">
            <a:extLst>
              <a:ext uri="{FF2B5EF4-FFF2-40B4-BE49-F238E27FC236}">
                <a16:creationId xmlns:a16="http://schemas.microsoft.com/office/drawing/2014/main" id="{19D4C1EB-9380-7160-C82D-C068DBF13E7C}"/>
              </a:ext>
            </a:extLst>
          </p:cNvPr>
          <p:cNvGrpSpPr/>
          <p:nvPr/>
        </p:nvGrpSpPr>
        <p:grpSpPr>
          <a:xfrm>
            <a:off x="1055974" y="3662827"/>
            <a:ext cx="5657850" cy="1323439"/>
            <a:chOff x="0" y="0"/>
            <a:chExt cx="11315700" cy="2646878"/>
          </a:xfrm>
        </p:grpSpPr>
        <p:sp>
          <p:nvSpPr>
            <p:cNvPr id="9" name="Freeform 9">
              <a:extLst>
                <a:ext uri="{FF2B5EF4-FFF2-40B4-BE49-F238E27FC236}">
                  <a16:creationId xmlns:a16="http://schemas.microsoft.com/office/drawing/2014/main" id="{4E77390A-6414-6552-2604-A1650685FC22}"/>
                </a:ext>
              </a:extLst>
            </p:cNvPr>
            <p:cNvSpPr/>
            <p:nvPr/>
          </p:nvSpPr>
          <p:spPr>
            <a:xfrm>
              <a:off x="0" y="0"/>
              <a:ext cx="11315700" cy="2646929"/>
            </a:xfrm>
            <a:custGeom>
              <a:avLst/>
              <a:gdLst/>
              <a:ahLst/>
              <a:cxnLst/>
              <a:rect l="l" t="t" r="r" b="b"/>
              <a:pathLst>
                <a:path w="11315700" h="2646929">
                  <a:moveTo>
                    <a:pt x="0" y="0"/>
                  </a:moveTo>
                  <a:lnTo>
                    <a:pt x="11315700" y="0"/>
                  </a:lnTo>
                  <a:lnTo>
                    <a:pt x="11315700" y="2646929"/>
                  </a:lnTo>
                  <a:lnTo>
                    <a:pt x="0" y="2646929"/>
                  </a:lnTo>
                  <a:close/>
                </a:path>
              </a:pathLst>
            </a:custGeom>
            <a:solidFill>
              <a:srgbClr val="D0E2FF"/>
            </a:solidFill>
            <a:ln cap="sq">
              <a:noFill/>
              <a:prstDash val="solid"/>
              <a:miter/>
            </a:ln>
          </p:spPr>
          <p:txBody>
            <a:bodyPr/>
            <a:lstStyle/>
            <a:p>
              <a:endParaRPr lang="en-TR" sz="1200"/>
            </a:p>
          </p:txBody>
        </p:sp>
        <p:sp>
          <p:nvSpPr>
            <p:cNvPr id="10" name="TextBox 10">
              <a:extLst>
                <a:ext uri="{FF2B5EF4-FFF2-40B4-BE49-F238E27FC236}">
                  <a16:creationId xmlns:a16="http://schemas.microsoft.com/office/drawing/2014/main" id="{F1E459D6-5A5B-64BF-BDE9-F2C99A161285}"/>
                </a:ext>
              </a:extLst>
            </p:cNvPr>
            <p:cNvSpPr txBox="1"/>
            <p:nvPr/>
          </p:nvSpPr>
          <p:spPr>
            <a:xfrm>
              <a:off x="0" y="-57150"/>
              <a:ext cx="11315700" cy="2704028"/>
            </a:xfrm>
            <a:prstGeom prst="rect">
              <a:avLst/>
            </a:prstGeom>
          </p:spPr>
          <p:txBody>
            <a:bodyPr lIns="33867" tIns="33867" rIns="33867" bIns="33867" rtlCol="0" anchor="t"/>
            <a:lstStyle/>
            <a:p>
              <a:pPr algn="ctr">
                <a:lnSpc>
                  <a:spcPts val="1749"/>
                </a:lnSpc>
                <a:spcBef>
                  <a:spcPct val="0"/>
                </a:spcBef>
              </a:pPr>
              <a:r>
                <a:rPr lang="en-US" sz="1167">
                  <a:solidFill>
                    <a:srgbClr val="000000"/>
                  </a:solidFill>
                  <a:latin typeface="Inter 1"/>
                  <a:ea typeface="Inter 1"/>
                  <a:cs typeface="Inter 1"/>
                  <a:sym typeface="Inter 1"/>
                </a:rPr>
                <a:t>iOS ve web platformlarında çalışan, kurumların veri ve analitik yetkinliklerini dış kullanıcılara açmasını sağlayan yeni nesil gömülü analitik çözümüdür. Esnek mimarisi sayesinde farklı kullanıcı gruplarına özel deneyimler sunar ve kurumsal sistemlerle kolayca entegre olur.</a:t>
              </a:r>
            </a:p>
          </p:txBody>
        </p:sp>
      </p:grpSp>
      <p:grpSp>
        <p:nvGrpSpPr>
          <p:cNvPr id="11" name="Group 11">
            <a:extLst>
              <a:ext uri="{FF2B5EF4-FFF2-40B4-BE49-F238E27FC236}">
                <a16:creationId xmlns:a16="http://schemas.microsoft.com/office/drawing/2014/main" id="{886F431D-2537-DA79-E009-996DFA5DD4C4}"/>
              </a:ext>
            </a:extLst>
          </p:cNvPr>
          <p:cNvGrpSpPr/>
          <p:nvPr/>
        </p:nvGrpSpPr>
        <p:grpSpPr>
          <a:xfrm>
            <a:off x="1057498" y="5245228"/>
            <a:ext cx="5656326" cy="1077218"/>
            <a:chOff x="0" y="0"/>
            <a:chExt cx="11312652" cy="2154436"/>
          </a:xfrm>
        </p:grpSpPr>
        <p:sp>
          <p:nvSpPr>
            <p:cNvPr id="12" name="Freeform 12">
              <a:extLst>
                <a:ext uri="{FF2B5EF4-FFF2-40B4-BE49-F238E27FC236}">
                  <a16:creationId xmlns:a16="http://schemas.microsoft.com/office/drawing/2014/main" id="{509FC107-CEFE-9222-FA58-40FF55C45E00}"/>
                </a:ext>
              </a:extLst>
            </p:cNvPr>
            <p:cNvSpPr/>
            <p:nvPr/>
          </p:nvSpPr>
          <p:spPr>
            <a:xfrm>
              <a:off x="0" y="0"/>
              <a:ext cx="11312652" cy="2154423"/>
            </a:xfrm>
            <a:custGeom>
              <a:avLst/>
              <a:gdLst/>
              <a:ahLst/>
              <a:cxnLst/>
              <a:rect l="l" t="t" r="r" b="b"/>
              <a:pathLst>
                <a:path w="11312652" h="2154423">
                  <a:moveTo>
                    <a:pt x="0" y="0"/>
                  </a:moveTo>
                  <a:lnTo>
                    <a:pt x="11312652" y="0"/>
                  </a:lnTo>
                  <a:lnTo>
                    <a:pt x="11312652" y="2154423"/>
                  </a:lnTo>
                  <a:lnTo>
                    <a:pt x="0" y="2154423"/>
                  </a:lnTo>
                  <a:close/>
                </a:path>
              </a:pathLst>
            </a:custGeom>
            <a:solidFill>
              <a:srgbClr val="D0E2FF"/>
            </a:solidFill>
            <a:ln cap="sq">
              <a:noFill/>
              <a:prstDash val="solid"/>
              <a:miter/>
            </a:ln>
          </p:spPr>
          <p:txBody>
            <a:bodyPr/>
            <a:lstStyle/>
            <a:p>
              <a:endParaRPr lang="en-TR" sz="1200"/>
            </a:p>
          </p:txBody>
        </p:sp>
        <p:sp>
          <p:nvSpPr>
            <p:cNvPr id="13" name="TextBox 13">
              <a:extLst>
                <a:ext uri="{FF2B5EF4-FFF2-40B4-BE49-F238E27FC236}">
                  <a16:creationId xmlns:a16="http://schemas.microsoft.com/office/drawing/2014/main" id="{48601EB4-7DA9-19A9-1E30-2F16AB98E019}"/>
                </a:ext>
              </a:extLst>
            </p:cNvPr>
            <p:cNvSpPr txBox="1"/>
            <p:nvPr/>
          </p:nvSpPr>
          <p:spPr>
            <a:xfrm>
              <a:off x="0" y="-57150"/>
              <a:ext cx="11312652" cy="2211586"/>
            </a:xfrm>
            <a:prstGeom prst="rect">
              <a:avLst/>
            </a:prstGeom>
          </p:spPr>
          <p:txBody>
            <a:bodyPr lIns="33867" tIns="33867" rIns="33867" bIns="33867" rtlCol="0" anchor="t"/>
            <a:lstStyle/>
            <a:p>
              <a:pPr algn="ctr">
                <a:lnSpc>
                  <a:spcPts val="1749"/>
                </a:lnSpc>
                <a:spcBef>
                  <a:spcPct val="0"/>
                </a:spcBef>
              </a:pPr>
              <a:r>
                <a:rPr lang="en-US" sz="1167">
                  <a:solidFill>
                    <a:srgbClr val="000000"/>
                  </a:solidFill>
                  <a:latin typeface="Inter 1"/>
                  <a:ea typeface="Inter 1"/>
                  <a:cs typeface="Inter 1"/>
                  <a:sym typeface="Inter 1"/>
                </a:rPr>
                <a:t>Kurumların veri ve analitik yetkinliklerini müşterilerine, bayilerine ve iş ortaklarına doğrudan ulaştırmasını sağlayarak dijital müşteri deneyimini güçlendirir, operasyonel şeffaflığı artırır ve yeni dijital hizmet modellerinin önünü açar.</a:t>
              </a:r>
            </a:p>
          </p:txBody>
        </p:sp>
      </p:grpSp>
      <p:sp>
        <p:nvSpPr>
          <p:cNvPr id="14" name="Freeform 14">
            <a:extLst>
              <a:ext uri="{FF2B5EF4-FFF2-40B4-BE49-F238E27FC236}">
                <a16:creationId xmlns:a16="http://schemas.microsoft.com/office/drawing/2014/main" id="{FE4FBE03-6464-6275-EA6E-7C8E6273AB24}"/>
              </a:ext>
            </a:extLst>
          </p:cNvPr>
          <p:cNvSpPr/>
          <p:nvPr/>
        </p:nvSpPr>
        <p:spPr>
          <a:xfrm>
            <a:off x="9215620" y="0"/>
            <a:ext cx="6495097" cy="6858000"/>
          </a:xfrm>
          <a:custGeom>
            <a:avLst/>
            <a:gdLst/>
            <a:ahLst/>
            <a:cxnLst/>
            <a:rect l="l" t="t" r="r" b="b"/>
            <a:pathLst>
              <a:path w="9742646" h="10287000">
                <a:moveTo>
                  <a:pt x="0" y="0"/>
                </a:moveTo>
                <a:lnTo>
                  <a:pt x="9742646" y="0"/>
                </a:lnTo>
                <a:lnTo>
                  <a:pt x="9742646" y="10287000"/>
                </a:lnTo>
                <a:lnTo>
                  <a:pt x="0" y="10287000"/>
                </a:lnTo>
                <a:lnTo>
                  <a:pt x="0" y="0"/>
                </a:lnTo>
                <a:close/>
              </a:path>
            </a:pathLst>
          </a:custGeom>
          <a:blipFill>
            <a:blip r:embed="rId2"/>
            <a:stretch>
              <a:fillRect/>
            </a:stretch>
          </a:blipFill>
        </p:spPr>
        <p:txBody>
          <a:bodyPr/>
          <a:lstStyle/>
          <a:p>
            <a:endParaRPr lang="en-TR" sz="1200"/>
          </a:p>
        </p:txBody>
      </p:sp>
      <p:grpSp>
        <p:nvGrpSpPr>
          <p:cNvPr id="15" name="Group 15">
            <a:extLst>
              <a:ext uri="{FF2B5EF4-FFF2-40B4-BE49-F238E27FC236}">
                <a16:creationId xmlns:a16="http://schemas.microsoft.com/office/drawing/2014/main" id="{53986649-EF14-A9F2-F82E-8534E0855D30}"/>
              </a:ext>
            </a:extLst>
          </p:cNvPr>
          <p:cNvGrpSpPr/>
          <p:nvPr/>
        </p:nvGrpSpPr>
        <p:grpSpPr>
          <a:xfrm>
            <a:off x="7042286" y="1639253"/>
            <a:ext cx="4999095" cy="5033327"/>
            <a:chOff x="0" y="0"/>
            <a:chExt cx="9998189" cy="10066655"/>
          </a:xfrm>
        </p:grpSpPr>
        <p:sp>
          <p:nvSpPr>
            <p:cNvPr id="16" name="Freeform 16">
              <a:extLst>
                <a:ext uri="{FF2B5EF4-FFF2-40B4-BE49-F238E27FC236}">
                  <a16:creationId xmlns:a16="http://schemas.microsoft.com/office/drawing/2014/main" id="{6A170F14-E468-41A7-6303-0A9CEC152571}"/>
                </a:ext>
              </a:extLst>
            </p:cNvPr>
            <p:cNvSpPr/>
            <p:nvPr/>
          </p:nvSpPr>
          <p:spPr>
            <a:xfrm>
              <a:off x="0" y="0"/>
              <a:ext cx="9998202" cy="10066681"/>
            </a:xfrm>
            <a:custGeom>
              <a:avLst/>
              <a:gdLst/>
              <a:ahLst/>
              <a:cxnLst/>
              <a:rect l="l" t="t" r="r" b="b"/>
              <a:pathLst>
                <a:path w="9998202" h="10066681">
                  <a:moveTo>
                    <a:pt x="0" y="0"/>
                  </a:moveTo>
                  <a:lnTo>
                    <a:pt x="9998202" y="0"/>
                  </a:lnTo>
                  <a:lnTo>
                    <a:pt x="9998202" y="10066681"/>
                  </a:lnTo>
                  <a:lnTo>
                    <a:pt x="0" y="10066681"/>
                  </a:lnTo>
                  <a:lnTo>
                    <a:pt x="0" y="0"/>
                  </a:lnTo>
                  <a:close/>
                </a:path>
              </a:pathLst>
            </a:custGeom>
            <a:blipFill>
              <a:blip r:embed="rId3"/>
              <a:stretch>
                <a:fillRect l="-129407" t="-23053" r="-14476" b="-12141"/>
              </a:stretch>
            </a:blipFill>
          </p:spPr>
          <p:txBody>
            <a:bodyPr/>
            <a:lstStyle/>
            <a:p>
              <a:endParaRPr lang="en-TR" sz="1200"/>
            </a:p>
          </p:txBody>
        </p:sp>
      </p:grpSp>
      <p:grpSp>
        <p:nvGrpSpPr>
          <p:cNvPr id="20" name="Group 20">
            <a:extLst>
              <a:ext uri="{FF2B5EF4-FFF2-40B4-BE49-F238E27FC236}">
                <a16:creationId xmlns:a16="http://schemas.microsoft.com/office/drawing/2014/main" id="{6E59CC0E-47DA-CD45-012F-FFA30C1A2C1A}"/>
              </a:ext>
            </a:extLst>
          </p:cNvPr>
          <p:cNvGrpSpPr/>
          <p:nvPr/>
        </p:nvGrpSpPr>
        <p:grpSpPr>
          <a:xfrm>
            <a:off x="10873795" y="160784"/>
            <a:ext cx="1152860" cy="389002"/>
            <a:chOff x="0" y="0"/>
            <a:chExt cx="4140200" cy="1397000"/>
          </a:xfrm>
        </p:grpSpPr>
        <p:sp>
          <p:nvSpPr>
            <p:cNvPr id="21" name="Freeform 21">
              <a:extLst>
                <a:ext uri="{FF2B5EF4-FFF2-40B4-BE49-F238E27FC236}">
                  <a16:creationId xmlns:a16="http://schemas.microsoft.com/office/drawing/2014/main" id="{82DA4F8F-E7B9-62EA-944F-338174EDF653}"/>
                </a:ext>
              </a:extLst>
            </p:cNvPr>
            <p:cNvSpPr/>
            <p:nvPr/>
          </p:nvSpPr>
          <p:spPr>
            <a:xfrm>
              <a:off x="0" y="0"/>
              <a:ext cx="4140200" cy="1397000"/>
            </a:xfrm>
            <a:custGeom>
              <a:avLst/>
              <a:gdLst/>
              <a:ahLst/>
              <a:cxnLst/>
              <a:rect l="l" t="t" r="r" b="b"/>
              <a:pathLst>
                <a:path w="4140200" h="1397000">
                  <a:moveTo>
                    <a:pt x="0" y="0"/>
                  </a:moveTo>
                  <a:lnTo>
                    <a:pt x="4140200" y="0"/>
                  </a:lnTo>
                  <a:lnTo>
                    <a:pt x="4140200" y="1397000"/>
                  </a:lnTo>
                  <a:lnTo>
                    <a:pt x="0" y="1397000"/>
                  </a:lnTo>
                  <a:lnTo>
                    <a:pt x="0" y="0"/>
                  </a:lnTo>
                  <a:close/>
                </a:path>
              </a:pathLst>
            </a:custGeom>
            <a:blipFill>
              <a:blip r:embed="rId4"/>
              <a:stretch>
                <a:fillRect r="-620"/>
              </a:stretch>
            </a:blipFill>
          </p:spPr>
          <p:txBody>
            <a:bodyPr/>
            <a:lstStyle/>
            <a:p>
              <a:endParaRPr lang="en-TR" sz="1200"/>
            </a:p>
          </p:txBody>
        </p:sp>
      </p:grpSp>
    </p:spTree>
    <p:extLst>
      <p:ext uri="{BB962C8B-B14F-4D97-AF65-F5344CB8AC3E}">
        <p14:creationId xmlns:p14="http://schemas.microsoft.com/office/powerpoint/2010/main" val="4020877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0C758-D23C-0FC6-0551-C40F66A53B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CAC31D-6B4B-35A6-79B6-3AF00BE48CFE}"/>
              </a:ext>
            </a:extLst>
          </p:cNvPr>
          <p:cNvSpPr/>
          <p:nvPr/>
        </p:nvSpPr>
        <p:spPr>
          <a:xfrm>
            <a:off x="4357758" y="1852986"/>
            <a:ext cx="3930650" cy="5378450"/>
          </a:xfrm>
          <a:custGeom>
            <a:avLst/>
            <a:gdLst/>
            <a:ahLst/>
            <a:cxnLst/>
            <a:rect l="l" t="t" r="r" b="b"/>
            <a:pathLst>
              <a:path w="5895975" h="8067675">
                <a:moveTo>
                  <a:pt x="0" y="0"/>
                </a:moveTo>
                <a:lnTo>
                  <a:pt x="5895975" y="0"/>
                </a:lnTo>
                <a:lnTo>
                  <a:pt x="5895975" y="8067675"/>
                </a:lnTo>
                <a:lnTo>
                  <a:pt x="0" y="8067675"/>
                </a:lnTo>
                <a:lnTo>
                  <a:pt x="0" y="0"/>
                </a:lnTo>
                <a:close/>
              </a:path>
            </a:pathLst>
          </a:custGeom>
          <a:blipFill>
            <a:blip r:embed="rId2"/>
            <a:stretch>
              <a:fillRect/>
            </a:stretch>
          </a:blipFill>
        </p:spPr>
        <p:txBody>
          <a:bodyPr/>
          <a:lstStyle/>
          <a:p>
            <a:endParaRPr lang="en-TR" sz="1200"/>
          </a:p>
        </p:txBody>
      </p:sp>
      <p:sp>
        <p:nvSpPr>
          <p:cNvPr id="3" name="TextBox 3">
            <a:extLst>
              <a:ext uri="{FF2B5EF4-FFF2-40B4-BE49-F238E27FC236}">
                <a16:creationId xmlns:a16="http://schemas.microsoft.com/office/drawing/2014/main" id="{6699A8AD-2D23-45B6-A150-1EAA276AA9A2}"/>
              </a:ext>
            </a:extLst>
          </p:cNvPr>
          <p:cNvSpPr txBox="1"/>
          <p:nvPr/>
        </p:nvSpPr>
        <p:spPr>
          <a:xfrm>
            <a:off x="63500" y="6672580"/>
            <a:ext cx="4632325" cy="124586"/>
          </a:xfrm>
          <a:prstGeom prst="rect">
            <a:avLst/>
          </a:prstGeom>
        </p:spPr>
        <p:txBody>
          <a:bodyPr lIns="0" tIns="0" rIns="0" bIns="0" rtlCol="0" anchor="t">
            <a:spAutoFit/>
          </a:bodyPr>
          <a:lstStyle/>
          <a:p>
            <a:pPr>
              <a:lnSpc>
                <a:spcPts val="959"/>
              </a:lnSpc>
            </a:pPr>
            <a:r>
              <a:rPr lang="en-US" sz="800">
                <a:solidFill>
                  <a:srgbClr val="000000">
                    <a:alpha val="49804"/>
                  </a:srgbClr>
                </a:solidFill>
                <a:latin typeface="Aptos"/>
                <a:ea typeface="Aptos"/>
                <a:cs typeface="Aptos"/>
                <a:sym typeface="Aptos"/>
              </a:rPr>
              <a:t>Bu dokümanda HASSAS bilgi bulunmamaktadır. / This document does not contain SENSITIVE information.</a:t>
            </a:r>
          </a:p>
        </p:txBody>
      </p:sp>
      <p:grpSp>
        <p:nvGrpSpPr>
          <p:cNvPr id="4" name="Group 4">
            <a:extLst>
              <a:ext uri="{FF2B5EF4-FFF2-40B4-BE49-F238E27FC236}">
                <a16:creationId xmlns:a16="http://schemas.microsoft.com/office/drawing/2014/main" id="{7DDF4E09-C919-52B2-AAA8-7B4112172C4E}"/>
              </a:ext>
            </a:extLst>
          </p:cNvPr>
          <p:cNvGrpSpPr/>
          <p:nvPr/>
        </p:nvGrpSpPr>
        <p:grpSpPr>
          <a:xfrm>
            <a:off x="114129" y="6104522"/>
            <a:ext cx="2071605" cy="692988"/>
            <a:chOff x="0" y="0"/>
            <a:chExt cx="4143210" cy="1385976"/>
          </a:xfrm>
        </p:grpSpPr>
        <p:sp>
          <p:nvSpPr>
            <p:cNvPr id="5" name="Freeform 5">
              <a:extLst>
                <a:ext uri="{FF2B5EF4-FFF2-40B4-BE49-F238E27FC236}">
                  <a16:creationId xmlns:a16="http://schemas.microsoft.com/office/drawing/2014/main" id="{CFB021BA-2AED-F0E2-B141-C44A5ED463E6}"/>
                </a:ext>
              </a:extLst>
            </p:cNvPr>
            <p:cNvSpPr/>
            <p:nvPr/>
          </p:nvSpPr>
          <p:spPr>
            <a:xfrm>
              <a:off x="0" y="0"/>
              <a:ext cx="4143248" cy="1385951"/>
            </a:xfrm>
            <a:custGeom>
              <a:avLst/>
              <a:gdLst/>
              <a:ahLst/>
              <a:cxnLst/>
              <a:rect l="l" t="t" r="r" b="b"/>
              <a:pathLst>
                <a:path w="4143248" h="1385951">
                  <a:moveTo>
                    <a:pt x="0" y="0"/>
                  </a:moveTo>
                  <a:lnTo>
                    <a:pt x="4143248" y="0"/>
                  </a:lnTo>
                  <a:lnTo>
                    <a:pt x="4143248" y="1385951"/>
                  </a:lnTo>
                  <a:lnTo>
                    <a:pt x="0" y="1385951"/>
                  </a:lnTo>
                  <a:lnTo>
                    <a:pt x="0" y="0"/>
                  </a:lnTo>
                  <a:close/>
                </a:path>
              </a:pathLst>
            </a:custGeom>
            <a:blipFill>
              <a:blip r:embed="rId3"/>
              <a:stretch>
                <a:fillRect b="-1"/>
              </a:stretch>
            </a:blipFill>
          </p:spPr>
          <p:txBody>
            <a:bodyPr/>
            <a:lstStyle/>
            <a:p>
              <a:endParaRPr lang="en-TR" sz="1200"/>
            </a:p>
          </p:txBody>
        </p:sp>
      </p:grpSp>
      <p:grpSp>
        <p:nvGrpSpPr>
          <p:cNvPr id="8" name="Group 8">
            <a:extLst>
              <a:ext uri="{FF2B5EF4-FFF2-40B4-BE49-F238E27FC236}">
                <a16:creationId xmlns:a16="http://schemas.microsoft.com/office/drawing/2014/main" id="{EC35F5AA-C581-BE97-BC3C-9D6CF895E0C1}"/>
              </a:ext>
            </a:extLst>
          </p:cNvPr>
          <p:cNvGrpSpPr/>
          <p:nvPr/>
        </p:nvGrpSpPr>
        <p:grpSpPr>
          <a:xfrm>
            <a:off x="10873795" y="160784"/>
            <a:ext cx="1152860" cy="389002"/>
            <a:chOff x="0" y="0"/>
            <a:chExt cx="4140200" cy="1397000"/>
          </a:xfrm>
        </p:grpSpPr>
        <p:sp>
          <p:nvSpPr>
            <p:cNvPr id="9" name="Freeform 9">
              <a:extLst>
                <a:ext uri="{FF2B5EF4-FFF2-40B4-BE49-F238E27FC236}">
                  <a16:creationId xmlns:a16="http://schemas.microsoft.com/office/drawing/2014/main" id="{18C1B3DF-0023-7FB1-2865-BA4F1FB8A6AD}"/>
                </a:ext>
              </a:extLst>
            </p:cNvPr>
            <p:cNvSpPr/>
            <p:nvPr/>
          </p:nvSpPr>
          <p:spPr>
            <a:xfrm>
              <a:off x="0" y="0"/>
              <a:ext cx="4140200" cy="1397000"/>
            </a:xfrm>
            <a:custGeom>
              <a:avLst/>
              <a:gdLst/>
              <a:ahLst/>
              <a:cxnLst/>
              <a:rect l="l" t="t" r="r" b="b"/>
              <a:pathLst>
                <a:path w="4140200" h="1397000">
                  <a:moveTo>
                    <a:pt x="0" y="0"/>
                  </a:moveTo>
                  <a:lnTo>
                    <a:pt x="4140200" y="0"/>
                  </a:lnTo>
                  <a:lnTo>
                    <a:pt x="4140200" y="1397000"/>
                  </a:lnTo>
                  <a:lnTo>
                    <a:pt x="0" y="1397000"/>
                  </a:lnTo>
                  <a:lnTo>
                    <a:pt x="0" y="0"/>
                  </a:lnTo>
                  <a:close/>
                </a:path>
              </a:pathLst>
            </a:custGeom>
            <a:blipFill>
              <a:blip r:embed="rId4"/>
              <a:stretch>
                <a:fillRect r="-620"/>
              </a:stretch>
            </a:blipFill>
          </p:spPr>
          <p:txBody>
            <a:bodyPr/>
            <a:lstStyle/>
            <a:p>
              <a:endParaRPr lang="en-TR" sz="1200"/>
            </a:p>
          </p:txBody>
        </p:sp>
      </p:grpSp>
      <p:grpSp>
        <p:nvGrpSpPr>
          <p:cNvPr id="10" name="Group 10">
            <a:extLst>
              <a:ext uri="{FF2B5EF4-FFF2-40B4-BE49-F238E27FC236}">
                <a16:creationId xmlns:a16="http://schemas.microsoft.com/office/drawing/2014/main" id="{92C42040-10DD-BEDC-2104-A568D662F671}"/>
              </a:ext>
            </a:extLst>
          </p:cNvPr>
          <p:cNvGrpSpPr/>
          <p:nvPr/>
        </p:nvGrpSpPr>
        <p:grpSpPr>
          <a:xfrm>
            <a:off x="4706062" y="2072956"/>
            <a:ext cx="3248868" cy="5158480"/>
            <a:chOff x="0" y="0"/>
            <a:chExt cx="11526385" cy="18301336"/>
          </a:xfrm>
        </p:grpSpPr>
        <p:sp>
          <p:nvSpPr>
            <p:cNvPr id="11" name="Freeform 11">
              <a:extLst>
                <a:ext uri="{FF2B5EF4-FFF2-40B4-BE49-F238E27FC236}">
                  <a16:creationId xmlns:a16="http://schemas.microsoft.com/office/drawing/2014/main" id="{2CCD9CD0-5F3C-A0FB-577A-0B319391D414}"/>
                </a:ext>
              </a:extLst>
            </p:cNvPr>
            <p:cNvSpPr/>
            <p:nvPr/>
          </p:nvSpPr>
          <p:spPr>
            <a:xfrm>
              <a:off x="0" y="0"/>
              <a:ext cx="11526385" cy="18301387"/>
            </a:xfrm>
            <a:custGeom>
              <a:avLst/>
              <a:gdLst/>
              <a:ahLst/>
              <a:cxnLst/>
              <a:rect l="l" t="t" r="r" b="b"/>
              <a:pathLst>
                <a:path w="11526385" h="18301387">
                  <a:moveTo>
                    <a:pt x="1437595" y="0"/>
                  </a:moveTo>
                  <a:lnTo>
                    <a:pt x="10088790" y="0"/>
                  </a:lnTo>
                  <a:cubicBezTo>
                    <a:pt x="10882752" y="0"/>
                    <a:pt x="11526385" y="643633"/>
                    <a:pt x="11526385" y="1437595"/>
                  </a:cubicBezTo>
                  <a:lnTo>
                    <a:pt x="11526385" y="16863792"/>
                  </a:lnTo>
                  <a:cubicBezTo>
                    <a:pt x="11526385" y="17657753"/>
                    <a:pt x="10882752" y="18301387"/>
                    <a:pt x="10088790" y="18301387"/>
                  </a:cubicBezTo>
                  <a:lnTo>
                    <a:pt x="1437595" y="18301387"/>
                  </a:lnTo>
                  <a:cubicBezTo>
                    <a:pt x="643633" y="18301387"/>
                    <a:pt x="0" y="17657753"/>
                    <a:pt x="0" y="16863792"/>
                  </a:cubicBezTo>
                  <a:lnTo>
                    <a:pt x="0" y="1437595"/>
                  </a:lnTo>
                  <a:cubicBezTo>
                    <a:pt x="0" y="643633"/>
                    <a:pt x="643633" y="0"/>
                    <a:pt x="1437595" y="0"/>
                  </a:cubicBezTo>
                  <a:close/>
                </a:path>
              </a:pathLst>
            </a:custGeom>
            <a:solidFill>
              <a:srgbClr val="0C162C"/>
            </a:solidFill>
            <a:ln cap="rnd">
              <a:noFill/>
              <a:prstDash val="solid"/>
              <a:round/>
            </a:ln>
          </p:spPr>
          <p:txBody>
            <a:bodyPr/>
            <a:lstStyle/>
            <a:p>
              <a:endParaRPr lang="en-TR" sz="1200"/>
            </a:p>
          </p:txBody>
        </p:sp>
        <p:sp>
          <p:nvSpPr>
            <p:cNvPr id="12" name="TextBox 12">
              <a:extLst>
                <a:ext uri="{FF2B5EF4-FFF2-40B4-BE49-F238E27FC236}">
                  <a16:creationId xmlns:a16="http://schemas.microsoft.com/office/drawing/2014/main" id="{6627C581-30BF-22F7-C09A-CDB96530551F}"/>
                </a:ext>
              </a:extLst>
            </p:cNvPr>
            <p:cNvSpPr txBox="1"/>
            <p:nvPr/>
          </p:nvSpPr>
          <p:spPr>
            <a:xfrm>
              <a:off x="0" y="-57150"/>
              <a:ext cx="11526385" cy="18358486"/>
            </a:xfrm>
            <a:prstGeom prst="rect">
              <a:avLst/>
            </a:prstGeom>
          </p:spPr>
          <p:txBody>
            <a:bodyPr lIns="33867" tIns="33867" rIns="33867" bIns="33867" rtlCol="0" anchor="t"/>
            <a:lstStyle/>
            <a:p>
              <a:pPr algn="ctr">
                <a:lnSpc>
                  <a:spcPts val="1749"/>
                </a:lnSpc>
                <a:spcBef>
                  <a:spcPct val="0"/>
                </a:spcBef>
              </a:pPr>
              <a:endParaRPr sz="1200"/>
            </a:p>
          </p:txBody>
        </p:sp>
      </p:grpSp>
      <p:sp>
        <p:nvSpPr>
          <p:cNvPr id="13" name="Freeform 13">
            <a:extLst>
              <a:ext uri="{FF2B5EF4-FFF2-40B4-BE49-F238E27FC236}">
                <a16:creationId xmlns:a16="http://schemas.microsoft.com/office/drawing/2014/main" id="{5B781599-8499-13D8-F6A1-A39E10618048}"/>
              </a:ext>
            </a:extLst>
          </p:cNvPr>
          <p:cNvSpPr/>
          <p:nvPr/>
        </p:nvSpPr>
        <p:spPr>
          <a:xfrm>
            <a:off x="5113407" y="2722936"/>
            <a:ext cx="609600" cy="444500"/>
          </a:xfrm>
          <a:custGeom>
            <a:avLst/>
            <a:gdLst/>
            <a:ahLst/>
            <a:cxnLst/>
            <a:rect l="l" t="t" r="r" b="b"/>
            <a:pathLst>
              <a:path w="914400" h="666750">
                <a:moveTo>
                  <a:pt x="0" y="0"/>
                </a:moveTo>
                <a:lnTo>
                  <a:pt x="914400" y="0"/>
                </a:lnTo>
                <a:lnTo>
                  <a:pt x="914400" y="666750"/>
                </a:lnTo>
                <a:lnTo>
                  <a:pt x="0" y="666750"/>
                </a:lnTo>
                <a:lnTo>
                  <a:pt x="0" y="0"/>
                </a:lnTo>
                <a:close/>
              </a:path>
            </a:pathLst>
          </a:custGeom>
          <a:blipFill>
            <a:blip r:embed="rId5"/>
            <a:stretch>
              <a:fillRect/>
            </a:stretch>
          </a:blipFill>
        </p:spPr>
        <p:txBody>
          <a:bodyPr/>
          <a:lstStyle/>
          <a:p>
            <a:endParaRPr lang="en-TR" sz="1200"/>
          </a:p>
        </p:txBody>
      </p:sp>
      <p:sp>
        <p:nvSpPr>
          <p:cNvPr id="14" name="TextBox 14">
            <a:extLst>
              <a:ext uri="{FF2B5EF4-FFF2-40B4-BE49-F238E27FC236}">
                <a16:creationId xmlns:a16="http://schemas.microsoft.com/office/drawing/2014/main" id="{D3B1CA4B-DCFC-50D5-5544-9B7D12E567E4}"/>
              </a:ext>
            </a:extLst>
          </p:cNvPr>
          <p:cNvSpPr txBox="1"/>
          <p:nvPr/>
        </p:nvSpPr>
        <p:spPr>
          <a:xfrm>
            <a:off x="6565920" y="2902070"/>
            <a:ext cx="886333" cy="211468"/>
          </a:xfrm>
          <a:prstGeom prst="rect">
            <a:avLst/>
          </a:prstGeom>
        </p:spPr>
        <p:txBody>
          <a:bodyPr lIns="0" tIns="0" rIns="0" bIns="0" rtlCol="0" anchor="t">
            <a:spAutoFit/>
          </a:bodyPr>
          <a:lstStyle/>
          <a:p>
            <a:pPr>
              <a:lnSpc>
                <a:spcPts val="1699"/>
              </a:lnSpc>
            </a:pPr>
            <a:r>
              <a:rPr lang="en-US" sz="1416" b="1">
                <a:solidFill>
                  <a:srgbClr val="FFFFFF"/>
                </a:solidFill>
                <a:latin typeface="Inter 2 Bold"/>
                <a:ea typeface="Inter 2 Bold"/>
                <a:cs typeface="Inter 2 Bold"/>
                <a:sym typeface="Inter 2 Bold"/>
              </a:rPr>
              <a:t>D-ASSIST</a:t>
            </a:r>
          </a:p>
        </p:txBody>
      </p:sp>
      <p:sp>
        <p:nvSpPr>
          <p:cNvPr id="15" name="Freeform 15">
            <a:extLst>
              <a:ext uri="{FF2B5EF4-FFF2-40B4-BE49-F238E27FC236}">
                <a16:creationId xmlns:a16="http://schemas.microsoft.com/office/drawing/2014/main" id="{ECC9F743-96BC-0387-FFCD-6DA9B3AF04A2}"/>
              </a:ext>
            </a:extLst>
          </p:cNvPr>
          <p:cNvSpPr/>
          <p:nvPr/>
        </p:nvSpPr>
        <p:spPr>
          <a:xfrm>
            <a:off x="5265807" y="3453186"/>
            <a:ext cx="2565400" cy="876300"/>
          </a:xfrm>
          <a:custGeom>
            <a:avLst/>
            <a:gdLst/>
            <a:ahLst/>
            <a:cxnLst/>
            <a:rect l="l" t="t" r="r" b="b"/>
            <a:pathLst>
              <a:path w="3848100" h="1314450">
                <a:moveTo>
                  <a:pt x="0" y="0"/>
                </a:moveTo>
                <a:lnTo>
                  <a:pt x="3848100" y="0"/>
                </a:lnTo>
                <a:lnTo>
                  <a:pt x="3848100" y="1314450"/>
                </a:lnTo>
                <a:lnTo>
                  <a:pt x="0" y="1314450"/>
                </a:lnTo>
                <a:lnTo>
                  <a:pt x="0" y="0"/>
                </a:lnTo>
                <a:close/>
              </a:path>
            </a:pathLst>
          </a:custGeom>
          <a:blipFill>
            <a:blip r:embed="rId6"/>
            <a:stretch>
              <a:fillRect/>
            </a:stretch>
          </a:blipFill>
        </p:spPr>
        <p:txBody>
          <a:bodyPr/>
          <a:lstStyle/>
          <a:p>
            <a:endParaRPr lang="en-TR" sz="1200"/>
          </a:p>
        </p:txBody>
      </p:sp>
      <p:sp>
        <p:nvSpPr>
          <p:cNvPr id="16" name="TextBox 16">
            <a:extLst>
              <a:ext uri="{FF2B5EF4-FFF2-40B4-BE49-F238E27FC236}">
                <a16:creationId xmlns:a16="http://schemas.microsoft.com/office/drawing/2014/main" id="{251FAA90-E10F-C7EF-3369-4B11DB4B0376}"/>
              </a:ext>
            </a:extLst>
          </p:cNvPr>
          <p:cNvSpPr txBox="1"/>
          <p:nvPr/>
        </p:nvSpPr>
        <p:spPr>
          <a:xfrm>
            <a:off x="5439010" y="3679757"/>
            <a:ext cx="1696695" cy="445507"/>
          </a:xfrm>
          <a:prstGeom prst="rect">
            <a:avLst/>
          </a:prstGeom>
        </p:spPr>
        <p:txBody>
          <a:bodyPr lIns="0" tIns="0" rIns="0" bIns="0" rtlCol="0" anchor="t">
            <a:spAutoFit/>
          </a:bodyPr>
          <a:lstStyle/>
          <a:p>
            <a:pPr>
              <a:lnSpc>
                <a:spcPts val="1841"/>
              </a:lnSpc>
            </a:pPr>
            <a:r>
              <a:rPr lang="en-US" sz="1227">
                <a:solidFill>
                  <a:srgbClr val="FFFFFF"/>
                </a:solidFill>
                <a:latin typeface="Inter 2"/>
                <a:ea typeface="Inter 2"/>
                <a:cs typeface="Inter 2"/>
                <a:sym typeface="Inter 2"/>
              </a:rPr>
              <a:t>Bugünün toplam satış rakamı nedir?</a:t>
            </a:r>
          </a:p>
        </p:txBody>
      </p:sp>
      <p:sp>
        <p:nvSpPr>
          <p:cNvPr id="17" name="Freeform 17">
            <a:extLst>
              <a:ext uri="{FF2B5EF4-FFF2-40B4-BE49-F238E27FC236}">
                <a16:creationId xmlns:a16="http://schemas.microsoft.com/office/drawing/2014/main" id="{8D6720EC-1478-960D-60F0-68F368D122B1}"/>
              </a:ext>
            </a:extLst>
          </p:cNvPr>
          <p:cNvSpPr/>
          <p:nvPr/>
        </p:nvSpPr>
        <p:spPr>
          <a:xfrm>
            <a:off x="4814958" y="4469186"/>
            <a:ext cx="3016250" cy="1746250"/>
          </a:xfrm>
          <a:custGeom>
            <a:avLst/>
            <a:gdLst/>
            <a:ahLst/>
            <a:cxnLst/>
            <a:rect l="l" t="t" r="r" b="b"/>
            <a:pathLst>
              <a:path w="4524375" h="2619375">
                <a:moveTo>
                  <a:pt x="0" y="0"/>
                </a:moveTo>
                <a:lnTo>
                  <a:pt x="4524375" y="0"/>
                </a:lnTo>
                <a:lnTo>
                  <a:pt x="4524375" y="2619375"/>
                </a:lnTo>
                <a:lnTo>
                  <a:pt x="0" y="2619375"/>
                </a:lnTo>
                <a:lnTo>
                  <a:pt x="0" y="0"/>
                </a:lnTo>
                <a:close/>
              </a:path>
            </a:pathLst>
          </a:custGeom>
          <a:blipFill>
            <a:blip r:embed="rId7"/>
            <a:stretch>
              <a:fillRect/>
            </a:stretch>
          </a:blipFill>
        </p:spPr>
        <p:txBody>
          <a:bodyPr/>
          <a:lstStyle/>
          <a:p>
            <a:endParaRPr lang="en-TR" sz="1200"/>
          </a:p>
        </p:txBody>
      </p:sp>
      <p:sp>
        <p:nvSpPr>
          <p:cNvPr id="18" name="TextBox 18">
            <a:extLst>
              <a:ext uri="{FF2B5EF4-FFF2-40B4-BE49-F238E27FC236}">
                <a16:creationId xmlns:a16="http://schemas.microsoft.com/office/drawing/2014/main" id="{65FDA2EC-050B-A68F-21FC-DA201BB948AD}"/>
              </a:ext>
            </a:extLst>
          </p:cNvPr>
          <p:cNvSpPr txBox="1"/>
          <p:nvPr/>
        </p:nvSpPr>
        <p:spPr>
          <a:xfrm>
            <a:off x="5021168" y="4615532"/>
            <a:ext cx="2583027" cy="907171"/>
          </a:xfrm>
          <a:prstGeom prst="rect">
            <a:avLst/>
          </a:prstGeom>
        </p:spPr>
        <p:txBody>
          <a:bodyPr lIns="0" tIns="0" rIns="0" bIns="0" rtlCol="0" anchor="t">
            <a:spAutoFit/>
          </a:bodyPr>
          <a:lstStyle/>
          <a:p>
            <a:pPr>
              <a:lnSpc>
                <a:spcPts val="1841"/>
              </a:lnSpc>
            </a:pPr>
            <a:r>
              <a:rPr lang="en-US" sz="1227">
                <a:solidFill>
                  <a:srgbClr val="FFFFFF"/>
                </a:solidFill>
                <a:latin typeface="Inter 2"/>
                <a:ea typeface="Inter 2"/>
                <a:cs typeface="Inter 2"/>
                <a:sym typeface="Inter 2"/>
              </a:rPr>
              <a:t>Merhaba! Bugünün toplam satış rakamı 475.648,33 TL olarak gerçekleşmiştir. Başka bir konuda yardımcı olabilir miyim?</a:t>
            </a:r>
          </a:p>
        </p:txBody>
      </p:sp>
      <p:sp>
        <p:nvSpPr>
          <p:cNvPr id="19" name="TextBox 19">
            <a:extLst>
              <a:ext uri="{FF2B5EF4-FFF2-40B4-BE49-F238E27FC236}">
                <a16:creationId xmlns:a16="http://schemas.microsoft.com/office/drawing/2014/main" id="{A7CF6E78-50B9-0D03-0345-E59B6AB8EAE8}"/>
              </a:ext>
            </a:extLst>
          </p:cNvPr>
          <p:cNvSpPr txBox="1"/>
          <p:nvPr/>
        </p:nvSpPr>
        <p:spPr>
          <a:xfrm>
            <a:off x="513531" y="4954208"/>
            <a:ext cx="2709647" cy="525593"/>
          </a:xfrm>
          <a:prstGeom prst="rect">
            <a:avLst/>
          </a:prstGeom>
        </p:spPr>
        <p:txBody>
          <a:bodyPr lIns="0" tIns="0" rIns="0" bIns="0" rtlCol="0" anchor="t">
            <a:spAutoFit/>
          </a:bodyPr>
          <a:lstStyle/>
          <a:p>
            <a:pPr>
              <a:lnSpc>
                <a:spcPts val="2087"/>
              </a:lnSpc>
            </a:pPr>
            <a:r>
              <a:rPr lang="en-US" sz="1605">
                <a:solidFill>
                  <a:srgbClr val="FFFFFF"/>
                </a:solidFill>
                <a:latin typeface="Inter 2"/>
                <a:ea typeface="Inter 2"/>
                <a:cs typeface="Inter 2"/>
                <a:sym typeface="Inter 2"/>
              </a:rPr>
              <a:t>Hiçbir teknik kod veya karmaşık filtreye gerek yok.</a:t>
            </a:r>
          </a:p>
        </p:txBody>
      </p:sp>
      <p:sp>
        <p:nvSpPr>
          <p:cNvPr id="20" name="Freeform 20">
            <a:extLst>
              <a:ext uri="{FF2B5EF4-FFF2-40B4-BE49-F238E27FC236}">
                <a16:creationId xmlns:a16="http://schemas.microsoft.com/office/drawing/2014/main" id="{FA2AEAF7-6418-63C7-C2CD-DD3F81A30D75}"/>
              </a:ext>
            </a:extLst>
          </p:cNvPr>
          <p:cNvSpPr/>
          <p:nvPr/>
        </p:nvSpPr>
        <p:spPr>
          <a:xfrm>
            <a:off x="3151258" y="3599236"/>
            <a:ext cx="2419350" cy="1746250"/>
          </a:xfrm>
          <a:custGeom>
            <a:avLst/>
            <a:gdLst/>
            <a:ahLst/>
            <a:cxnLst/>
            <a:rect l="l" t="t" r="r" b="b"/>
            <a:pathLst>
              <a:path w="3629025" h="2619375">
                <a:moveTo>
                  <a:pt x="0" y="0"/>
                </a:moveTo>
                <a:lnTo>
                  <a:pt x="3629025" y="0"/>
                </a:lnTo>
                <a:lnTo>
                  <a:pt x="3629025" y="2619375"/>
                </a:lnTo>
                <a:lnTo>
                  <a:pt x="0" y="2619375"/>
                </a:lnTo>
                <a:lnTo>
                  <a:pt x="0" y="0"/>
                </a:lnTo>
                <a:close/>
              </a:path>
            </a:pathLst>
          </a:custGeom>
          <a:blipFill>
            <a:blip r:embed="rId8"/>
            <a:stretch>
              <a:fillRect/>
            </a:stretch>
          </a:blipFill>
        </p:spPr>
        <p:txBody>
          <a:bodyPr/>
          <a:lstStyle/>
          <a:p>
            <a:endParaRPr lang="en-TR" sz="1200"/>
          </a:p>
        </p:txBody>
      </p:sp>
      <p:sp>
        <p:nvSpPr>
          <p:cNvPr id="21" name="Freeform 21">
            <a:extLst>
              <a:ext uri="{FF2B5EF4-FFF2-40B4-BE49-F238E27FC236}">
                <a16:creationId xmlns:a16="http://schemas.microsoft.com/office/drawing/2014/main" id="{114FDA82-9266-1096-97E4-627CB2ED1C27}"/>
              </a:ext>
            </a:extLst>
          </p:cNvPr>
          <p:cNvSpPr/>
          <p:nvPr/>
        </p:nvSpPr>
        <p:spPr>
          <a:xfrm>
            <a:off x="7374008" y="2722936"/>
            <a:ext cx="2114550" cy="2330450"/>
          </a:xfrm>
          <a:custGeom>
            <a:avLst/>
            <a:gdLst/>
            <a:ahLst/>
            <a:cxnLst/>
            <a:rect l="l" t="t" r="r" b="b"/>
            <a:pathLst>
              <a:path w="3171825" h="3495675">
                <a:moveTo>
                  <a:pt x="0" y="0"/>
                </a:moveTo>
                <a:lnTo>
                  <a:pt x="3171825" y="0"/>
                </a:lnTo>
                <a:lnTo>
                  <a:pt x="3171825" y="3495675"/>
                </a:lnTo>
                <a:lnTo>
                  <a:pt x="0" y="3495675"/>
                </a:lnTo>
                <a:lnTo>
                  <a:pt x="0" y="0"/>
                </a:lnTo>
                <a:close/>
              </a:path>
            </a:pathLst>
          </a:custGeom>
          <a:blipFill>
            <a:blip r:embed="rId9"/>
            <a:stretch>
              <a:fillRect/>
            </a:stretch>
          </a:blipFill>
        </p:spPr>
        <p:txBody>
          <a:bodyPr/>
          <a:lstStyle/>
          <a:p>
            <a:endParaRPr lang="en-TR" sz="1200"/>
          </a:p>
        </p:txBody>
      </p:sp>
      <p:sp>
        <p:nvSpPr>
          <p:cNvPr id="22" name="Freeform 22">
            <a:extLst>
              <a:ext uri="{FF2B5EF4-FFF2-40B4-BE49-F238E27FC236}">
                <a16:creationId xmlns:a16="http://schemas.microsoft.com/office/drawing/2014/main" id="{499D6924-5862-F331-77F3-DFEDB95585AF}"/>
              </a:ext>
            </a:extLst>
          </p:cNvPr>
          <p:cNvSpPr/>
          <p:nvPr/>
        </p:nvSpPr>
        <p:spPr>
          <a:xfrm>
            <a:off x="7374007" y="4890974"/>
            <a:ext cx="2160519" cy="1492250"/>
          </a:xfrm>
          <a:custGeom>
            <a:avLst/>
            <a:gdLst/>
            <a:ahLst/>
            <a:cxnLst/>
            <a:rect l="l" t="t" r="r" b="b"/>
            <a:pathLst>
              <a:path w="3240778" h="2238375">
                <a:moveTo>
                  <a:pt x="0" y="0"/>
                </a:moveTo>
                <a:lnTo>
                  <a:pt x="3240778" y="0"/>
                </a:lnTo>
                <a:lnTo>
                  <a:pt x="3240778" y="2238375"/>
                </a:lnTo>
                <a:lnTo>
                  <a:pt x="0" y="2238375"/>
                </a:lnTo>
                <a:lnTo>
                  <a:pt x="0" y="0"/>
                </a:lnTo>
                <a:close/>
              </a:path>
            </a:pathLst>
          </a:custGeom>
          <a:blipFill>
            <a:blip r:embed="rId10"/>
            <a:stretch>
              <a:fillRect/>
            </a:stretch>
          </a:blipFill>
          <a:ln cap="sq">
            <a:noFill/>
            <a:prstDash val="solid"/>
            <a:miter/>
          </a:ln>
        </p:spPr>
        <p:txBody>
          <a:bodyPr/>
          <a:lstStyle/>
          <a:p>
            <a:endParaRPr lang="en-TR" sz="1200"/>
          </a:p>
        </p:txBody>
      </p:sp>
      <p:sp>
        <p:nvSpPr>
          <p:cNvPr id="23" name="Freeform 23">
            <a:extLst>
              <a:ext uri="{FF2B5EF4-FFF2-40B4-BE49-F238E27FC236}">
                <a16:creationId xmlns:a16="http://schemas.microsoft.com/office/drawing/2014/main" id="{47A9069A-DC38-648B-389B-DEF3EC7BD8A5}"/>
              </a:ext>
            </a:extLst>
          </p:cNvPr>
          <p:cNvSpPr/>
          <p:nvPr/>
        </p:nvSpPr>
        <p:spPr>
          <a:xfrm rot="-8407711">
            <a:off x="9894370" y="-922140"/>
            <a:ext cx="3960261" cy="3362921"/>
          </a:xfrm>
          <a:custGeom>
            <a:avLst/>
            <a:gdLst/>
            <a:ahLst/>
            <a:cxnLst/>
            <a:rect l="l" t="t" r="r" b="b"/>
            <a:pathLst>
              <a:path w="5940391" h="5044382">
                <a:moveTo>
                  <a:pt x="0" y="0"/>
                </a:moveTo>
                <a:lnTo>
                  <a:pt x="5940392" y="0"/>
                </a:lnTo>
                <a:lnTo>
                  <a:pt x="5940392" y="5044382"/>
                </a:lnTo>
                <a:lnTo>
                  <a:pt x="0" y="5044382"/>
                </a:lnTo>
                <a:lnTo>
                  <a:pt x="0" y="0"/>
                </a:lnTo>
                <a:close/>
              </a:path>
            </a:pathLst>
          </a:custGeom>
          <a:blipFill>
            <a:blip r:embed="rId11"/>
            <a:stretch>
              <a:fillRect/>
            </a:stretch>
          </a:blipFill>
        </p:spPr>
        <p:txBody>
          <a:bodyPr/>
          <a:lstStyle/>
          <a:p>
            <a:endParaRPr lang="en-TR" sz="1200"/>
          </a:p>
        </p:txBody>
      </p:sp>
      <p:grpSp>
        <p:nvGrpSpPr>
          <p:cNvPr id="24" name="Group 24">
            <a:extLst>
              <a:ext uri="{FF2B5EF4-FFF2-40B4-BE49-F238E27FC236}">
                <a16:creationId xmlns:a16="http://schemas.microsoft.com/office/drawing/2014/main" id="{5D8D79E7-158F-CFCB-B112-CACD6030DD0A}"/>
              </a:ext>
            </a:extLst>
          </p:cNvPr>
          <p:cNvGrpSpPr/>
          <p:nvPr/>
        </p:nvGrpSpPr>
        <p:grpSpPr>
          <a:xfrm>
            <a:off x="223908" y="4542211"/>
            <a:ext cx="3074918" cy="1185296"/>
            <a:chOff x="0" y="0"/>
            <a:chExt cx="6509058" cy="2509063"/>
          </a:xfrm>
        </p:grpSpPr>
        <p:sp>
          <p:nvSpPr>
            <p:cNvPr id="25" name="Freeform 25">
              <a:extLst>
                <a:ext uri="{FF2B5EF4-FFF2-40B4-BE49-F238E27FC236}">
                  <a16:creationId xmlns:a16="http://schemas.microsoft.com/office/drawing/2014/main" id="{BABBBC04-2772-55CC-D536-00A6A412999B}"/>
                </a:ext>
              </a:extLst>
            </p:cNvPr>
            <p:cNvSpPr/>
            <p:nvPr/>
          </p:nvSpPr>
          <p:spPr>
            <a:xfrm>
              <a:off x="0" y="0"/>
              <a:ext cx="6509058" cy="2509113"/>
            </a:xfrm>
            <a:custGeom>
              <a:avLst/>
              <a:gdLst/>
              <a:ahLst/>
              <a:cxnLst/>
              <a:rect l="l" t="t" r="r" b="b"/>
              <a:pathLst>
                <a:path w="6509058" h="2509113">
                  <a:moveTo>
                    <a:pt x="1121664" y="0"/>
                  </a:moveTo>
                  <a:lnTo>
                    <a:pt x="5387394" y="0"/>
                  </a:lnTo>
                  <a:cubicBezTo>
                    <a:pt x="5684877" y="0"/>
                    <a:pt x="5970177" y="118175"/>
                    <a:pt x="6180530" y="328528"/>
                  </a:cubicBezTo>
                  <a:cubicBezTo>
                    <a:pt x="6390883" y="538881"/>
                    <a:pt x="6509058" y="824180"/>
                    <a:pt x="6509058" y="1121664"/>
                  </a:cubicBezTo>
                  <a:lnTo>
                    <a:pt x="6509058" y="1387449"/>
                  </a:lnTo>
                  <a:cubicBezTo>
                    <a:pt x="6509058" y="1684933"/>
                    <a:pt x="6390883" y="1970233"/>
                    <a:pt x="6180530" y="2180586"/>
                  </a:cubicBezTo>
                  <a:cubicBezTo>
                    <a:pt x="5970177" y="2390938"/>
                    <a:pt x="5684877" y="2509113"/>
                    <a:pt x="5387394" y="2509113"/>
                  </a:cubicBezTo>
                  <a:lnTo>
                    <a:pt x="1121664" y="2509113"/>
                  </a:lnTo>
                  <a:cubicBezTo>
                    <a:pt x="824180" y="2509113"/>
                    <a:pt x="538881" y="2390938"/>
                    <a:pt x="328528" y="2180586"/>
                  </a:cubicBezTo>
                  <a:cubicBezTo>
                    <a:pt x="118175" y="1970233"/>
                    <a:pt x="0" y="1684933"/>
                    <a:pt x="0" y="1387449"/>
                  </a:cubicBezTo>
                  <a:lnTo>
                    <a:pt x="0" y="1121664"/>
                  </a:lnTo>
                  <a:cubicBezTo>
                    <a:pt x="0" y="824180"/>
                    <a:pt x="118175" y="538881"/>
                    <a:pt x="328528" y="328528"/>
                  </a:cubicBezTo>
                  <a:cubicBezTo>
                    <a:pt x="538881" y="118175"/>
                    <a:pt x="824180" y="0"/>
                    <a:pt x="1121664" y="0"/>
                  </a:cubicBezTo>
                  <a:close/>
                </a:path>
              </a:pathLst>
            </a:custGeom>
            <a:solidFill>
              <a:srgbClr val="D0E2FF"/>
            </a:solidFill>
            <a:ln cap="rnd">
              <a:noFill/>
              <a:prstDash val="solid"/>
              <a:round/>
            </a:ln>
          </p:spPr>
          <p:txBody>
            <a:bodyPr/>
            <a:lstStyle/>
            <a:p>
              <a:endParaRPr lang="en-TR" sz="1200"/>
            </a:p>
          </p:txBody>
        </p:sp>
        <p:sp>
          <p:nvSpPr>
            <p:cNvPr id="26" name="TextBox 26">
              <a:extLst>
                <a:ext uri="{FF2B5EF4-FFF2-40B4-BE49-F238E27FC236}">
                  <a16:creationId xmlns:a16="http://schemas.microsoft.com/office/drawing/2014/main" id="{DC60482E-8AF5-ECFE-C5FE-2368E3CCCD01}"/>
                </a:ext>
              </a:extLst>
            </p:cNvPr>
            <p:cNvSpPr txBox="1"/>
            <p:nvPr/>
          </p:nvSpPr>
          <p:spPr>
            <a:xfrm>
              <a:off x="0" y="-57150"/>
              <a:ext cx="6509058" cy="2566213"/>
            </a:xfrm>
            <a:prstGeom prst="rect">
              <a:avLst/>
            </a:prstGeom>
          </p:spPr>
          <p:txBody>
            <a:bodyPr lIns="33867" tIns="33867" rIns="33867" bIns="33867" rtlCol="0" anchor="t"/>
            <a:lstStyle/>
            <a:p>
              <a:pPr algn="ctr">
                <a:lnSpc>
                  <a:spcPts val="1749"/>
                </a:lnSpc>
              </a:pPr>
              <a:endParaRPr sz="1200" dirty="0"/>
            </a:p>
            <a:p>
              <a:pPr algn="ctr">
                <a:lnSpc>
                  <a:spcPts val="1749"/>
                </a:lnSpc>
              </a:pPr>
              <a:r>
                <a:rPr lang="en-US" sz="1167" b="1" dirty="0" err="1">
                  <a:solidFill>
                    <a:srgbClr val="000000"/>
                  </a:solidFill>
                  <a:latin typeface="Inter 1 Bold"/>
                  <a:ea typeface="Inter 1 Bold"/>
                  <a:cs typeface="Inter 1 Bold"/>
                  <a:sym typeface="Inter 1 Bold"/>
                </a:rPr>
                <a:t>Doğal</a:t>
              </a:r>
              <a:r>
                <a:rPr lang="en-US" sz="1167" b="1" dirty="0">
                  <a:solidFill>
                    <a:srgbClr val="000000"/>
                  </a:solidFill>
                  <a:latin typeface="Inter 1 Bold"/>
                  <a:ea typeface="Inter 1 Bold"/>
                  <a:cs typeface="Inter 1 Bold"/>
                  <a:sym typeface="Inter 1 Bold"/>
                </a:rPr>
                <a:t> Dil </a:t>
              </a:r>
              <a:r>
                <a:rPr lang="en-US" sz="1167" b="1" dirty="0" err="1">
                  <a:solidFill>
                    <a:srgbClr val="000000"/>
                  </a:solidFill>
                  <a:latin typeface="Inter 1 Bold"/>
                  <a:ea typeface="Inter 1 Bold"/>
                  <a:cs typeface="Inter 1 Bold"/>
                  <a:sym typeface="Inter 1 Bold"/>
                </a:rPr>
                <a:t>İşleme</a:t>
              </a:r>
              <a:r>
                <a:rPr lang="en-US" sz="1167" b="1" dirty="0">
                  <a:solidFill>
                    <a:srgbClr val="000000"/>
                  </a:solidFill>
                  <a:latin typeface="Inter 1 Bold"/>
                  <a:ea typeface="Inter 1 Bold"/>
                  <a:cs typeface="Inter 1 Bold"/>
                  <a:sym typeface="Inter 1 Bold"/>
                </a:rPr>
                <a:t>:</a:t>
              </a:r>
            </a:p>
            <a:p>
              <a:pPr algn="ctr">
                <a:lnSpc>
                  <a:spcPts val="1749"/>
                </a:lnSpc>
                <a:spcBef>
                  <a:spcPct val="0"/>
                </a:spcBef>
              </a:pPr>
              <a:r>
                <a:rPr lang="en-US" sz="1167" dirty="0" err="1">
                  <a:solidFill>
                    <a:srgbClr val="000000"/>
                  </a:solidFill>
                  <a:latin typeface="Inter 1"/>
                  <a:ea typeface="Inter 1"/>
                  <a:cs typeface="Inter 1"/>
                  <a:sym typeface="Inter 1"/>
                </a:rPr>
                <a:t>Hiçbir</a:t>
              </a:r>
              <a:r>
                <a:rPr lang="en-US" sz="1167" dirty="0">
                  <a:solidFill>
                    <a:srgbClr val="000000"/>
                  </a:solidFill>
                  <a:latin typeface="Inter 1"/>
                  <a:ea typeface="Inter 1"/>
                  <a:cs typeface="Inter 1"/>
                  <a:sym typeface="Inter 1"/>
                </a:rPr>
                <a:t> </a:t>
              </a:r>
              <a:r>
                <a:rPr lang="en-US" sz="1167" dirty="0" err="1">
                  <a:solidFill>
                    <a:srgbClr val="000000"/>
                  </a:solidFill>
                  <a:latin typeface="Inter 1"/>
                  <a:ea typeface="Inter 1"/>
                  <a:cs typeface="Inter 1"/>
                  <a:sym typeface="Inter 1"/>
                </a:rPr>
                <a:t>teknik</a:t>
              </a:r>
              <a:r>
                <a:rPr lang="en-US" sz="1167" dirty="0">
                  <a:solidFill>
                    <a:srgbClr val="000000"/>
                  </a:solidFill>
                  <a:latin typeface="Inter 1"/>
                  <a:ea typeface="Inter 1"/>
                  <a:cs typeface="Inter 1"/>
                  <a:sym typeface="Inter 1"/>
                </a:rPr>
                <a:t> </a:t>
              </a:r>
              <a:r>
                <a:rPr lang="en-US" sz="1167" dirty="0" err="1">
                  <a:solidFill>
                    <a:srgbClr val="000000"/>
                  </a:solidFill>
                  <a:latin typeface="Inter 1"/>
                  <a:ea typeface="Inter 1"/>
                  <a:cs typeface="Inter 1"/>
                  <a:sym typeface="Inter 1"/>
                </a:rPr>
                <a:t>kod</a:t>
              </a:r>
              <a:r>
                <a:rPr lang="en-US" sz="1167" dirty="0">
                  <a:solidFill>
                    <a:srgbClr val="000000"/>
                  </a:solidFill>
                  <a:latin typeface="Inter 1"/>
                  <a:ea typeface="Inter 1"/>
                  <a:cs typeface="Inter 1"/>
                  <a:sym typeface="Inter 1"/>
                </a:rPr>
                <a:t> </a:t>
              </a:r>
              <a:r>
                <a:rPr lang="en-US" sz="1167" dirty="0" err="1">
                  <a:solidFill>
                    <a:srgbClr val="000000"/>
                  </a:solidFill>
                  <a:latin typeface="Inter 1"/>
                  <a:ea typeface="Inter 1"/>
                  <a:cs typeface="Inter 1"/>
                  <a:sym typeface="Inter 1"/>
                </a:rPr>
                <a:t>veya</a:t>
              </a:r>
              <a:r>
                <a:rPr lang="en-US" sz="1167" dirty="0">
                  <a:solidFill>
                    <a:srgbClr val="000000"/>
                  </a:solidFill>
                  <a:latin typeface="Inter 1"/>
                  <a:ea typeface="Inter 1"/>
                  <a:cs typeface="Inter 1"/>
                  <a:sym typeface="Inter 1"/>
                </a:rPr>
                <a:t> </a:t>
              </a:r>
              <a:r>
                <a:rPr lang="en-US" sz="1167" dirty="0" err="1">
                  <a:solidFill>
                    <a:srgbClr val="000000"/>
                  </a:solidFill>
                  <a:latin typeface="Inter 1"/>
                  <a:ea typeface="Inter 1"/>
                  <a:cs typeface="Inter 1"/>
                  <a:sym typeface="Inter 1"/>
                </a:rPr>
                <a:t>karmaşık</a:t>
              </a:r>
              <a:r>
                <a:rPr lang="en-US" sz="1167" dirty="0">
                  <a:solidFill>
                    <a:srgbClr val="000000"/>
                  </a:solidFill>
                  <a:latin typeface="Inter 1"/>
                  <a:ea typeface="Inter 1"/>
                  <a:cs typeface="Inter 1"/>
                  <a:sym typeface="Inter 1"/>
                </a:rPr>
                <a:t> </a:t>
              </a:r>
              <a:r>
                <a:rPr lang="en-US" sz="1167" dirty="0" err="1">
                  <a:solidFill>
                    <a:srgbClr val="000000"/>
                  </a:solidFill>
                  <a:latin typeface="Inter 1"/>
                  <a:ea typeface="Inter 1"/>
                  <a:cs typeface="Inter 1"/>
                  <a:sym typeface="Inter 1"/>
                </a:rPr>
                <a:t>filtreye</a:t>
              </a:r>
              <a:r>
                <a:rPr lang="en-US" sz="1167" dirty="0">
                  <a:solidFill>
                    <a:srgbClr val="000000"/>
                  </a:solidFill>
                  <a:latin typeface="Inter 1"/>
                  <a:ea typeface="Inter 1"/>
                  <a:cs typeface="Inter 1"/>
                  <a:sym typeface="Inter 1"/>
                </a:rPr>
                <a:t> </a:t>
              </a:r>
              <a:r>
                <a:rPr lang="en-US" sz="1167" dirty="0" err="1">
                  <a:solidFill>
                    <a:srgbClr val="000000"/>
                  </a:solidFill>
                  <a:latin typeface="Inter 1"/>
                  <a:ea typeface="Inter 1"/>
                  <a:cs typeface="Inter 1"/>
                  <a:sym typeface="Inter 1"/>
                </a:rPr>
                <a:t>gerek</a:t>
              </a:r>
              <a:r>
                <a:rPr lang="en-US" sz="1167" dirty="0">
                  <a:solidFill>
                    <a:srgbClr val="000000"/>
                  </a:solidFill>
                  <a:latin typeface="Inter 1"/>
                  <a:ea typeface="Inter 1"/>
                  <a:cs typeface="Inter 1"/>
                  <a:sym typeface="Inter 1"/>
                </a:rPr>
                <a:t> yok.</a:t>
              </a:r>
            </a:p>
          </p:txBody>
        </p:sp>
      </p:grpSp>
      <p:grpSp>
        <p:nvGrpSpPr>
          <p:cNvPr id="27" name="Group 27">
            <a:extLst>
              <a:ext uri="{FF2B5EF4-FFF2-40B4-BE49-F238E27FC236}">
                <a16:creationId xmlns:a16="http://schemas.microsoft.com/office/drawing/2014/main" id="{68E611E7-E876-135D-5CB6-E1DC4A7617D4}"/>
              </a:ext>
            </a:extLst>
          </p:cNvPr>
          <p:cNvGrpSpPr/>
          <p:nvPr/>
        </p:nvGrpSpPr>
        <p:grpSpPr>
          <a:xfrm>
            <a:off x="9374911" y="2469871"/>
            <a:ext cx="2607295" cy="1155199"/>
            <a:chOff x="0" y="0"/>
            <a:chExt cx="6020229" cy="2667348"/>
          </a:xfrm>
        </p:grpSpPr>
        <p:sp>
          <p:nvSpPr>
            <p:cNvPr id="28" name="Freeform 28">
              <a:extLst>
                <a:ext uri="{FF2B5EF4-FFF2-40B4-BE49-F238E27FC236}">
                  <a16:creationId xmlns:a16="http://schemas.microsoft.com/office/drawing/2014/main" id="{A276B227-67E4-8422-EAFC-3C1BD73EF892}"/>
                </a:ext>
              </a:extLst>
            </p:cNvPr>
            <p:cNvSpPr/>
            <p:nvPr/>
          </p:nvSpPr>
          <p:spPr>
            <a:xfrm>
              <a:off x="0" y="0"/>
              <a:ext cx="6020229" cy="2667398"/>
            </a:xfrm>
            <a:custGeom>
              <a:avLst/>
              <a:gdLst/>
              <a:ahLst/>
              <a:cxnLst/>
              <a:rect l="l" t="t" r="r" b="b"/>
              <a:pathLst>
                <a:path w="6020229" h="2667398">
                  <a:moveTo>
                    <a:pt x="1322837" y="0"/>
                  </a:moveTo>
                  <a:lnTo>
                    <a:pt x="4697392" y="0"/>
                  </a:lnTo>
                  <a:cubicBezTo>
                    <a:pt x="5048230" y="0"/>
                    <a:pt x="5384699" y="139370"/>
                    <a:pt x="5632779" y="387450"/>
                  </a:cubicBezTo>
                  <a:cubicBezTo>
                    <a:pt x="5880859" y="635530"/>
                    <a:pt x="6020229" y="971998"/>
                    <a:pt x="6020229" y="1322837"/>
                  </a:cubicBezTo>
                  <a:lnTo>
                    <a:pt x="6020229" y="1344562"/>
                  </a:lnTo>
                  <a:cubicBezTo>
                    <a:pt x="6020229" y="1695400"/>
                    <a:pt x="5880859" y="2031869"/>
                    <a:pt x="5632779" y="2279949"/>
                  </a:cubicBezTo>
                  <a:cubicBezTo>
                    <a:pt x="5384699" y="2528029"/>
                    <a:pt x="5048230" y="2667398"/>
                    <a:pt x="4697392" y="2667398"/>
                  </a:cubicBezTo>
                  <a:lnTo>
                    <a:pt x="1322837" y="2667398"/>
                  </a:lnTo>
                  <a:cubicBezTo>
                    <a:pt x="971998" y="2667398"/>
                    <a:pt x="635530" y="2528029"/>
                    <a:pt x="387450" y="2279949"/>
                  </a:cubicBezTo>
                  <a:cubicBezTo>
                    <a:pt x="139370" y="2031869"/>
                    <a:pt x="0" y="1695400"/>
                    <a:pt x="0" y="1344562"/>
                  </a:cubicBezTo>
                  <a:lnTo>
                    <a:pt x="0" y="1322837"/>
                  </a:lnTo>
                  <a:cubicBezTo>
                    <a:pt x="0" y="971998"/>
                    <a:pt x="139370" y="635530"/>
                    <a:pt x="387450" y="387450"/>
                  </a:cubicBezTo>
                  <a:cubicBezTo>
                    <a:pt x="635530" y="139370"/>
                    <a:pt x="971998" y="0"/>
                    <a:pt x="1322837" y="0"/>
                  </a:cubicBezTo>
                  <a:close/>
                </a:path>
              </a:pathLst>
            </a:custGeom>
            <a:solidFill>
              <a:srgbClr val="D0E2FF"/>
            </a:solidFill>
            <a:ln cap="rnd">
              <a:noFill/>
              <a:prstDash val="solid"/>
              <a:round/>
            </a:ln>
          </p:spPr>
          <p:txBody>
            <a:bodyPr/>
            <a:lstStyle/>
            <a:p>
              <a:endParaRPr lang="en-TR" sz="1200"/>
            </a:p>
          </p:txBody>
        </p:sp>
        <p:sp>
          <p:nvSpPr>
            <p:cNvPr id="29" name="TextBox 29">
              <a:extLst>
                <a:ext uri="{FF2B5EF4-FFF2-40B4-BE49-F238E27FC236}">
                  <a16:creationId xmlns:a16="http://schemas.microsoft.com/office/drawing/2014/main" id="{3F09A461-D92E-56AD-73E5-9A02A4F6300D}"/>
                </a:ext>
              </a:extLst>
            </p:cNvPr>
            <p:cNvSpPr txBox="1"/>
            <p:nvPr/>
          </p:nvSpPr>
          <p:spPr>
            <a:xfrm>
              <a:off x="0" y="-57150"/>
              <a:ext cx="6020229" cy="2724498"/>
            </a:xfrm>
            <a:prstGeom prst="rect">
              <a:avLst/>
            </a:prstGeom>
          </p:spPr>
          <p:txBody>
            <a:bodyPr lIns="33867" tIns="33867" rIns="33867" bIns="33867" rtlCol="0" anchor="t"/>
            <a:lstStyle/>
            <a:p>
              <a:pPr algn="ctr">
                <a:lnSpc>
                  <a:spcPts val="1749"/>
                </a:lnSpc>
              </a:pPr>
              <a:endParaRPr sz="1200"/>
            </a:p>
            <a:p>
              <a:pPr algn="ctr">
                <a:lnSpc>
                  <a:spcPts val="1749"/>
                </a:lnSpc>
              </a:pPr>
              <a:r>
                <a:rPr lang="en-US" sz="1167" b="1">
                  <a:solidFill>
                    <a:srgbClr val="000000"/>
                  </a:solidFill>
                  <a:latin typeface="Inter 1 Bold"/>
                  <a:ea typeface="Inter 1 Bold"/>
                  <a:cs typeface="Inter 1 Bold"/>
                  <a:sym typeface="Inter 1 Bold"/>
                </a:rPr>
                <a:t>LLM Altyapısı: </a:t>
              </a:r>
            </a:p>
            <a:p>
              <a:pPr algn="ctr">
                <a:lnSpc>
                  <a:spcPts val="1749"/>
                </a:lnSpc>
                <a:spcBef>
                  <a:spcPct val="0"/>
                </a:spcBef>
              </a:pPr>
              <a:r>
                <a:rPr lang="en-US" sz="1167">
                  <a:solidFill>
                    <a:srgbClr val="000000"/>
                  </a:solidFill>
                  <a:latin typeface="Inter 1"/>
                  <a:ea typeface="Inter 1"/>
                  <a:cs typeface="Inter 1"/>
                  <a:sym typeface="Inter 1"/>
                </a:rPr>
                <a:t>Generative AI ile karmaşık dashboardları saniyeler içinde yorumlama.</a:t>
              </a:r>
            </a:p>
          </p:txBody>
        </p:sp>
      </p:grpSp>
      <p:grpSp>
        <p:nvGrpSpPr>
          <p:cNvPr id="30" name="Group 30">
            <a:extLst>
              <a:ext uri="{FF2B5EF4-FFF2-40B4-BE49-F238E27FC236}">
                <a16:creationId xmlns:a16="http://schemas.microsoft.com/office/drawing/2014/main" id="{C25FBE61-55A2-9DF2-5C02-B2293383749F}"/>
              </a:ext>
            </a:extLst>
          </p:cNvPr>
          <p:cNvGrpSpPr/>
          <p:nvPr/>
        </p:nvGrpSpPr>
        <p:grpSpPr>
          <a:xfrm>
            <a:off x="9374911" y="5473571"/>
            <a:ext cx="2607295" cy="1086647"/>
            <a:chOff x="0" y="0"/>
            <a:chExt cx="6020229" cy="2509063"/>
          </a:xfrm>
        </p:grpSpPr>
        <p:sp>
          <p:nvSpPr>
            <p:cNvPr id="31" name="Freeform 31">
              <a:extLst>
                <a:ext uri="{FF2B5EF4-FFF2-40B4-BE49-F238E27FC236}">
                  <a16:creationId xmlns:a16="http://schemas.microsoft.com/office/drawing/2014/main" id="{18462FF6-2601-2366-FE1B-EB7B1657452D}"/>
                </a:ext>
              </a:extLst>
            </p:cNvPr>
            <p:cNvSpPr/>
            <p:nvPr/>
          </p:nvSpPr>
          <p:spPr>
            <a:xfrm>
              <a:off x="0" y="0"/>
              <a:ext cx="6020229" cy="2509113"/>
            </a:xfrm>
            <a:custGeom>
              <a:avLst/>
              <a:gdLst/>
              <a:ahLst/>
              <a:cxnLst/>
              <a:rect l="l" t="t" r="r" b="b"/>
              <a:pathLst>
                <a:path w="6020229" h="2509113">
                  <a:moveTo>
                    <a:pt x="1254557" y="0"/>
                  </a:moveTo>
                  <a:lnTo>
                    <a:pt x="4765672" y="0"/>
                  </a:lnTo>
                  <a:cubicBezTo>
                    <a:pt x="5098401" y="0"/>
                    <a:pt x="5417503" y="132176"/>
                    <a:pt x="5652777" y="367451"/>
                  </a:cubicBezTo>
                  <a:cubicBezTo>
                    <a:pt x="5888053" y="602726"/>
                    <a:pt x="6020229" y="921828"/>
                    <a:pt x="6020229" y="1254557"/>
                  </a:cubicBezTo>
                  <a:lnTo>
                    <a:pt x="6020229" y="1254557"/>
                  </a:lnTo>
                  <a:cubicBezTo>
                    <a:pt x="6020229" y="1587286"/>
                    <a:pt x="5888053" y="1906387"/>
                    <a:pt x="5652777" y="2141662"/>
                  </a:cubicBezTo>
                  <a:cubicBezTo>
                    <a:pt x="5417503" y="2376937"/>
                    <a:pt x="5098401" y="2509113"/>
                    <a:pt x="4765672" y="2509113"/>
                  </a:cubicBezTo>
                  <a:lnTo>
                    <a:pt x="1254557" y="2509113"/>
                  </a:lnTo>
                  <a:cubicBezTo>
                    <a:pt x="921828" y="2509113"/>
                    <a:pt x="602726" y="2376937"/>
                    <a:pt x="367451" y="2141662"/>
                  </a:cubicBezTo>
                  <a:cubicBezTo>
                    <a:pt x="132176" y="1906387"/>
                    <a:pt x="0" y="1587286"/>
                    <a:pt x="0" y="1254557"/>
                  </a:cubicBezTo>
                  <a:lnTo>
                    <a:pt x="0" y="1254557"/>
                  </a:lnTo>
                  <a:cubicBezTo>
                    <a:pt x="0" y="921828"/>
                    <a:pt x="132176" y="602726"/>
                    <a:pt x="367451" y="367451"/>
                  </a:cubicBezTo>
                  <a:cubicBezTo>
                    <a:pt x="602726" y="132176"/>
                    <a:pt x="921828" y="0"/>
                    <a:pt x="1254557" y="0"/>
                  </a:cubicBezTo>
                  <a:close/>
                </a:path>
              </a:pathLst>
            </a:custGeom>
            <a:solidFill>
              <a:srgbClr val="D0E2FF"/>
            </a:solidFill>
            <a:ln cap="rnd">
              <a:noFill/>
              <a:prstDash val="solid"/>
              <a:round/>
            </a:ln>
          </p:spPr>
          <p:txBody>
            <a:bodyPr/>
            <a:lstStyle/>
            <a:p>
              <a:endParaRPr lang="en-TR" sz="1200"/>
            </a:p>
          </p:txBody>
        </p:sp>
        <p:sp>
          <p:nvSpPr>
            <p:cNvPr id="32" name="TextBox 32">
              <a:extLst>
                <a:ext uri="{FF2B5EF4-FFF2-40B4-BE49-F238E27FC236}">
                  <a16:creationId xmlns:a16="http://schemas.microsoft.com/office/drawing/2014/main" id="{3FC477D2-E036-D267-572D-D2FCD2F5FF79}"/>
                </a:ext>
              </a:extLst>
            </p:cNvPr>
            <p:cNvSpPr txBox="1"/>
            <p:nvPr/>
          </p:nvSpPr>
          <p:spPr>
            <a:xfrm>
              <a:off x="0" y="-57150"/>
              <a:ext cx="6020229" cy="2566213"/>
            </a:xfrm>
            <a:prstGeom prst="rect">
              <a:avLst/>
            </a:prstGeom>
          </p:spPr>
          <p:txBody>
            <a:bodyPr lIns="33867" tIns="33867" rIns="33867" bIns="33867" rtlCol="0" anchor="t"/>
            <a:lstStyle/>
            <a:p>
              <a:pPr algn="ctr">
                <a:lnSpc>
                  <a:spcPts val="1749"/>
                </a:lnSpc>
              </a:pPr>
              <a:endParaRPr sz="1200"/>
            </a:p>
            <a:p>
              <a:pPr algn="ctr">
                <a:lnSpc>
                  <a:spcPts val="1749"/>
                </a:lnSpc>
              </a:pPr>
              <a:r>
                <a:rPr lang="en-US" sz="1167" b="1">
                  <a:solidFill>
                    <a:srgbClr val="000000"/>
                  </a:solidFill>
                  <a:latin typeface="Inter 1 Bold"/>
                  <a:ea typeface="Inter 1 Bold"/>
                  <a:cs typeface="Inter 1 Bold"/>
                  <a:sym typeface="Inter 1 Bold"/>
                </a:rPr>
                <a:t>Güvenli Kapsam:</a:t>
              </a:r>
            </a:p>
            <a:p>
              <a:pPr algn="ctr">
                <a:lnSpc>
                  <a:spcPts val="1749"/>
                </a:lnSpc>
                <a:spcBef>
                  <a:spcPct val="0"/>
                </a:spcBef>
              </a:pPr>
              <a:r>
                <a:rPr lang="en-US" sz="1167">
                  <a:solidFill>
                    <a:srgbClr val="000000"/>
                  </a:solidFill>
                  <a:latin typeface="Inter 1"/>
                  <a:ea typeface="Inter 1"/>
                  <a:cs typeface="Inter 1"/>
                  <a:sym typeface="Inter 1"/>
                </a:rPr>
                <a:t>Qlik Sense API'leri üzerinden çalışır, veriniz dışarı sımaz.</a:t>
              </a:r>
            </a:p>
          </p:txBody>
        </p:sp>
      </p:grpSp>
      <p:sp>
        <p:nvSpPr>
          <p:cNvPr id="33" name="Freeform 33">
            <a:extLst>
              <a:ext uri="{FF2B5EF4-FFF2-40B4-BE49-F238E27FC236}">
                <a16:creationId xmlns:a16="http://schemas.microsoft.com/office/drawing/2014/main" id="{876E0BC7-AAA4-E520-3F09-BF55ECCDD43E}"/>
              </a:ext>
            </a:extLst>
          </p:cNvPr>
          <p:cNvSpPr/>
          <p:nvPr/>
        </p:nvSpPr>
        <p:spPr>
          <a:xfrm>
            <a:off x="6347264" y="2756896"/>
            <a:ext cx="158750" cy="444500"/>
          </a:xfrm>
          <a:custGeom>
            <a:avLst/>
            <a:gdLst/>
            <a:ahLst/>
            <a:cxnLst/>
            <a:rect l="l" t="t" r="r" b="b"/>
            <a:pathLst>
              <a:path w="238125" h="666750">
                <a:moveTo>
                  <a:pt x="0" y="0"/>
                </a:moveTo>
                <a:lnTo>
                  <a:pt x="238125" y="0"/>
                </a:lnTo>
                <a:lnTo>
                  <a:pt x="238125" y="666750"/>
                </a:lnTo>
                <a:lnTo>
                  <a:pt x="0" y="666750"/>
                </a:lnTo>
                <a:lnTo>
                  <a:pt x="0" y="0"/>
                </a:lnTo>
                <a:close/>
              </a:path>
            </a:pathLst>
          </a:custGeom>
          <a:blipFill>
            <a:blip r:embed="rId12"/>
            <a:stretch>
              <a:fillRect/>
            </a:stretch>
          </a:blipFill>
        </p:spPr>
        <p:txBody>
          <a:bodyPr/>
          <a:lstStyle/>
          <a:p>
            <a:endParaRPr lang="en-TR" sz="1200"/>
          </a:p>
        </p:txBody>
      </p:sp>
      <p:sp>
        <p:nvSpPr>
          <p:cNvPr id="34" name="Freeform 34">
            <a:extLst>
              <a:ext uri="{FF2B5EF4-FFF2-40B4-BE49-F238E27FC236}">
                <a16:creationId xmlns:a16="http://schemas.microsoft.com/office/drawing/2014/main" id="{850EB954-9A3E-5436-EFB0-F972A8142656}"/>
              </a:ext>
            </a:extLst>
          </p:cNvPr>
          <p:cNvSpPr/>
          <p:nvPr/>
        </p:nvSpPr>
        <p:spPr>
          <a:xfrm>
            <a:off x="4774922" y="3346450"/>
            <a:ext cx="3160959" cy="31750"/>
          </a:xfrm>
          <a:custGeom>
            <a:avLst/>
            <a:gdLst/>
            <a:ahLst/>
            <a:cxnLst/>
            <a:rect l="l" t="t" r="r" b="b"/>
            <a:pathLst>
              <a:path w="4741438" h="47625">
                <a:moveTo>
                  <a:pt x="0" y="0"/>
                </a:moveTo>
                <a:lnTo>
                  <a:pt x="4741438" y="0"/>
                </a:lnTo>
                <a:lnTo>
                  <a:pt x="4741438" y="47625"/>
                </a:lnTo>
                <a:lnTo>
                  <a:pt x="0" y="47625"/>
                </a:lnTo>
                <a:lnTo>
                  <a:pt x="0" y="0"/>
                </a:lnTo>
                <a:close/>
              </a:path>
            </a:pathLst>
          </a:custGeom>
          <a:blipFill>
            <a:blip>
              <a:alphaModFix amt="38000"/>
              <a:extLst>
                <a:ext uri="{96DAC541-7B7A-43D3-8B79-37D633B846F1}">
                  <asvg:svgBlip xmlns:asvg="http://schemas.microsoft.com/office/drawing/2016/SVG/main" r:embed="rId13"/>
                </a:ext>
              </a:extLst>
            </a:blip>
            <a:stretch>
              <a:fillRect l="-6602" t="-8125" r="-47680" b="-45474"/>
            </a:stretch>
          </a:blipFill>
          <a:ln w="114300" cap="sq">
            <a:solidFill>
              <a:srgbClr val="FFFFFF">
                <a:alpha val="37647"/>
              </a:srgbClr>
            </a:solidFill>
            <a:prstDash val="solid"/>
            <a:miter/>
          </a:ln>
        </p:spPr>
        <p:txBody>
          <a:bodyPr/>
          <a:lstStyle/>
          <a:p>
            <a:endParaRPr lang="en-TR" sz="1200"/>
          </a:p>
        </p:txBody>
      </p:sp>
      <p:sp>
        <p:nvSpPr>
          <p:cNvPr id="35" name="TextBox 35">
            <a:extLst>
              <a:ext uri="{FF2B5EF4-FFF2-40B4-BE49-F238E27FC236}">
                <a16:creationId xmlns:a16="http://schemas.microsoft.com/office/drawing/2014/main" id="{9203068E-9450-E1A0-E087-05DB57FCE67C}"/>
              </a:ext>
            </a:extLst>
          </p:cNvPr>
          <p:cNvSpPr txBox="1"/>
          <p:nvPr/>
        </p:nvSpPr>
        <p:spPr>
          <a:xfrm>
            <a:off x="541408" y="924829"/>
            <a:ext cx="6913215" cy="444994"/>
          </a:xfrm>
          <a:prstGeom prst="rect">
            <a:avLst/>
          </a:prstGeom>
        </p:spPr>
        <p:txBody>
          <a:bodyPr lIns="0" tIns="0" rIns="0" bIns="0" rtlCol="0" anchor="t">
            <a:spAutoFit/>
          </a:bodyPr>
          <a:lstStyle/>
          <a:p>
            <a:pPr>
              <a:lnSpc>
                <a:spcPts val="3625"/>
              </a:lnSpc>
              <a:spcBef>
                <a:spcPct val="0"/>
              </a:spcBef>
            </a:pPr>
            <a:r>
              <a:rPr lang="en-US" sz="2917" dirty="0">
                <a:solidFill>
                  <a:srgbClr val="000000"/>
                </a:solidFill>
                <a:latin typeface="Inter 1"/>
                <a:ea typeface="Inter 1"/>
                <a:cs typeface="Inter 1"/>
                <a:sym typeface="Inter 1"/>
              </a:rPr>
              <a:t>D-Assist : </a:t>
            </a:r>
            <a:r>
              <a:rPr lang="en-US" sz="2917" dirty="0" err="1">
                <a:solidFill>
                  <a:srgbClr val="000000"/>
                </a:solidFill>
                <a:latin typeface="Inter 1"/>
                <a:ea typeface="Inter 1"/>
                <a:cs typeface="Inter 1"/>
                <a:sym typeface="Inter 1"/>
              </a:rPr>
              <a:t>Verinizle</a:t>
            </a:r>
            <a:r>
              <a:rPr lang="en-US" sz="2917" dirty="0">
                <a:solidFill>
                  <a:srgbClr val="000000"/>
                </a:solidFill>
                <a:latin typeface="Inter 1"/>
                <a:ea typeface="Inter 1"/>
                <a:cs typeface="Inter 1"/>
                <a:sym typeface="Inter 1"/>
              </a:rPr>
              <a:t> </a:t>
            </a:r>
            <a:r>
              <a:rPr lang="en-US" sz="2917" dirty="0" err="1">
                <a:solidFill>
                  <a:srgbClr val="000000"/>
                </a:solidFill>
                <a:latin typeface="Inter 1"/>
                <a:ea typeface="Inter 1"/>
                <a:cs typeface="Inter 1"/>
                <a:sym typeface="Inter 1"/>
              </a:rPr>
              <a:t>Konuşmaya</a:t>
            </a:r>
            <a:r>
              <a:rPr lang="en-US" sz="2917" dirty="0">
                <a:solidFill>
                  <a:srgbClr val="000000"/>
                </a:solidFill>
                <a:latin typeface="Inter 1"/>
                <a:ea typeface="Inter 1"/>
                <a:cs typeface="Inter 1"/>
                <a:sym typeface="Inter 1"/>
              </a:rPr>
              <a:t> </a:t>
            </a:r>
            <a:r>
              <a:rPr lang="en-US" sz="2917" dirty="0" err="1">
                <a:solidFill>
                  <a:srgbClr val="000000"/>
                </a:solidFill>
                <a:latin typeface="Inter 1"/>
                <a:ea typeface="Inter 1"/>
                <a:cs typeface="Inter 1"/>
                <a:sym typeface="Inter 1"/>
              </a:rPr>
              <a:t>Başlayın</a:t>
            </a:r>
            <a:endParaRPr lang="en-US" sz="2917" dirty="0">
              <a:solidFill>
                <a:srgbClr val="000000"/>
              </a:solidFill>
              <a:latin typeface="Inter 1"/>
              <a:ea typeface="Inter 1"/>
              <a:cs typeface="Inter 1"/>
              <a:sym typeface="Inter 1"/>
            </a:endParaRPr>
          </a:p>
        </p:txBody>
      </p:sp>
      <p:sp>
        <p:nvSpPr>
          <p:cNvPr id="37" name="TextBox 37">
            <a:extLst>
              <a:ext uri="{FF2B5EF4-FFF2-40B4-BE49-F238E27FC236}">
                <a16:creationId xmlns:a16="http://schemas.microsoft.com/office/drawing/2014/main" id="{AC8E5A38-FCF1-991E-CC7B-D1FBF5313D40}"/>
              </a:ext>
            </a:extLst>
          </p:cNvPr>
          <p:cNvSpPr txBox="1"/>
          <p:nvPr/>
        </p:nvSpPr>
        <p:spPr>
          <a:xfrm>
            <a:off x="5679587" y="2775946"/>
            <a:ext cx="607771" cy="197811"/>
          </a:xfrm>
          <a:prstGeom prst="rect">
            <a:avLst/>
          </a:prstGeom>
        </p:spPr>
        <p:txBody>
          <a:bodyPr lIns="0" tIns="0" rIns="0" bIns="0" rtlCol="0" anchor="t">
            <a:spAutoFit/>
          </a:bodyPr>
          <a:lstStyle/>
          <a:p>
            <a:pPr>
              <a:lnSpc>
                <a:spcPts val="1557"/>
              </a:lnSpc>
            </a:pPr>
            <a:r>
              <a:rPr lang="en-US" sz="1298" b="1">
                <a:solidFill>
                  <a:srgbClr val="FFFFFF"/>
                </a:solidFill>
                <a:latin typeface="Inter 2 Bold"/>
                <a:ea typeface="Inter 2 Bold"/>
                <a:cs typeface="Inter 2 Bold"/>
                <a:sym typeface="Inter 2 Bold"/>
              </a:rPr>
              <a:t>DOĞUŞ</a:t>
            </a:r>
          </a:p>
        </p:txBody>
      </p:sp>
      <p:sp>
        <p:nvSpPr>
          <p:cNvPr id="38" name="TextBox 38">
            <a:extLst>
              <a:ext uri="{FF2B5EF4-FFF2-40B4-BE49-F238E27FC236}">
                <a16:creationId xmlns:a16="http://schemas.microsoft.com/office/drawing/2014/main" id="{28FFBB72-306F-F902-F8CB-BC2F7268F1A9}"/>
              </a:ext>
            </a:extLst>
          </p:cNvPr>
          <p:cNvSpPr txBox="1"/>
          <p:nvPr/>
        </p:nvSpPr>
        <p:spPr>
          <a:xfrm>
            <a:off x="5679587" y="3004476"/>
            <a:ext cx="607771" cy="166712"/>
          </a:xfrm>
          <a:prstGeom prst="rect">
            <a:avLst/>
          </a:prstGeom>
        </p:spPr>
        <p:txBody>
          <a:bodyPr lIns="0" tIns="0" rIns="0" bIns="0" rtlCol="0" anchor="t">
            <a:spAutoFit/>
          </a:bodyPr>
          <a:lstStyle/>
          <a:p>
            <a:pPr>
              <a:lnSpc>
                <a:spcPts val="1331"/>
              </a:lnSpc>
            </a:pPr>
            <a:r>
              <a:rPr lang="en-US" sz="1109">
                <a:solidFill>
                  <a:srgbClr val="FFFFFF"/>
                </a:solidFill>
                <a:latin typeface="Inter 2"/>
                <a:ea typeface="Inter 2"/>
                <a:cs typeface="Inter 2"/>
                <a:sym typeface="Inter 2"/>
              </a:rPr>
              <a:t>Teknoloji</a:t>
            </a:r>
          </a:p>
        </p:txBody>
      </p:sp>
      <p:sp>
        <p:nvSpPr>
          <p:cNvPr id="39" name="TextBox 39">
            <a:extLst>
              <a:ext uri="{FF2B5EF4-FFF2-40B4-BE49-F238E27FC236}">
                <a16:creationId xmlns:a16="http://schemas.microsoft.com/office/drawing/2014/main" id="{DF32CF1C-9B98-E45C-BBF1-34E2C00E513F}"/>
              </a:ext>
            </a:extLst>
          </p:cNvPr>
          <p:cNvSpPr txBox="1"/>
          <p:nvPr/>
        </p:nvSpPr>
        <p:spPr>
          <a:xfrm>
            <a:off x="585713" y="1747867"/>
            <a:ext cx="3710997" cy="950388"/>
          </a:xfrm>
          <a:prstGeom prst="rect">
            <a:avLst/>
          </a:prstGeom>
        </p:spPr>
        <p:txBody>
          <a:bodyPr lIns="0" tIns="0" rIns="0" bIns="0" rtlCol="0" anchor="t">
            <a:spAutoFit/>
          </a:bodyPr>
          <a:lstStyle/>
          <a:p>
            <a:pPr>
              <a:lnSpc>
                <a:spcPts val="2524"/>
              </a:lnSpc>
              <a:spcBef>
                <a:spcPct val="0"/>
              </a:spcBef>
            </a:pPr>
            <a:r>
              <a:rPr lang="en-US" sz="2031" dirty="0" err="1">
                <a:solidFill>
                  <a:srgbClr val="000000"/>
                </a:solidFill>
                <a:latin typeface="Inter 1"/>
                <a:ea typeface="Inter 1"/>
                <a:cs typeface="Inter 1"/>
                <a:sym typeface="Inter 1"/>
              </a:rPr>
              <a:t>Kurumsal</a:t>
            </a:r>
            <a:r>
              <a:rPr lang="en-US" sz="2031" dirty="0">
                <a:solidFill>
                  <a:srgbClr val="000000"/>
                </a:solidFill>
                <a:latin typeface="Inter 1"/>
                <a:ea typeface="Inter 1"/>
                <a:cs typeface="Inter 1"/>
                <a:sym typeface="Inter 1"/>
              </a:rPr>
              <a:t> </a:t>
            </a:r>
            <a:r>
              <a:rPr lang="en-US" sz="2031" dirty="0" err="1">
                <a:solidFill>
                  <a:srgbClr val="000000"/>
                </a:solidFill>
                <a:latin typeface="Inter 1"/>
                <a:ea typeface="Inter 1"/>
                <a:cs typeface="Inter 1"/>
                <a:sym typeface="Inter 1"/>
              </a:rPr>
              <a:t>veri</a:t>
            </a:r>
            <a:r>
              <a:rPr lang="en-US" sz="2031" dirty="0">
                <a:solidFill>
                  <a:srgbClr val="000000"/>
                </a:solidFill>
                <a:latin typeface="Inter 1"/>
                <a:ea typeface="Inter 1"/>
                <a:cs typeface="Inter 1"/>
                <a:sym typeface="Inter 1"/>
              </a:rPr>
              <a:t> </a:t>
            </a:r>
            <a:r>
              <a:rPr lang="en-US" sz="2031" dirty="0" err="1">
                <a:solidFill>
                  <a:srgbClr val="000000"/>
                </a:solidFill>
                <a:latin typeface="Inter 1"/>
                <a:ea typeface="Inter 1"/>
                <a:cs typeface="Inter 1"/>
                <a:sym typeface="Inter 1"/>
              </a:rPr>
              <a:t>varlıklarınız</a:t>
            </a:r>
            <a:r>
              <a:rPr lang="en-US" sz="2031" dirty="0">
                <a:solidFill>
                  <a:srgbClr val="000000"/>
                </a:solidFill>
                <a:latin typeface="Inter 1"/>
                <a:ea typeface="Inter 1"/>
                <a:cs typeface="Inter 1"/>
                <a:sym typeface="Inter 1"/>
              </a:rPr>
              <a:t> </a:t>
            </a:r>
            <a:r>
              <a:rPr lang="en-US" sz="2031" dirty="0" err="1">
                <a:solidFill>
                  <a:srgbClr val="000000"/>
                </a:solidFill>
                <a:latin typeface="Inter 1"/>
                <a:ea typeface="Inter 1"/>
                <a:cs typeface="Inter 1"/>
                <a:sym typeface="Inter 1"/>
              </a:rPr>
              <a:t>üzerinde</a:t>
            </a:r>
            <a:r>
              <a:rPr lang="en-US" sz="2031" dirty="0">
                <a:solidFill>
                  <a:srgbClr val="000000"/>
                </a:solidFill>
                <a:latin typeface="Inter 1"/>
                <a:ea typeface="Inter 1"/>
                <a:cs typeface="Inter 1"/>
                <a:sym typeface="Inter 1"/>
              </a:rPr>
              <a:t> </a:t>
            </a:r>
            <a:r>
              <a:rPr lang="en-US" sz="2031" dirty="0" err="1">
                <a:solidFill>
                  <a:srgbClr val="000000"/>
                </a:solidFill>
                <a:latin typeface="Inter 1"/>
                <a:ea typeface="Inter 1"/>
                <a:cs typeface="Inter 1"/>
                <a:sym typeface="Inter 1"/>
              </a:rPr>
              <a:t>çalışan</a:t>
            </a:r>
            <a:r>
              <a:rPr lang="en-US" sz="2031" dirty="0">
                <a:solidFill>
                  <a:srgbClr val="000000"/>
                </a:solidFill>
                <a:latin typeface="Inter 1"/>
                <a:ea typeface="Inter 1"/>
                <a:cs typeface="Inter 1"/>
                <a:sym typeface="Inter 1"/>
              </a:rPr>
              <a:t>, Büyük Dil </a:t>
            </a:r>
            <a:r>
              <a:rPr lang="en-US" sz="2031" dirty="0" err="1">
                <a:solidFill>
                  <a:srgbClr val="000000"/>
                </a:solidFill>
                <a:latin typeface="Inter 1"/>
                <a:ea typeface="Inter 1"/>
                <a:cs typeface="Inter 1"/>
                <a:sym typeface="Inter 1"/>
              </a:rPr>
              <a:t>Modelleri</a:t>
            </a:r>
            <a:r>
              <a:rPr lang="en-US" sz="2031" dirty="0">
                <a:solidFill>
                  <a:srgbClr val="000000"/>
                </a:solidFill>
                <a:latin typeface="Inter 1"/>
                <a:ea typeface="Inter 1"/>
                <a:cs typeface="Inter 1"/>
                <a:sym typeface="Inter 1"/>
              </a:rPr>
              <a:t> (LLM) </a:t>
            </a:r>
            <a:r>
              <a:rPr lang="en-US" sz="2031" dirty="0" err="1">
                <a:solidFill>
                  <a:srgbClr val="000000"/>
                </a:solidFill>
                <a:latin typeface="Inter 1"/>
                <a:ea typeface="Inter 1"/>
                <a:cs typeface="Inter 1"/>
                <a:sym typeface="Inter 1"/>
              </a:rPr>
              <a:t>destekli</a:t>
            </a:r>
            <a:r>
              <a:rPr lang="en-US" sz="2031" dirty="0">
                <a:solidFill>
                  <a:srgbClr val="000000"/>
                </a:solidFill>
                <a:latin typeface="Inter 1"/>
                <a:ea typeface="Inter 1"/>
                <a:cs typeface="Inter 1"/>
                <a:sym typeface="Inter 1"/>
              </a:rPr>
              <a:t> Yapay Zeka Karar </a:t>
            </a:r>
            <a:r>
              <a:rPr lang="en-US" sz="2031" dirty="0" err="1">
                <a:solidFill>
                  <a:srgbClr val="000000"/>
                </a:solidFill>
                <a:latin typeface="Inter 1"/>
                <a:ea typeface="Inter 1"/>
                <a:cs typeface="Inter 1"/>
                <a:sym typeface="Inter 1"/>
              </a:rPr>
              <a:t>Asistanı</a:t>
            </a:r>
            <a:r>
              <a:rPr lang="en-US" sz="2031" dirty="0">
                <a:solidFill>
                  <a:srgbClr val="000000"/>
                </a:solidFill>
                <a:latin typeface="Inter 1"/>
                <a:ea typeface="Inter 1"/>
                <a:cs typeface="Inter 1"/>
                <a:sym typeface="Inter 1"/>
              </a:rPr>
              <a:t>.</a:t>
            </a:r>
          </a:p>
        </p:txBody>
      </p:sp>
      <p:sp>
        <p:nvSpPr>
          <p:cNvPr id="40" name="Freeform 40">
            <a:extLst>
              <a:ext uri="{FF2B5EF4-FFF2-40B4-BE49-F238E27FC236}">
                <a16:creationId xmlns:a16="http://schemas.microsoft.com/office/drawing/2014/main" id="{F0C62388-AC4D-E313-52BB-D84B481D9094}"/>
              </a:ext>
            </a:extLst>
          </p:cNvPr>
          <p:cNvSpPr/>
          <p:nvPr/>
        </p:nvSpPr>
        <p:spPr>
          <a:xfrm>
            <a:off x="4879217" y="5598580"/>
            <a:ext cx="463550" cy="438150"/>
          </a:xfrm>
          <a:custGeom>
            <a:avLst/>
            <a:gdLst/>
            <a:ahLst/>
            <a:cxnLst/>
            <a:rect l="l" t="t" r="r" b="b"/>
            <a:pathLst>
              <a:path w="695325" h="657225">
                <a:moveTo>
                  <a:pt x="0" y="0"/>
                </a:moveTo>
                <a:lnTo>
                  <a:pt x="695325" y="0"/>
                </a:lnTo>
                <a:lnTo>
                  <a:pt x="695325" y="657225"/>
                </a:lnTo>
                <a:lnTo>
                  <a:pt x="0" y="657225"/>
                </a:lnTo>
                <a:lnTo>
                  <a:pt x="0" y="0"/>
                </a:lnTo>
                <a:close/>
              </a:path>
            </a:pathLst>
          </a:custGeom>
          <a:blipFill>
            <a:blip r:embed="rId14"/>
            <a:stretch>
              <a:fillRect/>
            </a:stretch>
          </a:blipFill>
        </p:spPr>
        <p:txBody>
          <a:bodyPr/>
          <a:lstStyle/>
          <a:p>
            <a:endParaRPr lang="en-TR" sz="1200"/>
          </a:p>
        </p:txBody>
      </p:sp>
      <p:sp>
        <p:nvSpPr>
          <p:cNvPr id="41" name="Freeform 41">
            <a:extLst>
              <a:ext uri="{FF2B5EF4-FFF2-40B4-BE49-F238E27FC236}">
                <a16:creationId xmlns:a16="http://schemas.microsoft.com/office/drawing/2014/main" id="{516E6FFC-115E-0A26-876E-C1E194403AF1}"/>
              </a:ext>
            </a:extLst>
          </p:cNvPr>
          <p:cNvSpPr/>
          <p:nvPr/>
        </p:nvSpPr>
        <p:spPr>
          <a:xfrm>
            <a:off x="5336417" y="5598580"/>
            <a:ext cx="457200" cy="438150"/>
          </a:xfrm>
          <a:custGeom>
            <a:avLst/>
            <a:gdLst/>
            <a:ahLst/>
            <a:cxnLst/>
            <a:rect l="l" t="t" r="r" b="b"/>
            <a:pathLst>
              <a:path w="685800" h="657225">
                <a:moveTo>
                  <a:pt x="0" y="0"/>
                </a:moveTo>
                <a:lnTo>
                  <a:pt x="685800" y="0"/>
                </a:lnTo>
                <a:lnTo>
                  <a:pt x="685800" y="657225"/>
                </a:lnTo>
                <a:lnTo>
                  <a:pt x="0" y="657225"/>
                </a:lnTo>
                <a:lnTo>
                  <a:pt x="0" y="0"/>
                </a:lnTo>
                <a:close/>
              </a:path>
            </a:pathLst>
          </a:custGeom>
          <a:blipFill>
            <a:blip r:embed="rId15"/>
            <a:stretch>
              <a:fillRect/>
            </a:stretch>
          </a:blipFill>
        </p:spPr>
        <p:txBody>
          <a:bodyPr/>
          <a:lstStyle/>
          <a:p>
            <a:endParaRPr lang="en-TR" sz="1200"/>
          </a:p>
        </p:txBody>
      </p:sp>
      <p:grpSp>
        <p:nvGrpSpPr>
          <p:cNvPr id="42" name="Group 42">
            <a:extLst>
              <a:ext uri="{FF2B5EF4-FFF2-40B4-BE49-F238E27FC236}">
                <a16:creationId xmlns:a16="http://schemas.microsoft.com/office/drawing/2014/main" id="{264503E1-DDEF-154E-C8D1-3702C07EAB3F}"/>
              </a:ext>
            </a:extLst>
          </p:cNvPr>
          <p:cNvGrpSpPr/>
          <p:nvPr/>
        </p:nvGrpSpPr>
        <p:grpSpPr>
          <a:xfrm>
            <a:off x="685800" y="6319834"/>
            <a:ext cx="1152860" cy="389002"/>
            <a:chOff x="0" y="0"/>
            <a:chExt cx="4140200" cy="1397000"/>
          </a:xfrm>
        </p:grpSpPr>
        <p:sp>
          <p:nvSpPr>
            <p:cNvPr id="43" name="Freeform 43">
              <a:extLst>
                <a:ext uri="{FF2B5EF4-FFF2-40B4-BE49-F238E27FC236}">
                  <a16:creationId xmlns:a16="http://schemas.microsoft.com/office/drawing/2014/main" id="{42AA64C0-4063-136D-94A4-C572C17A7CEA}"/>
                </a:ext>
              </a:extLst>
            </p:cNvPr>
            <p:cNvSpPr/>
            <p:nvPr/>
          </p:nvSpPr>
          <p:spPr>
            <a:xfrm>
              <a:off x="0" y="0"/>
              <a:ext cx="4140200" cy="1397000"/>
            </a:xfrm>
            <a:custGeom>
              <a:avLst/>
              <a:gdLst/>
              <a:ahLst/>
              <a:cxnLst/>
              <a:rect l="l" t="t" r="r" b="b"/>
              <a:pathLst>
                <a:path w="4140200" h="1397000">
                  <a:moveTo>
                    <a:pt x="0" y="0"/>
                  </a:moveTo>
                  <a:lnTo>
                    <a:pt x="4140200" y="0"/>
                  </a:lnTo>
                  <a:lnTo>
                    <a:pt x="4140200" y="1397000"/>
                  </a:lnTo>
                  <a:lnTo>
                    <a:pt x="0" y="1397000"/>
                  </a:lnTo>
                  <a:lnTo>
                    <a:pt x="0" y="0"/>
                  </a:lnTo>
                  <a:close/>
                </a:path>
              </a:pathLst>
            </a:custGeom>
            <a:blipFill>
              <a:blip r:embed="rId4"/>
              <a:stretch>
                <a:fillRect r="-620"/>
              </a:stretch>
            </a:blipFill>
          </p:spPr>
          <p:txBody>
            <a:bodyPr/>
            <a:lstStyle/>
            <a:p>
              <a:endParaRPr lang="en-TR" sz="1200"/>
            </a:p>
          </p:txBody>
        </p:sp>
      </p:grpSp>
    </p:spTree>
    <p:extLst>
      <p:ext uri="{BB962C8B-B14F-4D97-AF65-F5344CB8AC3E}">
        <p14:creationId xmlns:p14="http://schemas.microsoft.com/office/powerpoint/2010/main" val="1441525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AD0BC-04C8-86CF-F4EC-7CCC255B51A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37AF79-023E-7AEE-4F9C-E8877952927D}"/>
              </a:ext>
            </a:extLst>
          </p:cNvPr>
          <p:cNvSpPr/>
          <p:nvPr/>
        </p:nvSpPr>
        <p:spPr>
          <a:xfrm>
            <a:off x="4425950" y="4065874"/>
            <a:ext cx="7080250" cy="2241550"/>
          </a:xfrm>
          <a:custGeom>
            <a:avLst/>
            <a:gdLst/>
            <a:ahLst/>
            <a:cxnLst/>
            <a:rect l="l" t="t" r="r" b="b"/>
            <a:pathLst>
              <a:path w="10620375" h="3362325">
                <a:moveTo>
                  <a:pt x="0" y="0"/>
                </a:moveTo>
                <a:lnTo>
                  <a:pt x="10620375" y="0"/>
                </a:lnTo>
                <a:lnTo>
                  <a:pt x="10620375" y="3362325"/>
                </a:lnTo>
                <a:lnTo>
                  <a:pt x="0" y="3362325"/>
                </a:lnTo>
                <a:lnTo>
                  <a:pt x="0" y="0"/>
                </a:lnTo>
                <a:close/>
              </a:path>
            </a:pathLst>
          </a:custGeom>
          <a:blipFill>
            <a:blip r:embed="rId2"/>
            <a:stretch>
              <a:fillRect/>
            </a:stretch>
          </a:blipFill>
        </p:spPr>
        <p:txBody>
          <a:bodyPr/>
          <a:lstStyle/>
          <a:p>
            <a:endParaRPr lang="en-TR" sz="1200"/>
          </a:p>
        </p:txBody>
      </p:sp>
      <p:sp>
        <p:nvSpPr>
          <p:cNvPr id="3" name="Freeform 3">
            <a:extLst>
              <a:ext uri="{FF2B5EF4-FFF2-40B4-BE49-F238E27FC236}">
                <a16:creationId xmlns:a16="http://schemas.microsoft.com/office/drawing/2014/main" id="{38D1BA9C-F65B-F728-C507-07B92EAE5C94}"/>
              </a:ext>
            </a:extLst>
          </p:cNvPr>
          <p:cNvSpPr/>
          <p:nvPr/>
        </p:nvSpPr>
        <p:spPr>
          <a:xfrm rot="-10800000">
            <a:off x="-3669361" y="-49497"/>
            <a:ext cx="6416371" cy="6858000"/>
          </a:xfrm>
          <a:custGeom>
            <a:avLst/>
            <a:gdLst/>
            <a:ahLst/>
            <a:cxnLst/>
            <a:rect l="l" t="t" r="r" b="b"/>
            <a:pathLst>
              <a:path w="9624556" h="10287000">
                <a:moveTo>
                  <a:pt x="0" y="0"/>
                </a:moveTo>
                <a:lnTo>
                  <a:pt x="9624556" y="0"/>
                </a:lnTo>
                <a:lnTo>
                  <a:pt x="9624556" y="10287000"/>
                </a:lnTo>
                <a:lnTo>
                  <a:pt x="0" y="10287000"/>
                </a:lnTo>
                <a:lnTo>
                  <a:pt x="0" y="0"/>
                </a:lnTo>
                <a:close/>
              </a:path>
            </a:pathLst>
          </a:custGeom>
          <a:blipFill>
            <a:blip r:embed="rId3"/>
            <a:stretch>
              <a:fillRect l="-613" r="-613"/>
            </a:stretch>
          </a:blipFill>
        </p:spPr>
        <p:txBody>
          <a:bodyPr/>
          <a:lstStyle/>
          <a:p>
            <a:endParaRPr lang="en-TR" sz="1200"/>
          </a:p>
        </p:txBody>
      </p:sp>
      <p:sp>
        <p:nvSpPr>
          <p:cNvPr id="4" name="TextBox 4">
            <a:extLst>
              <a:ext uri="{FF2B5EF4-FFF2-40B4-BE49-F238E27FC236}">
                <a16:creationId xmlns:a16="http://schemas.microsoft.com/office/drawing/2014/main" id="{C1405B97-CD3D-634D-34D4-4FC7CFE0AEED}"/>
              </a:ext>
            </a:extLst>
          </p:cNvPr>
          <p:cNvSpPr txBox="1"/>
          <p:nvPr/>
        </p:nvSpPr>
        <p:spPr>
          <a:xfrm>
            <a:off x="553009" y="456401"/>
            <a:ext cx="10829337" cy="487313"/>
          </a:xfrm>
          <a:prstGeom prst="rect">
            <a:avLst/>
          </a:prstGeom>
        </p:spPr>
        <p:txBody>
          <a:bodyPr lIns="0" tIns="0" rIns="0" bIns="0" rtlCol="0" anchor="t">
            <a:spAutoFit/>
          </a:bodyPr>
          <a:lstStyle/>
          <a:p>
            <a:pPr algn="ctr">
              <a:lnSpc>
                <a:spcPts val="3832"/>
              </a:lnSpc>
            </a:pPr>
            <a:r>
              <a:rPr lang="en-US" sz="3193" spc="-95" dirty="0" err="1">
                <a:solidFill>
                  <a:srgbClr val="00153B"/>
                </a:solidFill>
                <a:latin typeface="Inter 2"/>
                <a:ea typeface="Inter 2"/>
                <a:cs typeface="Inter 2"/>
                <a:sym typeface="Inter 2"/>
              </a:rPr>
              <a:t>Kusursuz</a:t>
            </a:r>
            <a:r>
              <a:rPr lang="en-US" sz="3193" spc="-95" dirty="0">
                <a:solidFill>
                  <a:srgbClr val="00153B"/>
                </a:solidFill>
                <a:latin typeface="Inter 2"/>
                <a:ea typeface="Inter 2"/>
                <a:cs typeface="Inter 2"/>
                <a:sym typeface="Inter 2"/>
              </a:rPr>
              <a:t> </a:t>
            </a:r>
            <a:r>
              <a:rPr lang="en-US" sz="3193" spc="-95" dirty="0" err="1">
                <a:solidFill>
                  <a:srgbClr val="00153B"/>
                </a:solidFill>
                <a:latin typeface="Inter 2"/>
                <a:ea typeface="Inter 2"/>
                <a:cs typeface="Inter 2"/>
                <a:sym typeface="Inter 2"/>
              </a:rPr>
              <a:t>Sinerji</a:t>
            </a:r>
            <a:r>
              <a:rPr lang="en-US" sz="3193" spc="-95" dirty="0">
                <a:solidFill>
                  <a:srgbClr val="00153B"/>
                </a:solidFill>
                <a:latin typeface="Inter 2"/>
                <a:ea typeface="Inter 2"/>
                <a:cs typeface="Inter 2"/>
                <a:sym typeface="Inter 2"/>
              </a:rPr>
              <a:t>: </a:t>
            </a:r>
            <a:r>
              <a:rPr lang="en-US" sz="3193" spc="-95" dirty="0" err="1">
                <a:solidFill>
                  <a:srgbClr val="00153B"/>
                </a:solidFill>
                <a:latin typeface="Inter 2"/>
                <a:ea typeface="Inter 2"/>
                <a:cs typeface="Inter 2"/>
                <a:sym typeface="Inter 2"/>
              </a:rPr>
              <a:t>Görünürlük</a:t>
            </a:r>
            <a:r>
              <a:rPr lang="en-US" sz="3193" spc="-95" dirty="0">
                <a:solidFill>
                  <a:srgbClr val="00153B"/>
                </a:solidFill>
                <a:latin typeface="Inter 2"/>
                <a:ea typeface="Inter 2"/>
                <a:cs typeface="Inter 2"/>
                <a:sym typeface="Inter 2"/>
              </a:rPr>
              <a:t> </a:t>
            </a:r>
            <a:r>
              <a:rPr lang="en-US" sz="3193" spc="-95" dirty="0" err="1">
                <a:solidFill>
                  <a:srgbClr val="00153B"/>
                </a:solidFill>
                <a:latin typeface="Inter 2"/>
                <a:ea typeface="Inter 2"/>
                <a:cs typeface="Inter 2"/>
                <a:sym typeface="Inter 2"/>
              </a:rPr>
              <a:t>ve</a:t>
            </a:r>
            <a:r>
              <a:rPr lang="en-US" sz="3193" spc="-95" dirty="0">
                <a:solidFill>
                  <a:srgbClr val="00153B"/>
                </a:solidFill>
                <a:latin typeface="Inter 2"/>
                <a:ea typeface="Inter 2"/>
                <a:cs typeface="Inter 2"/>
                <a:sym typeface="Inter 2"/>
              </a:rPr>
              <a:t> </a:t>
            </a:r>
            <a:r>
              <a:rPr lang="en-US" sz="3193" spc="-95" dirty="0" err="1">
                <a:solidFill>
                  <a:srgbClr val="00153B"/>
                </a:solidFill>
                <a:latin typeface="Inter 2"/>
                <a:ea typeface="Inter 2"/>
                <a:cs typeface="Inter 2"/>
                <a:sym typeface="Inter 2"/>
              </a:rPr>
              <a:t>Zekanın</a:t>
            </a:r>
            <a:r>
              <a:rPr lang="en-US" sz="3193" spc="-95" dirty="0">
                <a:solidFill>
                  <a:srgbClr val="00153B"/>
                </a:solidFill>
                <a:latin typeface="Inter 2"/>
                <a:ea typeface="Inter 2"/>
                <a:cs typeface="Inter 2"/>
                <a:sym typeface="Inter 2"/>
              </a:rPr>
              <a:t> </a:t>
            </a:r>
            <a:r>
              <a:rPr lang="en-US" sz="3193" spc="-95" dirty="0" err="1">
                <a:solidFill>
                  <a:srgbClr val="00153B"/>
                </a:solidFill>
                <a:latin typeface="Inter 2"/>
                <a:ea typeface="Inter 2"/>
                <a:cs typeface="Inter 2"/>
                <a:sym typeface="Inter 2"/>
              </a:rPr>
              <a:t>Birleşimi</a:t>
            </a:r>
            <a:endParaRPr lang="en-US" sz="3193" spc="-95" dirty="0">
              <a:solidFill>
                <a:srgbClr val="00153B"/>
              </a:solidFill>
              <a:latin typeface="Inter 2"/>
              <a:ea typeface="Inter 2"/>
              <a:cs typeface="Inter 2"/>
              <a:sym typeface="Inter 2"/>
            </a:endParaRPr>
          </a:p>
        </p:txBody>
      </p:sp>
      <p:sp>
        <p:nvSpPr>
          <p:cNvPr id="5" name="TextBox 5">
            <a:extLst>
              <a:ext uri="{FF2B5EF4-FFF2-40B4-BE49-F238E27FC236}">
                <a16:creationId xmlns:a16="http://schemas.microsoft.com/office/drawing/2014/main" id="{551865CE-77BC-9566-1037-26A0688ACA44}"/>
              </a:ext>
            </a:extLst>
          </p:cNvPr>
          <p:cNvSpPr txBox="1"/>
          <p:nvPr/>
        </p:nvSpPr>
        <p:spPr>
          <a:xfrm>
            <a:off x="1982572" y="1081374"/>
            <a:ext cx="7699531" cy="272382"/>
          </a:xfrm>
          <a:prstGeom prst="rect">
            <a:avLst/>
          </a:prstGeom>
        </p:spPr>
        <p:txBody>
          <a:bodyPr lIns="0" tIns="0" rIns="0" bIns="0" rtlCol="0" anchor="t">
            <a:spAutoFit/>
          </a:bodyPr>
          <a:lstStyle/>
          <a:p>
            <a:pPr algn="ctr">
              <a:lnSpc>
                <a:spcPts val="2153"/>
              </a:lnSpc>
            </a:pPr>
            <a:r>
              <a:rPr lang="en-US" sz="1794">
                <a:solidFill>
                  <a:srgbClr val="00153B"/>
                </a:solidFill>
                <a:latin typeface="Inter 2"/>
                <a:ea typeface="Inter 2"/>
                <a:cs typeface="Inter 2"/>
                <a:sym typeface="Inter 2"/>
              </a:rPr>
              <a:t>Neden X-Board ve D-Assist birlikte kurumsal bir dönüşüm motorudur?</a:t>
            </a:r>
          </a:p>
        </p:txBody>
      </p:sp>
      <p:sp>
        <p:nvSpPr>
          <p:cNvPr id="6" name="Freeform 6">
            <a:extLst>
              <a:ext uri="{FF2B5EF4-FFF2-40B4-BE49-F238E27FC236}">
                <a16:creationId xmlns:a16="http://schemas.microsoft.com/office/drawing/2014/main" id="{C28B9A21-BAB2-EBB7-E720-67CE8C4880AB}"/>
              </a:ext>
            </a:extLst>
          </p:cNvPr>
          <p:cNvSpPr/>
          <p:nvPr/>
        </p:nvSpPr>
        <p:spPr>
          <a:xfrm>
            <a:off x="1263650" y="2071974"/>
            <a:ext cx="3041650" cy="3492500"/>
          </a:xfrm>
          <a:custGeom>
            <a:avLst/>
            <a:gdLst/>
            <a:ahLst/>
            <a:cxnLst/>
            <a:rect l="l" t="t" r="r" b="b"/>
            <a:pathLst>
              <a:path w="4562475" h="5238750">
                <a:moveTo>
                  <a:pt x="0" y="0"/>
                </a:moveTo>
                <a:lnTo>
                  <a:pt x="4562475" y="0"/>
                </a:lnTo>
                <a:lnTo>
                  <a:pt x="4562475" y="5238750"/>
                </a:lnTo>
                <a:lnTo>
                  <a:pt x="0" y="5238750"/>
                </a:lnTo>
                <a:lnTo>
                  <a:pt x="0" y="0"/>
                </a:lnTo>
                <a:close/>
              </a:path>
            </a:pathLst>
          </a:custGeom>
          <a:blipFill>
            <a:blip r:embed="rId4"/>
            <a:stretch>
              <a:fillRect/>
            </a:stretch>
          </a:blipFill>
        </p:spPr>
        <p:txBody>
          <a:bodyPr/>
          <a:lstStyle/>
          <a:p>
            <a:endParaRPr lang="en-TR" sz="1200"/>
          </a:p>
        </p:txBody>
      </p:sp>
      <p:sp>
        <p:nvSpPr>
          <p:cNvPr id="7" name="TextBox 7">
            <a:extLst>
              <a:ext uri="{FF2B5EF4-FFF2-40B4-BE49-F238E27FC236}">
                <a16:creationId xmlns:a16="http://schemas.microsoft.com/office/drawing/2014/main" id="{97B58081-A03C-47FD-F001-CEB1334D6027}"/>
              </a:ext>
            </a:extLst>
          </p:cNvPr>
          <p:cNvSpPr txBox="1"/>
          <p:nvPr/>
        </p:nvSpPr>
        <p:spPr>
          <a:xfrm>
            <a:off x="1982571" y="3065197"/>
            <a:ext cx="1581963" cy="422103"/>
          </a:xfrm>
          <a:prstGeom prst="rect">
            <a:avLst/>
          </a:prstGeom>
        </p:spPr>
        <p:txBody>
          <a:bodyPr lIns="0" tIns="0" rIns="0" bIns="0" rtlCol="0" anchor="t">
            <a:spAutoFit/>
          </a:bodyPr>
          <a:lstStyle/>
          <a:p>
            <a:pPr algn="ctr">
              <a:lnSpc>
                <a:spcPts val="3372"/>
              </a:lnSpc>
            </a:pPr>
            <a:r>
              <a:rPr lang="en-US" sz="2810" b="1" spc="-84" dirty="0">
                <a:solidFill>
                  <a:srgbClr val="00153B"/>
                </a:solidFill>
                <a:latin typeface="Roboto Bold"/>
                <a:ea typeface="Roboto Bold"/>
                <a:cs typeface="Roboto Bold"/>
                <a:sym typeface="Roboto Bold"/>
              </a:rPr>
              <a:t>[ X-Board ]</a:t>
            </a:r>
          </a:p>
        </p:txBody>
      </p:sp>
      <p:sp>
        <p:nvSpPr>
          <p:cNvPr id="8" name="TextBox 8">
            <a:extLst>
              <a:ext uri="{FF2B5EF4-FFF2-40B4-BE49-F238E27FC236}">
                <a16:creationId xmlns:a16="http://schemas.microsoft.com/office/drawing/2014/main" id="{85312CE0-2821-A6FA-1B25-06FC6862650C}"/>
              </a:ext>
            </a:extLst>
          </p:cNvPr>
          <p:cNvSpPr txBox="1"/>
          <p:nvPr/>
        </p:nvSpPr>
        <p:spPr>
          <a:xfrm>
            <a:off x="1727759" y="3572336"/>
            <a:ext cx="2038503" cy="1004955"/>
          </a:xfrm>
          <a:prstGeom prst="rect">
            <a:avLst/>
          </a:prstGeom>
        </p:spPr>
        <p:txBody>
          <a:bodyPr lIns="0" tIns="0" rIns="0" bIns="0" rtlCol="0" anchor="t">
            <a:spAutoFit/>
          </a:bodyPr>
          <a:lstStyle/>
          <a:p>
            <a:pPr algn="ctr">
              <a:lnSpc>
                <a:spcPts val="2017"/>
              </a:lnSpc>
            </a:pPr>
            <a:r>
              <a:rPr lang="en-US" sz="1345" dirty="0">
                <a:solidFill>
                  <a:srgbClr val="00153B"/>
                </a:solidFill>
                <a:latin typeface="Roboto"/>
                <a:ea typeface="Roboto"/>
                <a:cs typeface="Roboto"/>
                <a:sym typeface="Roboto"/>
              </a:rPr>
              <a:t>(</a:t>
            </a:r>
            <a:r>
              <a:rPr lang="en-US" sz="1345" dirty="0" err="1">
                <a:solidFill>
                  <a:srgbClr val="00153B"/>
                </a:solidFill>
                <a:latin typeface="Roboto"/>
                <a:ea typeface="Roboto"/>
                <a:cs typeface="Roboto"/>
                <a:sym typeface="Roboto"/>
              </a:rPr>
              <a:t>Görsel</a:t>
            </a:r>
            <a:r>
              <a:rPr lang="en-US" sz="1345" dirty="0">
                <a:solidFill>
                  <a:srgbClr val="00153B"/>
                </a:solidFill>
                <a:latin typeface="Roboto"/>
                <a:ea typeface="Roboto"/>
                <a:cs typeface="Roboto"/>
                <a:sym typeface="Roboto"/>
              </a:rPr>
              <a:t> </a:t>
            </a:r>
            <a:r>
              <a:rPr lang="en-US" sz="1345" dirty="0" err="1">
                <a:solidFill>
                  <a:srgbClr val="00153B"/>
                </a:solidFill>
                <a:latin typeface="Roboto"/>
                <a:ea typeface="Roboto"/>
                <a:cs typeface="Roboto"/>
                <a:sym typeface="Roboto"/>
              </a:rPr>
              <a:t>Analitik</a:t>
            </a:r>
            <a:r>
              <a:rPr lang="en-US" sz="1345" dirty="0">
                <a:solidFill>
                  <a:srgbClr val="00153B"/>
                </a:solidFill>
                <a:latin typeface="Roboto"/>
                <a:ea typeface="Roboto"/>
                <a:cs typeface="Roboto"/>
                <a:sym typeface="Roboto"/>
              </a:rPr>
              <a:t> </a:t>
            </a:r>
            <a:r>
              <a:rPr lang="en-US" sz="1345" dirty="0" err="1">
                <a:solidFill>
                  <a:srgbClr val="00153B"/>
                </a:solidFill>
                <a:latin typeface="Roboto"/>
                <a:ea typeface="Roboto"/>
                <a:cs typeface="Roboto"/>
                <a:sym typeface="Roboto"/>
              </a:rPr>
              <a:t>Platformu</a:t>
            </a:r>
            <a:r>
              <a:rPr lang="en-US" sz="1345" dirty="0">
                <a:solidFill>
                  <a:srgbClr val="00153B"/>
                </a:solidFill>
                <a:latin typeface="Roboto"/>
                <a:ea typeface="Roboto"/>
                <a:cs typeface="Roboto"/>
                <a:sym typeface="Roboto"/>
              </a:rPr>
              <a:t>)</a:t>
            </a:r>
          </a:p>
          <a:p>
            <a:pPr algn="ctr">
              <a:lnSpc>
                <a:spcPts val="2017"/>
              </a:lnSpc>
            </a:pPr>
            <a:r>
              <a:rPr lang="en-US" sz="1345" dirty="0">
                <a:solidFill>
                  <a:srgbClr val="00153B"/>
                </a:solidFill>
                <a:latin typeface="Roboto"/>
                <a:ea typeface="Roboto"/>
                <a:cs typeface="Roboto"/>
                <a:sym typeface="Roboto"/>
              </a:rPr>
              <a:t>- </a:t>
            </a:r>
            <a:r>
              <a:rPr lang="en-US" sz="1345" dirty="0" err="1">
                <a:solidFill>
                  <a:srgbClr val="00153B"/>
                </a:solidFill>
                <a:latin typeface="Roboto"/>
                <a:ea typeface="Roboto"/>
                <a:cs typeface="Roboto"/>
                <a:sym typeface="Roboto"/>
              </a:rPr>
              <a:t>Kurumsal</a:t>
            </a:r>
            <a:r>
              <a:rPr lang="en-US" sz="1345" dirty="0">
                <a:solidFill>
                  <a:srgbClr val="00153B"/>
                </a:solidFill>
                <a:latin typeface="Roboto"/>
                <a:ea typeface="Roboto"/>
                <a:cs typeface="Roboto"/>
                <a:sym typeface="Roboto"/>
              </a:rPr>
              <a:t> </a:t>
            </a:r>
            <a:r>
              <a:rPr lang="en-US" sz="1345" dirty="0" err="1">
                <a:solidFill>
                  <a:srgbClr val="00153B"/>
                </a:solidFill>
                <a:latin typeface="Roboto"/>
                <a:ea typeface="Roboto"/>
                <a:cs typeface="Roboto"/>
                <a:sym typeface="Roboto"/>
              </a:rPr>
              <a:t>Veriyi</a:t>
            </a:r>
            <a:r>
              <a:rPr lang="en-US" sz="1345" dirty="0">
                <a:solidFill>
                  <a:srgbClr val="00153B"/>
                </a:solidFill>
                <a:latin typeface="Roboto"/>
                <a:ea typeface="Roboto"/>
                <a:cs typeface="Roboto"/>
                <a:sym typeface="Roboto"/>
              </a:rPr>
              <a:t> </a:t>
            </a:r>
            <a:r>
              <a:rPr lang="en-US" sz="1345" dirty="0" err="1">
                <a:solidFill>
                  <a:srgbClr val="00153B"/>
                </a:solidFill>
                <a:latin typeface="Roboto"/>
                <a:ea typeface="Roboto"/>
                <a:cs typeface="Roboto"/>
                <a:sym typeface="Roboto"/>
              </a:rPr>
              <a:t>Estetik</a:t>
            </a:r>
            <a:endParaRPr lang="en-US" sz="1345" dirty="0">
              <a:solidFill>
                <a:srgbClr val="00153B"/>
              </a:solidFill>
              <a:latin typeface="Roboto"/>
              <a:ea typeface="Roboto"/>
              <a:cs typeface="Roboto"/>
              <a:sym typeface="Roboto"/>
            </a:endParaRPr>
          </a:p>
          <a:p>
            <a:pPr algn="ctr">
              <a:lnSpc>
                <a:spcPts val="2017"/>
              </a:lnSpc>
            </a:pPr>
            <a:r>
              <a:rPr lang="en-US" sz="1345" dirty="0" err="1">
                <a:solidFill>
                  <a:srgbClr val="00153B"/>
                </a:solidFill>
                <a:latin typeface="Roboto"/>
                <a:ea typeface="Roboto"/>
                <a:cs typeface="Roboto"/>
                <a:sym typeface="Roboto"/>
              </a:rPr>
              <a:t>ve</a:t>
            </a:r>
            <a:r>
              <a:rPr lang="en-US" sz="1345" dirty="0">
                <a:solidFill>
                  <a:srgbClr val="00153B"/>
                </a:solidFill>
                <a:latin typeface="Roboto"/>
                <a:ea typeface="Roboto"/>
                <a:cs typeface="Roboto"/>
                <a:sym typeface="Roboto"/>
              </a:rPr>
              <a:t> </a:t>
            </a:r>
            <a:r>
              <a:rPr lang="en-US" sz="1345" dirty="0" err="1">
                <a:solidFill>
                  <a:srgbClr val="00153B"/>
                </a:solidFill>
                <a:latin typeface="Roboto"/>
                <a:ea typeface="Roboto"/>
                <a:cs typeface="Roboto"/>
                <a:sym typeface="Roboto"/>
              </a:rPr>
              <a:t>Güvenli</a:t>
            </a:r>
            <a:r>
              <a:rPr lang="en-US" sz="1345" dirty="0">
                <a:solidFill>
                  <a:srgbClr val="00153B"/>
                </a:solidFill>
                <a:latin typeface="Roboto"/>
                <a:ea typeface="Roboto"/>
                <a:cs typeface="Roboto"/>
                <a:sym typeface="Roboto"/>
              </a:rPr>
              <a:t> Bir </a:t>
            </a:r>
            <a:r>
              <a:rPr lang="en-US" sz="1345" dirty="0" err="1">
                <a:solidFill>
                  <a:srgbClr val="00153B"/>
                </a:solidFill>
                <a:latin typeface="Roboto"/>
                <a:ea typeface="Roboto"/>
                <a:cs typeface="Roboto"/>
                <a:sym typeface="Roboto"/>
              </a:rPr>
              <a:t>Şekilde</a:t>
            </a:r>
            <a:endParaRPr lang="en-US" sz="1345" dirty="0">
              <a:solidFill>
                <a:srgbClr val="00153B"/>
              </a:solidFill>
              <a:latin typeface="Roboto"/>
              <a:ea typeface="Roboto"/>
              <a:cs typeface="Roboto"/>
              <a:sym typeface="Roboto"/>
            </a:endParaRPr>
          </a:p>
          <a:p>
            <a:pPr algn="ctr">
              <a:lnSpc>
                <a:spcPts val="2017"/>
              </a:lnSpc>
            </a:pPr>
            <a:r>
              <a:rPr lang="en-US" sz="1345" dirty="0">
                <a:solidFill>
                  <a:srgbClr val="00153B"/>
                </a:solidFill>
                <a:latin typeface="Roboto"/>
                <a:ea typeface="Roboto"/>
                <a:cs typeface="Roboto"/>
                <a:sym typeface="Roboto"/>
              </a:rPr>
              <a:t>Sunar.</a:t>
            </a:r>
          </a:p>
        </p:txBody>
      </p:sp>
      <p:sp>
        <p:nvSpPr>
          <p:cNvPr id="9" name="Freeform 9">
            <a:extLst>
              <a:ext uri="{FF2B5EF4-FFF2-40B4-BE49-F238E27FC236}">
                <a16:creationId xmlns:a16="http://schemas.microsoft.com/office/drawing/2014/main" id="{04B69F37-C2B1-26EB-BF6E-D3F7D7351694}"/>
              </a:ext>
            </a:extLst>
          </p:cNvPr>
          <p:cNvSpPr/>
          <p:nvPr/>
        </p:nvSpPr>
        <p:spPr>
          <a:xfrm>
            <a:off x="4171950" y="3316574"/>
            <a:ext cx="762000" cy="755650"/>
          </a:xfrm>
          <a:custGeom>
            <a:avLst/>
            <a:gdLst/>
            <a:ahLst/>
            <a:cxnLst/>
            <a:rect l="l" t="t" r="r" b="b"/>
            <a:pathLst>
              <a:path w="1143000" h="1133475">
                <a:moveTo>
                  <a:pt x="0" y="0"/>
                </a:moveTo>
                <a:lnTo>
                  <a:pt x="1143000" y="0"/>
                </a:lnTo>
                <a:lnTo>
                  <a:pt x="1143000" y="1133475"/>
                </a:lnTo>
                <a:lnTo>
                  <a:pt x="0" y="1133475"/>
                </a:lnTo>
                <a:lnTo>
                  <a:pt x="0" y="0"/>
                </a:lnTo>
                <a:close/>
              </a:path>
            </a:pathLst>
          </a:custGeom>
          <a:blipFill>
            <a:blip r:embed="rId5"/>
            <a:stretch>
              <a:fillRect/>
            </a:stretch>
          </a:blipFill>
        </p:spPr>
        <p:txBody>
          <a:bodyPr/>
          <a:lstStyle/>
          <a:p>
            <a:endParaRPr lang="en-TR" sz="1200"/>
          </a:p>
        </p:txBody>
      </p:sp>
      <p:sp>
        <p:nvSpPr>
          <p:cNvPr id="10" name="Freeform 10">
            <a:extLst>
              <a:ext uri="{FF2B5EF4-FFF2-40B4-BE49-F238E27FC236}">
                <a16:creationId xmlns:a16="http://schemas.microsoft.com/office/drawing/2014/main" id="{9867238E-76B9-D75A-F6D2-FE9F97F57796}"/>
              </a:ext>
            </a:extLst>
          </p:cNvPr>
          <p:cNvSpPr/>
          <p:nvPr/>
        </p:nvSpPr>
        <p:spPr>
          <a:xfrm>
            <a:off x="4927600" y="2071974"/>
            <a:ext cx="2914650" cy="3492500"/>
          </a:xfrm>
          <a:custGeom>
            <a:avLst/>
            <a:gdLst/>
            <a:ahLst/>
            <a:cxnLst/>
            <a:rect l="l" t="t" r="r" b="b"/>
            <a:pathLst>
              <a:path w="4371975" h="5238750">
                <a:moveTo>
                  <a:pt x="0" y="0"/>
                </a:moveTo>
                <a:lnTo>
                  <a:pt x="4371975" y="0"/>
                </a:lnTo>
                <a:lnTo>
                  <a:pt x="4371975" y="5238750"/>
                </a:lnTo>
                <a:lnTo>
                  <a:pt x="0" y="5238750"/>
                </a:lnTo>
                <a:lnTo>
                  <a:pt x="0" y="0"/>
                </a:lnTo>
                <a:close/>
              </a:path>
            </a:pathLst>
          </a:custGeom>
          <a:blipFill>
            <a:blip r:embed="rId6"/>
            <a:stretch>
              <a:fillRect/>
            </a:stretch>
          </a:blipFill>
        </p:spPr>
        <p:txBody>
          <a:bodyPr/>
          <a:lstStyle/>
          <a:p>
            <a:endParaRPr lang="en-TR" sz="1200"/>
          </a:p>
        </p:txBody>
      </p:sp>
      <p:sp>
        <p:nvSpPr>
          <p:cNvPr id="11" name="TextBox 11">
            <a:extLst>
              <a:ext uri="{FF2B5EF4-FFF2-40B4-BE49-F238E27FC236}">
                <a16:creationId xmlns:a16="http://schemas.microsoft.com/office/drawing/2014/main" id="{5A1E8DE1-A843-B927-2EFE-9D72223813CE}"/>
              </a:ext>
            </a:extLst>
          </p:cNvPr>
          <p:cNvSpPr txBox="1"/>
          <p:nvPr/>
        </p:nvSpPr>
        <p:spPr>
          <a:xfrm>
            <a:off x="5549951" y="3065197"/>
            <a:ext cx="1635049" cy="422103"/>
          </a:xfrm>
          <a:prstGeom prst="rect">
            <a:avLst/>
          </a:prstGeom>
        </p:spPr>
        <p:txBody>
          <a:bodyPr lIns="0" tIns="0" rIns="0" bIns="0" rtlCol="0" anchor="t">
            <a:spAutoFit/>
          </a:bodyPr>
          <a:lstStyle/>
          <a:p>
            <a:pPr algn="ctr">
              <a:lnSpc>
                <a:spcPts val="3372"/>
              </a:lnSpc>
            </a:pPr>
            <a:r>
              <a:rPr lang="en-US" sz="2810" b="1" spc="-84">
                <a:solidFill>
                  <a:srgbClr val="00153B"/>
                </a:solidFill>
                <a:latin typeface="Roboto Bold"/>
                <a:ea typeface="Roboto Bold"/>
                <a:cs typeface="Roboto Bold"/>
                <a:sym typeface="Roboto Bold"/>
              </a:rPr>
              <a:t>[ D-Assist ]</a:t>
            </a:r>
          </a:p>
        </p:txBody>
      </p:sp>
      <p:sp>
        <p:nvSpPr>
          <p:cNvPr id="12" name="TextBox 12">
            <a:extLst>
              <a:ext uri="{FF2B5EF4-FFF2-40B4-BE49-F238E27FC236}">
                <a16:creationId xmlns:a16="http://schemas.microsoft.com/office/drawing/2014/main" id="{755C2123-4F2D-6917-9113-B4609A4877E2}"/>
              </a:ext>
            </a:extLst>
          </p:cNvPr>
          <p:cNvSpPr txBox="1"/>
          <p:nvPr/>
        </p:nvSpPr>
        <p:spPr>
          <a:xfrm>
            <a:off x="5326989" y="3566887"/>
            <a:ext cx="2123440" cy="1054519"/>
          </a:xfrm>
          <a:prstGeom prst="rect">
            <a:avLst/>
          </a:prstGeom>
        </p:spPr>
        <p:txBody>
          <a:bodyPr lIns="0" tIns="0" rIns="0" bIns="0" rtlCol="0" anchor="t">
            <a:spAutoFit/>
          </a:bodyPr>
          <a:lstStyle/>
          <a:p>
            <a:pPr algn="ctr">
              <a:lnSpc>
                <a:spcPts val="2089"/>
              </a:lnSpc>
            </a:pPr>
            <a:r>
              <a:rPr lang="en-US" sz="1392">
                <a:solidFill>
                  <a:srgbClr val="00153B"/>
                </a:solidFill>
                <a:latin typeface="Roboto"/>
                <a:ea typeface="Roboto"/>
                <a:cs typeface="Roboto"/>
                <a:sym typeface="Roboto"/>
              </a:rPr>
              <a:t>(Yapay Zeka Destekli Veri Asistanı) - Veriyi Yorumlar, Tahminler Yapar ve Doğal Dil ile Konuşturur.</a:t>
            </a:r>
          </a:p>
        </p:txBody>
      </p:sp>
      <p:sp>
        <p:nvSpPr>
          <p:cNvPr id="13" name="Freeform 13">
            <a:extLst>
              <a:ext uri="{FF2B5EF4-FFF2-40B4-BE49-F238E27FC236}">
                <a16:creationId xmlns:a16="http://schemas.microsoft.com/office/drawing/2014/main" id="{DA43FEC7-F450-0E30-8BBA-72E6CCE74039}"/>
              </a:ext>
            </a:extLst>
          </p:cNvPr>
          <p:cNvSpPr/>
          <p:nvPr/>
        </p:nvSpPr>
        <p:spPr>
          <a:xfrm>
            <a:off x="7835900" y="3443574"/>
            <a:ext cx="641350" cy="254000"/>
          </a:xfrm>
          <a:custGeom>
            <a:avLst/>
            <a:gdLst/>
            <a:ahLst/>
            <a:cxnLst/>
            <a:rect l="l" t="t" r="r" b="b"/>
            <a:pathLst>
              <a:path w="962025" h="381000">
                <a:moveTo>
                  <a:pt x="0" y="0"/>
                </a:moveTo>
                <a:lnTo>
                  <a:pt x="962025" y="0"/>
                </a:lnTo>
                <a:lnTo>
                  <a:pt x="962025" y="381000"/>
                </a:lnTo>
                <a:lnTo>
                  <a:pt x="0" y="381000"/>
                </a:lnTo>
                <a:lnTo>
                  <a:pt x="0" y="0"/>
                </a:lnTo>
                <a:close/>
              </a:path>
            </a:pathLst>
          </a:custGeom>
          <a:blipFill>
            <a:blip r:embed="rId7"/>
            <a:stretch>
              <a:fillRect/>
            </a:stretch>
          </a:blipFill>
        </p:spPr>
        <p:txBody>
          <a:bodyPr/>
          <a:lstStyle/>
          <a:p>
            <a:endParaRPr lang="en-TR" sz="1200"/>
          </a:p>
        </p:txBody>
      </p:sp>
      <p:sp>
        <p:nvSpPr>
          <p:cNvPr id="14" name="Freeform 14">
            <a:extLst>
              <a:ext uri="{FF2B5EF4-FFF2-40B4-BE49-F238E27FC236}">
                <a16:creationId xmlns:a16="http://schemas.microsoft.com/office/drawing/2014/main" id="{03BD90BB-27D9-22AC-6C4D-7F0A43486C36}"/>
              </a:ext>
            </a:extLst>
          </p:cNvPr>
          <p:cNvSpPr/>
          <p:nvPr/>
        </p:nvSpPr>
        <p:spPr>
          <a:xfrm>
            <a:off x="7835900" y="3691224"/>
            <a:ext cx="641350" cy="254000"/>
          </a:xfrm>
          <a:custGeom>
            <a:avLst/>
            <a:gdLst/>
            <a:ahLst/>
            <a:cxnLst/>
            <a:rect l="l" t="t" r="r" b="b"/>
            <a:pathLst>
              <a:path w="962025" h="381000">
                <a:moveTo>
                  <a:pt x="0" y="0"/>
                </a:moveTo>
                <a:lnTo>
                  <a:pt x="962025" y="0"/>
                </a:lnTo>
                <a:lnTo>
                  <a:pt x="962025" y="381000"/>
                </a:lnTo>
                <a:lnTo>
                  <a:pt x="0" y="381000"/>
                </a:lnTo>
                <a:lnTo>
                  <a:pt x="0" y="0"/>
                </a:lnTo>
                <a:close/>
              </a:path>
            </a:pathLst>
          </a:custGeom>
          <a:blipFill>
            <a:blip r:embed="rId8"/>
            <a:stretch>
              <a:fillRect/>
            </a:stretch>
          </a:blipFill>
        </p:spPr>
        <p:txBody>
          <a:bodyPr/>
          <a:lstStyle/>
          <a:p>
            <a:endParaRPr lang="en-TR" sz="1200"/>
          </a:p>
        </p:txBody>
      </p:sp>
      <p:sp>
        <p:nvSpPr>
          <p:cNvPr id="15" name="Freeform 15">
            <a:extLst>
              <a:ext uri="{FF2B5EF4-FFF2-40B4-BE49-F238E27FC236}">
                <a16:creationId xmlns:a16="http://schemas.microsoft.com/office/drawing/2014/main" id="{168EDEC8-1C09-221D-60B6-AE7BBEA3CAA1}"/>
              </a:ext>
            </a:extLst>
          </p:cNvPr>
          <p:cNvSpPr/>
          <p:nvPr/>
        </p:nvSpPr>
        <p:spPr>
          <a:xfrm>
            <a:off x="8597900" y="2071974"/>
            <a:ext cx="2660650" cy="3613150"/>
          </a:xfrm>
          <a:custGeom>
            <a:avLst/>
            <a:gdLst/>
            <a:ahLst/>
            <a:cxnLst/>
            <a:rect l="l" t="t" r="r" b="b"/>
            <a:pathLst>
              <a:path w="3990975" h="5419725">
                <a:moveTo>
                  <a:pt x="0" y="0"/>
                </a:moveTo>
                <a:lnTo>
                  <a:pt x="3990975" y="0"/>
                </a:lnTo>
                <a:lnTo>
                  <a:pt x="3990975" y="5419725"/>
                </a:lnTo>
                <a:lnTo>
                  <a:pt x="0" y="5419725"/>
                </a:lnTo>
                <a:lnTo>
                  <a:pt x="0" y="0"/>
                </a:lnTo>
                <a:close/>
              </a:path>
            </a:pathLst>
          </a:custGeom>
          <a:blipFill>
            <a:blip r:embed="rId9"/>
            <a:stretch>
              <a:fillRect/>
            </a:stretch>
          </a:blipFill>
        </p:spPr>
        <p:txBody>
          <a:bodyPr/>
          <a:lstStyle/>
          <a:p>
            <a:endParaRPr lang="en-TR" sz="1200"/>
          </a:p>
        </p:txBody>
      </p:sp>
      <p:sp>
        <p:nvSpPr>
          <p:cNvPr id="16" name="TextBox 16">
            <a:extLst>
              <a:ext uri="{FF2B5EF4-FFF2-40B4-BE49-F238E27FC236}">
                <a16:creationId xmlns:a16="http://schemas.microsoft.com/office/drawing/2014/main" id="{A451EF72-F01B-E6F8-7673-435B0DC7FAE2}"/>
              </a:ext>
            </a:extLst>
          </p:cNvPr>
          <p:cNvSpPr txBox="1"/>
          <p:nvPr/>
        </p:nvSpPr>
        <p:spPr>
          <a:xfrm>
            <a:off x="9011158" y="2788953"/>
            <a:ext cx="1688135" cy="1192634"/>
          </a:xfrm>
          <a:prstGeom prst="rect">
            <a:avLst/>
          </a:prstGeom>
        </p:spPr>
        <p:txBody>
          <a:bodyPr lIns="0" tIns="0" rIns="0" bIns="0" rtlCol="0" anchor="t">
            <a:spAutoFit/>
          </a:bodyPr>
          <a:lstStyle/>
          <a:p>
            <a:pPr algn="ctr">
              <a:lnSpc>
                <a:spcPts val="3117"/>
              </a:lnSpc>
            </a:pPr>
            <a:r>
              <a:rPr lang="en-US" sz="2597" b="1" spc="-77" dirty="0">
                <a:solidFill>
                  <a:srgbClr val="FFFFFF"/>
                </a:solidFill>
                <a:latin typeface="Roboto Bold"/>
                <a:ea typeface="Roboto Bold"/>
                <a:cs typeface="Roboto Bold"/>
                <a:sym typeface="Roboto Bold"/>
              </a:rPr>
              <a:t>[ Veri </a:t>
            </a:r>
            <a:r>
              <a:rPr lang="en-US" sz="2597" b="1" spc="-77" dirty="0" err="1">
                <a:solidFill>
                  <a:srgbClr val="FFFFFF"/>
                </a:solidFill>
                <a:latin typeface="Roboto Bold"/>
                <a:ea typeface="Roboto Bold"/>
                <a:cs typeface="Roboto Bold"/>
                <a:sym typeface="Roboto Bold"/>
              </a:rPr>
              <a:t>Odaklı</a:t>
            </a:r>
            <a:r>
              <a:rPr lang="en-US" sz="2597" b="1" spc="-77" dirty="0">
                <a:solidFill>
                  <a:srgbClr val="FFFFFF"/>
                </a:solidFill>
                <a:latin typeface="Roboto Bold"/>
                <a:ea typeface="Roboto Bold"/>
                <a:cs typeface="Roboto Bold"/>
                <a:sym typeface="Roboto Bold"/>
              </a:rPr>
              <a:t> </a:t>
            </a:r>
            <a:r>
              <a:rPr lang="en-US" sz="2597" b="1" spc="-77" dirty="0" err="1">
                <a:solidFill>
                  <a:srgbClr val="FFFFFF"/>
                </a:solidFill>
                <a:latin typeface="Roboto Bold"/>
                <a:ea typeface="Roboto Bold"/>
                <a:cs typeface="Roboto Bold"/>
                <a:sym typeface="Roboto Bold"/>
              </a:rPr>
              <a:t>Kurumsal</a:t>
            </a:r>
            <a:r>
              <a:rPr lang="en-US" sz="2597" b="1" spc="-77" dirty="0">
                <a:solidFill>
                  <a:srgbClr val="FFFFFF"/>
                </a:solidFill>
                <a:latin typeface="Roboto Bold"/>
                <a:ea typeface="Roboto Bold"/>
                <a:cs typeface="Roboto Bold"/>
                <a:sym typeface="Roboto Bold"/>
              </a:rPr>
              <a:t> </a:t>
            </a:r>
            <a:r>
              <a:rPr lang="en-US" sz="2597" b="1" spc="-77" dirty="0" err="1">
                <a:solidFill>
                  <a:srgbClr val="FFFFFF"/>
                </a:solidFill>
                <a:latin typeface="Roboto Bold"/>
                <a:ea typeface="Roboto Bold"/>
                <a:cs typeface="Roboto Bold"/>
                <a:sym typeface="Roboto Bold"/>
              </a:rPr>
              <a:t>Dönüşüm</a:t>
            </a:r>
            <a:r>
              <a:rPr lang="en-US" sz="2597" b="1" spc="-77" dirty="0">
                <a:solidFill>
                  <a:srgbClr val="FFFFFF"/>
                </a:solidFill>
                <a:latin typeface="Roboto Bold"/>
                <a:ea typeface="Roboto Bold"/>
                <a:cs typeface="Roboto Bold"/>
                <a:sym typeface="Roboto Bold"/>
              </a:rPr>
              <a:t> ]</a:t>
            </a:r>
          </a:p>
        </p:txBody>
      </p:sp>
      <p:sp>
        <p:nvSpPr>
          <p:cNvPr id="17" name="TextBox 17">
            <a:extLst>
              <a:ext uri="{FF2B5EF4-FFF2-40B4-BE49-F238E27FC236}">
                <a16:creationId xmlns:a16="http://schemas.microsoft.com/office/drawing/2014/main" id="{3B5BAAD7-DCD7-4B8D-BFF8-8FEA18D3C5EF}"/>
              </a:ext>
            </a:extLst>
          </p:cNvPr>
          <p:cNvSpPr txBox="1"/>
          <p:nvPr/>
        </p:nvSpPr>
        <p:spPr>
          <a:xfrm>
            <a:off x="8894369" y="4186400"/>
            <a:ext cx="1911096" cy="678712"/>
          </a:xfrm>
          <a:prstGeom prst="rect">
            <a:avLst/>
          </a:prstGeom>
        </p:spPr>
        <p:txBody>
          <a:bodyPr lIns="0" tIns="0" rIns="0" bIns="0" rtlCol="0" anchor="t">
            <a:spAutoFit/>
          </a:bodyPr>
          <a:lstStyle/>
          <a:p>
            <a:pPr algn="ctr">
              <a:lnSpc>
                <a:spcPts val="1779"/>
              </a:lnSpc>
            </a:pPr>
            <a:r>
              <a:rPr lang="en-US" sz="1369">
                <a:solidFill>
                  <a:srgbClr val="FFFFFF"/>
                </a:solidFill>
                <a:latin typeface="Roboto"/>
                <a:ea typeface="Roboto"/>
                <a:cs typeface="Roboto"/>
                <a:sym typeface="Roboto"/>
              </a:rPr>
              <a:t>Her an, her yerde, herkes için yapay zeka destekli karar mekanizması.</a:t>
            </a:r>
          </a:p>
        </p:txBody>
      </p:sp>
      <p:grpSp>
        <p:nvGrpSpPr>
          <p:cNvPr id="18" name="Group 18">
            <a:extLst>
              <a:ext uri="{FF2B5EF4-FFF2-40B4-BE49-F238E27FC236}">
                <a16:creationId xmlns:a16="http://schemas.microsoft.com/office/drawing/2014/main" id="{262430E2-96B3-3A59-3518-3D58911572F4}"/>
              </a:ext>
            </a:extLst>
          </p:cNvPr>
          <p:cNvGrpSpPr/>
          <p:nvPr/>
        </p:nvGrpSpPr>
        <p:grpSpPr>
          <a:xfrm>
            <a:off x="685800" y="6319834"/>
            <a:ext cx="1152860" cy="389002"/>
            <a:chOff x="0" y="0"/>
            <a:chExt cx="4140200" cy="1397000"/>
          </a:xfrm>
        </p:grpSpPr>
        <p:sp>
          <p:nvSpPr>
            <p:cNvPr id="19" name="Freeform 19">
              <a:extLst>
                <a:ext uri="{FF2B5EF4-FFF2-40B4-BE49-F238E27FC236}">
                  <a16:creationId xmlns:a16="http://schemas.microsoft.com/office/drawing/2014/main" id="{09244A07-FB9E-6B47-795C-8AF519F01B48}"/>
                </a:ext>
              </a:extLst>
            </p:cNvPr>
            <p:cNvSpPr/>
            <p:nvPr/>
          </p:nvSpPr>
          <p:spPr>
            <a:xfrm>
              <a:off x="0" y="0"/>
              <a:ext cx="4140200" cy="1397000"/>
            </a:xfrm>
            <a:custGeom>
              <a:avLst/>
              <a:gdLst/>
              <a:ahLst/>
              <a:cxnLst/>
              <a:rect l="l" t="t" r="r" b="b"/>
              <a:pathLst>
                <a:path w="4140200" h="1397000">
                  <a:moveTo>
                    <a:pt x="0" y="0"/>
                  </a:moveTo>
                  <a:lnTo>
                    <a:pt x="4140200" y="0"/>
                  </a:lnTo>
                  <a:lnTo>
                    <a:pt x="4140200" y="1397000"/>
                  </a:lnTo>
                  <a:lnTo>
                    <a:pt x="0" y="1397000"/>
                  </a:lnTo>
                  <a:lnTo>
                    <a:pt x="0" y="0"/>
                  </a:lnTo>
                  <a:close/>
                </a:path>
              </a:pathLst>
            </a:custGeom>
            <a:blipFill>
              <a:blip r:embed="rId10"/>
              <a:stretch>
                <a:fillRect r="-620"/>
              </a:stretch>
            </a:blipFill>
          </p:spPr>
          <p:txBody>
            <a:bodyPr/>
            <a:lstStyle/>
            <a:p>
              <a:endParaRPr lang="en-TR" sz="1200"/>
            </a:p>
          </p:txBody>
        </p:sp>
      </p:grpSp>
    </p:spTree>
    <p:extLst>
      <p:ext uri="{BB962C8B-B14F-4D97-AF65-F5344CB8AC3E}">
        <p14:creationId xmlns:p14="http://schemas.microsoft.com/office/powerpoint/2010/main" val="1838532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Freeform 23">
            <a:extLst>
              <a:ext uri="{FF2B5EF4-FFF2-40B4-BE49-F238E27FC236}">
                <a16:creationId xmlns:a16="http://schemas.microsoft.com/office/drawing/2014/main" id="{F9DC0AF7-BF0B-183E-FEAF-F90070115259}"/>
              </a:ext>
            </a:extLst>
          </p:cNvPr>
          <p:cNvSpPr/>
          <p:nvPr/>
        </p:nvSpPr>
        <p:spPr>
          <a:xfrm rot="-8407711">
            <a:off x="9894370" y="-922140"/>
            <a:ext cx="3960261" cy="3362921"/>
          </a:xfrm>
          <a:custGeom>
            <a:avLst/>
            <a:gdLst/>
            <a:ahLst/>
            <a:cxnLst/>
            <a:rect l="l" t="t" r="r" b="b"/>
            <a:pathLst>
              <a:path w="5940391" h="5044382">
                <a:moveTo>
                  <a:pt x="0" y="0"/>
                </a:moveTo>
                <a:lnTo>
                  <a:pt x="5940392" y="0"/>
                </a:lnTo>
                <a:lnTo>
                  <a:pt x="5940392" y="5044382"/>
                </a:lnTo>
                <a:lnTo>
                  <a:pt x="0" y="5044382"/>
                </a:lnTo>
                <a:lnTo>
                  <a:pt x="0" y="0"/>
                </a:lnTo>
                <a:close/>
              </a:path>
            </a:pathLst>
          </a:custGeom>
          <a:blipFill>
            <a:blip r:embed="rId3"/>
            <a:stretch>
              <a:fillRect/>
            </a:stretch>
          </a:blipFill>
        </p:spPr>
        <p:txBody>
          <a:bodyPr/>
          <a:lstStyle/>
          <a:p>
            <a:endParaRPr lang="en-TR" sz="1200"/>
          </a:p>
        </p:txBody>
      </p:sp>
      <p:grpSp>
        <p:nvGrpSpPr>
          <p:cNvPr id="2" name="Group 2"/>
          <p:cNvGrpSpPr/>
          <p:nvPr/>
        </p:nvGrpSpPr>
        <p:grpSpPr>
          <a:xfrm>
            <a:off x="0" y="0"/>
            <a:ext cx="12192000" cy="95250"/>
            <a:chOff x="0" y="0"/>
            <a:chExt cx="24384000" cy="190500"/>
          </a:xfrm>
        </p:grpSpPr>
        <p:sp>
          <p:nvSpPr>
            <p:cNvPr id="3" name="Freeform 3"/>
            <p:cNvSpPr/>
            <p:nvPr/>
          </p:nvSpPr>
          <p:spPr>
            <a:xfrm>
              <a:off x="0" y="0"/>
              <a:ext cx="24384000" cy="190500"/>
            </a:xfrm>
            <a:custGeom>
              <a:avLst/>
              <a:gdLst/>
              <a:ahLst/>
              <a:cxnLst/>
              <a:rect l="l" t="t" r="r" b="b"/>
              <a:pathLst>
                <a:path w="24384000" h="190500">
                  <a:moveTo>
                    <a:pt x="0" y="0"/>
                  </a:moveTo>
                  <a:lnTo>
                    <a:pt x="24384000" y="0"/>
                  </a:lnTo>
                  <a:lnTo>
                    <a:pt x="24384000" y="190500"/>
                  </a:lnTo>
                  <a:lnTo>
                    <a:pt x="0" y="190500"/>
                  </a:lnTo>
                  <a:close/>
                </a:path>
              </a:pathLst>
            </a:custGeom>
            <a:solidFill>
              <a:srgbClr val="32A852"/>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sp>
        <p:nvSpPr>
          <p:cNvPr id="8" name="Freeform 8"/>
          <p:cNvSpPr/>
          <p:nvPr/>
        </p:nvSpPr>
        <p:spPr>
          <a:xfrm>
            <a:off x="544552" y="1122092"/>
            <a:ext cx="7810500" cy="247650"/>
          </a:xfrm>
          <a:custGeom>
            <a:avLst/>
            <a:gdLst/>
            <a:ahLst/>
            <a:cxnLst/>
            <a:rect l="l" t="t" r="r" b="b"/>
            <a:pathLst>
              <a:path w="15621000" h="495300">
                <a:moveTo>
                  <a:pt x="0" y="0"/>
                </a:moveTo>
                <a:lnTo>
                  <a:pt x="15621000" y="0"/>
                </a:lnTo>
                <a:lnTo>
                  <a:pt x="15621000" y="495300"/>
                </a:lnTo>
                <a:lnTo>
                  <a:pt x="0" y="495300"/>
                </a:lnTo>
                <a:close/>
              </a:path>
            </a:pathLst>
          </a:custGeom>
          <a:blipFill>
            <a:blip r:embed="rId4">
              <a:alphaModFix amt="0"/>
            </a:blip>
            <a:stretch>
              <a:fillRect t="-564528" b="-564528"/>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nvGrpSpPr>
          <p:cNvPr id="10" name="Group 10"/>
          <p:cNvGrpSpPr/>
          <p:nvPr/>
        </p:nvGrpSpPr>
        <p:grpSpPr>
          <a:xfrm>
            <a:off x="2211427" y="2836592"/>
            <a:ext cx="361950" cy="266700"/>
            <a:chOff x="0" y="0"/>
            <a:chExt cx="723900" cy="533400"/>
          </a:xfrm>
        </p:grpSpPr>
        <p:sp>
          <p:nvSpPr>
            <p:cNvPr id="11" name="Freeform 11"/>
            <p:cNvSpPr/>
            <p:nvPr/>
          </p:nvSpPr>
          <p:spPr>
            <a:xfrm>
              <a:off x="0" y="0"/>
              <a:ext cx="723900" cy="533400"/>
            </a:xfrm>
            <a:custGeom>
              <a:avLst/>
              <a:gdLst/>
              <a:ahLst/>
              <a:cxnLst/>
              <a:rect l="l" t="t" r="r" b="b"/>
              <a:pathLst>
                <a:path w="723900" h="533400">
                  <a:moveTo>
                    <a:pt x="0" y="133350"/>
                  </a:moveTo>
                  <a:lnTo>
                    <a:pt x="457200" y="133350"/>
                  </a:lnTo>
                  <a:lnTo>
                    <a:pt x="457200" y="0"/>
                  </a:lnTo>
                  <a:lnTo>
                    <a:pt x="723900" y="266700"/>
                  </a:lnTo>
                  <a:lnTo>
                    <a:pt x="457200" y="533400"/>
                  </a:lnTo>
                  <a:lnTo>
                    <a:pt x="457200" y="400050"/>
                  </a:lnTo>
                  <a:lnTo>
                    <a:pt x="0" y="400050"/>
                  </a:lnTo>
                  <a:close/>
                </a:path>
              </a:pathLst>
            </a:custGeom>
            <a:solidFill>
              <a:srgbClr val="0D9FD0"/>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2" name="Group 12"/>
          <p:cNvGrpSpPr/>
          <p:nvPr/>
        </p:nvGrpSpPr>
        <p:grpSpPr>
          <a:xfrm>
            <a:off x="4516478" y="2836592"/>
            <a:ext cx="361950" cy="266700"/>
            <a:chOff x="0" y="0"/>
            <a:chExt cx="723900" cy="533400"/>
          </a:xfrm>
        </p:grpSpPr>
        <p:sp>
          <p:nvSpPr>
            <p:cNvPr id="13" name="Freeform 13"/>
            <p:cNvSpPr/>
            <p:nvPr/>
          </p:nvSpPr>
          <p:spPr>
            <a:xfrm>
              <a:off x="0" y="0"/>
              <a:ext cx="723900" cy="533400"/>
            </a:xfrm>
            <a:custGeom>
              <a:avLst/>
              <a:gdLst/>
              <a:ahLst/>
              <a:cxnLst/>
              <a:rect l="l" t="t" r="r" b="b"/>
              <a:pathLst>
                <a:path w="723900" h="533400">
                  <a:moveTo>
                    <a:pt x="0" y="133350"/>
                  </a:moveTo>
                  <a:lnTo>
                    <a:pt x="457200" y="133350"/>
                  </a:lnTo>
                  <a:lnTo>
                    <a:pt x="457200" y="0"/>
                  </a:lnTo>
                  <a:lnTo>
                    <a:pt x="723900" y="266700"/>
                  </a:lnTo>
                  <a:lnTo>
                    <a:pt x="457200" y="533400"/>
                  </a:lnTo>
                  <a:lnTo>
                    <a:pt x="457200" y="400050"/>
                  </a:lnTo>
                  <a:lnTo>
                    <a:pt x="0" y="400050"/>
                  </a:lnTo>
                  <a:close/>
                </a:path>
              </a:pathLst>
            </a:custGeom>
            <a:solidFill>
              <a:srgbClr val="0D9FD0"/>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4" name="Group 14"/>
          <p:cNvGrpSpPr/>
          <p:nvPr/>
        </p:nvGrpSpPr>
        <p:grpSpPr>
          <a:xfrm>
            <a:off x="6821527" y="2836592"/>
            <a:ext cx="361950" cy="266700"/>
            <a:chOff x="0" y="0"/>
            <a:chExt cx="723900" cy="533400"/>
          </a:xfrm>
        </p:grpSpPr>
        <p:sp>
          <p:nvSpPr>
            <p:cNvPr id="15" name="Freeform 15"/>
            <p:cNvSpPr/>
            <p:nvPr/>
          </p:nvSpPr>
          <p:spPr>
            <a:xfrm>
              <a:off x="0" y="0"/>
              <a:ext cx="723900" cy="533400"/>
            </a:xfrm>
            <a:custGeom>
              <a:avLst/>
              <a:gdLst/>
              <a:ahLst/>
              <a:cxnLst/>
              <a:rect l="l" t="t" r="r" b="b"/>
              <a:pathLst>
                <a:path w="723900" h="533400">
                  <a:moveTo>
                    <a:pt x="0" y="133350"/>
                  </a:moveTo>
                  <a:lnTo>
                    <a:pt x="457200" y="133350"/>
                  </a:lnTo>
                  <a:lnTo>
                    <a:pt x="457200" y="0"/>
                  </a:lnTo>
                  <a:lnTo>
                    <a:pt x="723900" y="266700"/>
                  </a:lnTo>
                  <a:lnTo>
                    <a:pt x="457200" y="533400"/>
                  </a:lnTo>
                  <a:lnTo>
                    <a:pt x="457200" y="400050"/>
                  </a:lnTo>
                  <a:lnTo>
                    <a:pt x="0" y="400050"/>
                  </a:lnTo>
                  <a:close/>
                </a:path>
              </a:pathLst>
            </a:custGeom>
            <a:solidFill>
              <a:srgbClr val="0D9FD0"/>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6" name="Group 16"/>
          <p:cNvGrpSpPr/>
          <p:nvPr/>
        </p:nvGrpSpPr>
        <p:grpSpPr>
          <a:xfrm>
            <a:off x="9317078" y="2836592"/>
            <a:ext cx="361950" cy="266700"/>
            <a:chOff x="0" y="0"/>
            <a:chExt cx="723900" cy="533400"/>
          </a:xfrm>
        </p:grpSpPr>
        <p:sp>
          <p:nvSpPr>
            <p:cNvPr id="17" name="Freeform 17"/>
            <p:cNvSpPr/>
            <p:nvPr/>
          </p:nvSpPr>
          <p:spPr>
            <a:xfrm>
              <a:off x="0" y="0"/>
              <a:ext cx="723900" cy="533400"/>
            </a:xfrm>
            <a:custGeom>
              <a:avLst/>
              <a:gdLst/>
              <a:ahLst/>
              <a:cxnLst/>
              <a:rect l="l" t="t" r="r" b="b"/>
              <a:pathLst>
                <a:path w="723900" h="533400">
                  <a:moveTo>
                    <a:pt x="0" y="133350"/>
                  </a:moveTo>
                  <a:lnTo>
                    <a:pt x="457200" y="133350"/>
                  </a:lnTo>
                  <a:lnTo>
                    <a:pt x="457200" y="0"/>
                  </a:lnTo>
                  <a:lnTo>
                    <a:pt x="723900" y="266700"/>
                  </a:lnTo>
                  <a:lnTo>
                    <a:pt x="457200" y="533400"/>
                  </a:lnTo>
                  <a:lnTo>
                    <a:pt x="457200" y="400050"/>
                  </a:lnTo>
                  <a:lnTo>
                    <a:pt x="0" y="400050"/>
                  </a:lnTo>
                  <a:close/>
                </a:path>
              </a:pathLst>
            </a:custGeom>
            <a:solidFill>
              <a:srgbClr val="0D9FD0"/>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8" name="Group 18"/>
          <p:cNvGrpSpPr/>
          <p:nvPr/>
        </p:nvGrpSpPr>
        <p:grpSpPr>
          <a:xfrm>
            <a:off x="8155027" y="3760517"/>
            <a:ext cx="228600" cy="323850"/>
            <a:chOff x="0" y="0"/>
            <a:chExt cx="457200" cy="647700"/>
          </a:xfrm>
        </p:grpSpPr>
        <p:sp>
          <p:nvSpPr>
            <p:cNvPr id="19" name="Freeform 19"/>
            <p:cNvSpPr/>
            <p:nvPr/>
          </p:nvSpPr>
          <p:spPr>
            <a:xfrm>
              <a:off x="0" y="0"/>
              <a:ext cx="457200" cy="647700"/>
            </a:xfrm>
            <a:custGeom>
              <a:avLst/>
              <a:gdLst/>
              <a:ahLst/>
              <a:cxnLst/>
              <a:rect l="l" t="t" r="r" b="b"/>
              <a:pathLst>
                <a:path w="457200" h="647700">
                  <a:moveTo>
                    <a:pt x="0" y="419100"/>
                  </a:moveTo>
                  <a:lnTo>
                    <a:pt x="114300" y="419100"/>
                  </a:lnTo>
                  <a:lnTo>
                    <a:pt x="114300" y="0"/>
                  </a:lnTo>
                  <a:lnTo>
                    <a:pt x="342900" y="0"/>
                  </a:lnTo>
                  <a:lnTo>
                    <a:pt x="342900" y="419100"/>
                  </a:lnTo>
                  <a:lnTo>
                    <a:pt x="457200" y="419100"/>
                  </a:lnTo>
                  <a:lnTo>
                    <a:pt x="228600" y="647700"/>
                  </a:lnTo>
                  <a:close/>
                </a:path>
              </a:pathLst>
            </a:custGeom>
            <a:solidFill>
              <a:srgbClr val="F59B23"/>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20" name="Group 20"/>
          <p:cNvGrpSpPr/>
          <p:nvPr/>
        </p:nvGrpSpPr>
        <p:grpSpPr>
          <a:xfrm>
            <a:off x="8859877" y="3760517"/>
            <a:ext cx="228600" cy="323850"/>
            <a:chOff x="0" y="0"/>
            <a:chExt cx="457200" cy="647700"/>
          </a:xfrm>
        </p:grpSpPr>
        <p:sp>
          <p:nvSpPr>
            <p:cNvPr id="21" name="Freeform 21"/>
            <p:cNvSpPr/>
            <p:nvPr/>
          </p:nvSpPr>
          <p:spPr>
            <a:xfrm>
              <a:off x="0" y="0"/>
              <a:ext cx="457200" cy="647700"/>
            </a:xfrm>
            <a:custGeom>
              <a:avLst/>
              <a:gdLst/>
              <a:ahLst/>
              <a:cxnLst/>
              <a:rect l="l" t="t" r="r" b="b"/>
              <a:pathLst>
                <a:path w="457200" h="647700">
                  <a:moveTo>
                    <a:pt x="0" y="228600"/>
                  </a:moveTo>
                  <a:lnTo>
                    <a:pt x="228600" y="0"/>
                  </a:lnTo>
                  <a:lnTo>
                    <a:pt x="457200" y="228600"/>
                  </a:lnTo>
                  <a:lnTo>
                    <a:pt x="342900" y="228600"/>
                  </a:lnTo>
                  <a:lnTo>
                    <a:pt x="342900" y="647700"/>
                  </a:lnTo>
                  <a:lnTo>
                    <a:pt x="114300" y="647700"/>
                  </a:lnTo>
                  <a:lnTo>
                    <a:pt x="114300" y="228600"/>
                  </a:lnTo>
                  <a:close/>
                </a:path>
              </a:pathLst>
            </a:custGeom>
            <a:solidFill>
              <a:srgbClr val="F59B23"/>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22" name="Group 22"/>
          <p:cNvGrpSpPr/>
          <p:nvPr/>
        </p:nvGrpSpPr>
        <p:grpSpPr>
          <a:xfrm>
            <a:off x="6831052" y="4674917"/>
            <a:ext cx="361950" cy="228600"/>
            <a:chOff x="0" y="0"/>
            <a:chExt cx="723900" cy="457200"/>
          </a:xfrm>
        </p:grpSpPr>
        <p:sp>
          <p:nvSpPr>
            <p:cNvPr id="23" name="Freeform 23"/>
            <p:cNvSpPr/>
            <p:nvPr/>
          </p:nvSpPr>
          <p:spPr>
            <a:xfrm>
              <a:off x="0" y="0"/>
              <a:ext cx="723900" cy="457200"/>
            </a:xfrm>
            <a:custGeom>
              <a:avLst/>
              <a:gdLst/>
              <a:ahLst/>
              <a:cxnLst/>
              <a:rect l="l" t="t" r="r" b="b"/>
              <a:pathLst>
                <a:path w="723900" h="457200">
                  <a:moveTo>
                    <a:pt x="0" y="228600"/>
                  </a:moveTo>
                  <a:lnTo>
                    <a:pt x="228600" y="0"/>
                  </a:lnTo>
                  <a:lnTo>
                    <a:pt x="228600" y="114300"/>
                  </a:lnTo>
                  <a:lnTo>
                    <a:pt x="723900" y="114300"/>
                  </a:lnTo>
                  <a:lnTo>
                    <a:pt x="723900" y="342900"/>
                  </a:lnTo>
                  <a:lnTo>
                    <a:pt x="228600" y="342900"/>
                  </a:lnTo>
                  <a:lnTo>
                    <a:pt x="228600" y="457200"/>
                  </a:lnTo>
                  <a:close/>
                </a:path>
              </a:pathLst>
            </a:custGeom>
            <a:solidFill>
              <a:srgbClr val="F59B23"/>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24" name="Group 24"/>
          <p:cNvGrpSpPr/>
          <p:nvPr/>
        </p:nvGrpSpPr>
        <p:grpSpPr>
          <a:xfrm>
            <a:off x="525502" y="1569768"/>
            <a:ext cx="1695450" cy="276225"/>
            <a:chOff x="0" y="0"/>
            <a:chExt cx="3390900" cy="552450"/>
          </a:xfrm>
          <a:solidFill>
            <a:srgbClr val="0070C0"/>
          </a:solidFill>
        </p:grpSpPr>
        <p:sp>
          <p:nvSpPr>
            <p:cNvPr id="25" name="Freeform 25"/>
            <p:cNvSpPr/>
            <p:nvPr/>
          </p:nvSpPr>
          <p:spPr>
            <a:xfrm>
              <a:off x="0" y="0"/>
              <a:ext cx="3390900" cy="552450"/>
            </a:xfrm>
            <a:custGeom>
              <a:avLst/>
              <a:gdLst/>
              <a:ahLst/>
              <a:cxnLst/>
              <a:rect l="l" t="t" r="r" b="b"/>
              <a:pathLst>
                <a:path w="3390900" h="552450">
                  <a:moveTo>
                    <a:pt x="0" y="276225"/>
                  </a:moveTo>
                  <a:cubicBezTo>
                    <a:pt x="0" y="123698"/>
                    <a:pt x="123698" y="0"/>
                    <a:pt x="276225" y="0"/>
                  </a:cubicBezTo>
                  <a:lnTo>
                    <a:pt x="3114675" y="0"/>
                  </a:lnTo>
                  <a:cubicBezTo>
                    <a:pt x="3267202" y="0"/>
                    <a:pt x="3390900" y="123698"/>
                    <a:pt x="3390900" y="276225"/>
                  </a:cubicBezTo>
                  <a:cubicBezTo>
                    <a:pt x="3390900" y="428752"/>
                    <a:pt x="3267202" y="552450"/>
                    <a:pt x="3114675" y="552450"/>
                  </a:cubicBezTo>
                  <a:lnTo>
                    <a:pt x="276225" y="552450"/>
                  </a:lnTo>
                  <a:cubicBezTo>
                    <a:pt x="123698" y="552450"/>
                    <a:pt x="0" y="428752"/>
                    <a:pt x="0" y="276225"/>
                  </a:cubicBezTo>
                  <a:close/>
                </a:path>
              </a:pathLst>
            </a:custGeom>
            <a:grp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26" name="Group 26"/>
          <p:cNvGrpSpPr/>
          <p:nvPr/>
        </p:nvGrpSpPr>
        <p:grpSpPr>
          <a:xfrm>
            <a:off x="735052" y="1593050"/>
            <a:ext cx="1440180" cy="233892"/>
            <a:chOff x="0" y="-74485"/>
            <a:chExt cx="3579146" cy="550735"/>
          </a:xfrm>
        </p:grpSpPr>
        <p:sp>
          <p:nvSpPr>
            <p:cNvPr id="27" name="Freeform 27"/>
            <p:cNvSpPr/>
            <p:nvPr/>
          </p:nvSpPr>
          <p:spPr>
            <a:xfrm>
              <a:off x="0" y="0"/>
              <a:ext cx="3200400" cy="476250"/>
            </a:xfrm>
            <a:custGeom>
              <a:avLst/>
              <a:gdLst/>
              <a:ahLst/>
              <a:cxnLst/>
              <a:rect l="l" t="t" r="r" b="b"/>
              <a:pathLst>
                <a:path w="3200400" h="476250">
                  <a:moveTo>
                    <a:pt x="0" y="0"/>
                  </a:moveTo>
                  <a:lnTo>
                    <a:pt x="3200400" y="0"/>
                  </a:lnTo>
                  <a:lnTo>
                    <a:pt x="3200400" y="476250"/>
                  </a:lnTo>
                  <a:lnTo>
                    <a:pt x="0" y="476250"/>
                  </a:lnTo>
                  <a:close/>
                </a:path>
              </a:pathLst>
            </a:custGeom>
            <a:blipFill>
              <a:blip r:embed="rId4">
                <a:alphaModFix amt="0"/>
              </a:blip>
              <a:stretch>
                <a:fillRect t="-80939" b="-80939"/>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28" name="TextBox 28"/>
            <p:cNvSpPr txBox="1"/>
            <p:nvPr/>
          </p:nvSpPr>
          <p:spPr>
            <a:xfrm>
              <a:off x="378746" y="-74485"/>
              <a:ext cx="3200400" cy="514351"/>
            </a:xfrm>
            <a:prstGeom prst="rect">
              <a:avLst/>
            </a:prstGeom>
          </p:spPr>
          <p:txBody>
            <a:bodyPr lIns="0" tIns="0" rIns="0" bIns="0" rtlCol="0" anchor="ctr"/>
            <a:lstStyle/>
            <a:p>
              <a:pPr>
                <a:lnSpc>
                  <a:spcPts val="1082"/>
                </a:lnSpc>
                <a:spcBef>
                  <a:spcPct val="0"/>
                </a:spcBef>
              </a:pPr>
              <a:r>
                <a:rPr lang="en-US" sz="832" dirty="0">
                  <a:solidFill>
                    <a:schemeClr val="bg1"/>
                  </a:solidFill>
                  <a:latin typeface="Roboto" panose="02000000000000000000" pitchFamily="2" charset="0"/>
                  <a:ea typeface="Roboto" panose="02000000000000000000" pitchFamily="2" charset="0"/>
                  <a:cs typeface="Roboto" panose="02000000000000000000" pitchFamily="2" charset="0"/>
                  <a:sym typeface="Heading Now 71-78"/>
                </a:rPr>
                <a:t>VERİ KAYNAKLARI</a:t>
              </a:r>
            </a:p>
          </p:txBody>
        </p:sp>
      </p:grpSp>
      <p:grpSp>
        <p:nvGrpSpPr>
          <p:cNvPr id="29" name="Group 29"/>
          <p:cNvGrpSpPr/>
          <p:nvPr/>
        </p:nvGrpSpPr>
        <p:grpSpPr>
          <a:xfrm>
            <a:off x="2582902" y="1569768"/>
            <a:ext cx="1943100" cy="276225"/>
            <a:chOff x="0" y="0"/>
            <a:chExt cx="3886200" cy="552450"/>
          </a:xfrm>
          <a:solidFill>
            <a:srgbClr val="0070C0"/>
          </a:solidFill>
        </p:grpSpPr>
        <p:sp>
          <p:nvSpPr>
            <p:cNvPr id="30" name="Freeform 30"/>
            <p:cNvSpPr/>
            <p:nvPr/>
          </p:nvSpPr>
          <p:spPr>
            <a:xfrm>
              <a:off x="0" y="0"/>
              <a:ext cx="3886200" cy="552450"/>
            </a:xfrm>
            <a:custGeom>
              <a:avLst/>
              <a:gdLst/>
              <a:ahLst/>
              <a:cxnLst/>
              <a:rect l="l" t="t" r="r" b="b"/>
              <a:pathLst>
                <a:path w="3886200" h="552450">
                  <a:moveTo>
                    <a:pt x="0" y="276225"/>
                  </a:moveTo>
                  <a:cubicBezTo>
                    <a:pt x="0" y="123698"/>
                    <a:pt x="123698" y="0"/>
                    <a:pt x="276225" y="0"/>
                  </a:cubicBezTo>
                  <a:lnTo>
                    <a:pt x="3609975" y="0"/>
                  </a:lnTo>
                  <a:cubicBezTo>
                    <a:pt x="3762502" y="0"/>
                    <a:pt x="3886200" y="123698"/>
                    <a:pt x="3886200" y="276225"/>
                  </a:cubicBezTo>
                  <a:cubicBezTo>
                    <a:pt x="3886200" y="428752"/>
                    <a:pt x="3762502" y="552450"/>
                    <a:pt x="3609975" y="552450"/>
                  </a:cubicBezTo>
                  <a:lnTo>
                    <a:pt x="276225" y="552450"/>
                  </a:lnTo>
                  <a:cubicBezTo>
                    <a:pt x="123698" y="552450"/>
                    <a:pt x="0" y="428752"/>
                    <a:pt x="0" y="276225"/>
                  </a:cubicBezTo>
                  <a:close/>
                </a:path>
              </a:pathLst>
            </a:custGeom>
            <a:grp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31" name="Group 31"/>
          <p:cNvGrpSpPr/>
          <p:nvPr/>
        </p:nvGrpSpPr>
        <p:grpSpPr>
          <a:xfrm>
            <a:off x="2630527" y="1588817"/>
            <a:ext cx="2195195" cy="268605"/>
            <a:chOff x="0" y="0"/>
            <a:chExt cx="4390390" cy="537210"/>
          </a:xfrm>
        </p:grpSpPr>
        <p:sp>
          <p:nvSpPr>
            <p:cNvPr id="32" name="Freeform 32"/>
            <p:cNvSpPr/>
            <p:nvPr/>
          </p:nvSpPr>
          <p:spPr>
            <a:xfrm>
              <a:off x="0" y="0"/>
              <a:ext cx="3695700" cy="476250"/>
            </a:xfrm>
            <a:custGeom>
              <a:avLst/>
              <a:gdLst/>
              <a:ahLst/>
              <a:cxnLst/>
              <a:rect l="l" t="t" r="r" b="b"/>
              <a:pathLst>
                <a:path w="3695700" h="476250">
                  <a:moveTo>
                    <a:pt x="0" y="0"/>
                  </a:moveTo>
                  <a:lnTo>
                    <a:pt x="3695700" y="0"/>
                  </a:lnTo>
                  <a:lnTo>
                    <a:pt x="3695700" y="476250"/>
                  </a:lnTo>
                  <a:lnTo>
                    <a:pt x="0" y="476250"/>
                  </a:lnTo>
                  <a:close/>
                </a:path>
              </a:pathLst>
            </a:custGeom>
            <a:grp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33" name="TextBox 33"/>
            <p:cNvSpPr txBox="1"/>
            <p:nvPr/>
          </p:nvSpPr>
          <p:spPr>
            <a:xfrm>
              <a:off x="694690" y="22860"/>
              <a:ext cx="3695700" cy="514350"/>
            </a:xfrm>
            <a:prstGeom prst="rect">
              <a:avLst/>
            </a:prstGeom>
            <a:grpFill/>
            <a:ln cap="sq">
              <a:noFill/>
              <a:prstDash val="solid"/>
              <a:miter/>
            </a:ln>
          </p:spPr>
          <p:txBody>
            <a:bodyPr/>
            <a:lstStyle>
              <a:defPPr>
                <a:defRPr lang="en-TR"/>
              </a:defPPr>
              <a:lvl1pPr>
                <a:defRPr sz="1200">
                  <a:latin typeface="Roboto" panose="02000000000000000000" pitchFamily="2" charset="0"/>
                  <a:ea typeface="Roboto" panose="02000000000000000000" pitchFamily="2" charset="0"/>
                  <a:cs typeface="Roboto" panose="02000000000000000000" pitchFamily="2" charset="0"/>
                </a:defRPr>
              </a:lvl1pPr>
            </a:lstStyle>
            <a:p>
              <a:r>
                <a:rPr lang="en-US" sz="832" dirty="0">
                  <a:solidFill>
                    <a:schemeClr val="bg1"/>
                  </a:solidFill>
                  <a:sym typeface="Heading Now 71-78"/>
                </a:rPr>
                <a:t>VERİ PLATFORMU</a:t>
              </a:r>
            </a:p>
          </p:txBody>
        </p:sp>
      </p:grpSp>
      <p:grpSp>
        <p:nvGrpSpPr>
          <p:cNvPr id="34" name="Group 34"/>
          <p:cNvGrpSpPr/>
          <p:nvPr/>
        </p:nvGrpSpPr>
        <p:grpSpPr>
          <a:xfrm>
            <a:off x="4887952" y="1569768"/>
            <a:ext cx="1943100" cy="276225"/>
            <a:chOff x="0" y="0"/>
            <a:chExt cx="3886200" cy="552450"/>
          </a:xfrm>
          <a:solidFill>
            <a:srgbClr val="0070C0"/>
          </a:solidFill>
        </p:grpSpPr>
        <p:sp>
          <p:nvSpPr>
            <p:cNvPr id="35" name="Freeform 35"/>
            <p:cNvSpPr/>
            <p:nvPr/>
          </p:nvSpPr>
          <p:spPr>
            <a:xfrm>
              <a:off x="0" y="0"/>
              <a:ext cx="3886200" cy="552450"/>
            </a:xfrm>
            <a:custGeom>
              <a:avLst/>
              <a:gdLst/>
              <a:ahLst/>
              <a:cxnLst/>
              <a:rect l="l" t="t" r="r" b="b"/>
              <a:pathLst>
                <a:path w="3886200" h="552450">
                  <a:moveTo>
                    <a:pt x="0" y="276225"/>
                  </a:moveTo>
                  <a:cubicBezTo>
                    <a:pt x="0" y="123698"/>
                    <a:pt x="123698" y="0"/>
                    <a:pt x="276225" y="0"/>
                  </a:cubicBezTo>
                  <a:lnTo>
                    <a:pt x="3609975" y="0"/>
                  </a:lnTo>
                  <a:cubicBezTo>
                    <a:pt x="3762502" y="0"/>
                    <a:pt x="3886200" y="123698"/>
                    <a:pt x="3886200" y="276225"/>
                  </a:cubicBezTo>
                  <a:cubicBezTo>
                    <a:pt x="3886200" y="428752"/>
                    <a:pt x="3762502" y="552450"/>
                    <a:pt x="3609975" y="552450"/>
                  </a:cubicBezTo>
                  <a:lnTo>
                    <a:pt x="276225" y="552450"/>
                  </a:lnTo>
                  <a:cubicBezTo>
                    <a:pt x="123698" y="552450"/>
                    <a:pt x="0" y="428752"/>
                    <a:pt x="0" y="276225"/>
                  </a:cubicBezTo>
                  <a:close/>
                </a:path>
              </a:pathLst>
            </a:custGeom>
            <a:grp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36" name="Group 36"/>
          <p:cNvGrpSpPr/>
          <p:nvPr/>
        </p:nvGrpSpPr>
        <p:grpSpPr>
          <a:xfrm>
            <a:off x="5120362" y="1594625"/>
            <a:ext cx="1535430" cy="237397"/>
            <a:chOff x="0" y="49195"/>
            <a:chExt cx="3695700" cy="436392"/>
          </a:xfrm>
          <a:solidFill>
            <a:srgbClr val="0070C0"/>
          </a:solidFill>
        </p:grpSpPr>
        <p:sp>
          <p:nvSpPr>
            <p:cNvPr id="37" name="Freeform 37"/>
            <p:cNvSpPr/>
            <p:nvPr/>
          </p:nvSpPr>
          <p:spPr>
            <a:xfrm>
              <a:off x="0" y="69691"/>
              <a:ext cx="3695700" cy="406557"/>
            </a:xfrm>
            <a:custGeom>
              <a:avLst/>
              <a:gdLst/>
              <a:ahLst/>
              <a:cxnLst/>
              <a:rect l="l" t="t" r="r" b="b"/>
              <a:pathLst>
                <a:path w="3695700" h="476250">
                  <a:moveTo>
                    <a:pt x="0" y="0"/>
                  </a:moveTo>
                  <a:lnTo>
                    <a:pt x="3695700" y="0"/>
                  </a:lnTo>
                  <a:lnTo>
                    <a:pt x="3695700" y="476250"/>
                  </a:lnTo>
                  <a:lnTo>
                    <a:pt x="0" y="476250"/>
                  </a:lnTo>
                  <a:close/>
                </a:path>
              </a:pathLst>
            </a:custGeom>
            <a:gr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38" name="TextBox 38"/>
            <p:cNvSpPr txBox="1"/>
            <p:nvPr/>
          </p:nvSpPr>
          <p:spPr>
            <a:xfrm>
              <a:off x="728836" y="49195"/>
              <a:ext cx="2367139" cy="436392"/>
            </a:xfrm>
            <a:prstGeom prst="rect">
              <a:avLst/>
            </a:prstGeom>
            <a:grpFill/>
          </p:spPr>
          <p:txBody>
            <a:bodyPr lIns="0" tIns="0" rIns="0" bIns="0" rtlCol="0" anchor="ctr"/>
            <a:lstStyle/>
            <a:p>
              <a:pPr>
                <a:lnSpc>
                  <a:spcPts val="1082"/>
                </a:lnSpc>
                <a:spcBef>
                  <a:spcPct val="0"/>
                </a:spcBef>
              </a:pPr>
              <a:r>
                <a:rPr lang="en-US" sz="832" dirty="0">
                  <a:solidFill>
                    <a:schemeClr val="bg1"/>
                  </a:solidFill>
                  <a:latin typeface="Roboto" panose="02000000000000000000" pitchFamily="2" charset="0"/>
                  <a:ea typeface="Roboto" panose="02000000000000000000" pitchFamily="2" charset="0"/>
                  <a:cs typeface="Roboto" panose="02000000000000000000" pitchFamily="2" charset="0"/>
                  <a:sym typeface="Heading Now 71-78"/>
                </a:rPr>
                <a:t>QLIK ANALİTİK</a:t>
              </a:r>
            </a:p>
          </p:txBody>
        </p:sp>
      </p:grpSp>
      <p:grpSp>
        <p:nvGrpSpPr>
          <p:cNvPr id="39" name="Group 39"/>
          <p:cNvGrpSpPr/>
          <p:nvPr/>
        </p:nvGrpSpPr>
        <p:grpSpPr>
          <a:xfrm>
            <a:off x="7193002" y="1569768"/>
            <a:ext cx="2133600" cy="276225"/>
            <a:chOff x="0" y="0"/>
            <a:chExt cx="4267200" cy="552450"/>
          </a:xfrm>
        </p:grpSpPr>
        <p:sp>
          <p:nvSpPr>
            <p:cNvPr id="40" name="Freeform 40"/>
            <p:cNvSpPr/>
            <p:nvPr/>
          </p:nvSpPr>
          <p:spPr>
            <a:xfrm>
              <a:off x="0" y="0"/>
              <a:ext cx="4267200" cy="552450"/>
            </a:xfrm>
            <a:custGeom>
              <a:avLst/>
              <a:gdLst/>
              <a:ahLst/>
              <a:cxnLst/>
              <a:rect l="l" t="t" r="r" b="b"/>
              <a:pathLst>
                <a:path w="4267200" h="552450">
                  <a:moveTo>
                    <a:pt x="0" y="276225"/>
                  </a:moveTo>
                  <a:cubicBezTo>
                    <a:pt x="0" y="123698"/>
                    <a:pt x="123698" y="0"/>
                    <a:pt x="276225" y="0"/>
                  </a:cubicBezTo>
                  <a:lnTo>
                    <a:pt x="3990975" y="0"/>
                  </a:lnTo>
                  <a:cubicBezTo>
                    <a:pt x="4143502" y="0"/>
                    <a:pt x="4267200" y="123698"/>
                    <a:pt x="4267200" y="276225"/>
                  </a:cubicBezTo>
                  <a:cubicBezTo>
                    <a:pt x="4267200" y="428752"/>
                    <a:pt x="4143502" y="552450"/>
                    <a:pt x="3990975" y="552450"/>
                  </a:cubicBezTo>
                  <a:lnTo>
                    <a:pt x="276225" y="552450"/>
                  </a:lnTo>
                  <a:cubicBezTo>
                    <a:pt x="123698" y="552450"/>
                    <a:pt x="0" y="428752"/>
                    <a:pt x="0" y="276225"/>
                  </a:cubicBezTo>
                  <a:close/>
                </a:path>
              </a:pathLst>
            </a:custGeom>
            <a:solidFill>
              <a:srgbClr val="F59B23"/>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41" name="Group 41"/>
          <p:cNvGrpSpPr/>
          <p:nvPr/>
        </p:nvGrpSpPr>
        <p:grpSpPr>
          <a:xfrm>
            <a:off x="7240627" y="1588817"/>
            <a:ext cx="2038350" cy="238125"/>
            <a:chOff x="0" y="0"/>
            <a:chExt cx="4076700" cy="476250"/>
          </a:xfrm>
        </p:grpSpPr>
        <p:sp>
          <p:nvSpPr>
            <p:cNvPr id="42" name="Freeform 42"/>
            <p:cNvSpPr/>
            <p:nvPr/>
          </p:nvSpPr>
          <p:spPr>
            <a:xfrm>
              <a:off x="0" y="0"/>
              <a:ext cx="4076700" cy="476250"/>
            </a:xfrm>
            <a:custGeom>
              <a:avLst/>
              <a:gdLst/>
              <a:ahLst/>
              <a:cxnLst/>
              <a:rect l="l" t="t" r="r" b="b"/>
              <a:pathLst>
                <a:path w="4076700" h="476250">
                  <a:moveTo>
                    <a:pt x="0" y="0"/>
                  </a:moveTo>
                  <a:lnTo>
                    <a:pt x="4076700" y="0"/>
                  </a:lnTo>
                  <a:lnTo>
                    <a:pt x="4076700" y="476250"/>
                  </a:lnTo>
                  <a:lnTo>
                    <a:pt x="0" y="476250"/>
                  </a:lnTo>
                  <a:close/>
                </a:path>
              </a:pathLst>
            </a:custGeom>
            <a:blipFill>
              <a:blip r:embed="rId4">
                <a:alphaModFix amt="0"/>
              </a:blip>
              <a:stretch>
                <a:fillRect t="-116791" b="-116791"/>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43" name="TextBox 43"/>
            <p:cNvSpPr txBox="1"/>
            <p:nvPr/>
          </p:nvSpPr>
          <p:spPr>
            <a:xfrm>
              <a:off x="0" y="-28575"/>
              <a:ext cx="4076700" cy="504825"/>
            </a:xfrm>
            <a:prstGeom prst="rect">
              <a:avLst/>
            </a:prstGeom>
          </p:spPr>
          <p:txBody>
            <a:bodyPr lIns="0" tIns="0" rIns="0" bIns="0" rtlCol="0" anchor="ctr"/>
            <a:lstStyle/>
            <a:p>
              <a:pPr algn="ctr">
                <a:lnSpc>
                  <a:spcPts val="1080"/>
                </a:lnSpc>
              </a:pPr>
              <a:r>
                <a:rPr lang="en-US" sz="900"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04  DENEYİM + AI</a:t>
              </a:r>
            </a:p>
          </p:txBody>
        </p:sp>
      </p:grpSp>
      <p:grpSp>
        <p:nvGrpSpPr>
          <p:cNvPr id="44" name="Group 44"/>
          <p:cNvGrpSpPr/>
          <p:nvPr/>
        </p:nvGrpSpPr>
        <p:grpSpPr>
          <a:xfrm>
            <a:off x="9688552" y="1569768"/>
            <a:ext cx="2000250" cy="276225"/>
            <a:chOff x="0" y="0"/>
            <a:chExt cx="4000500" cy="552450"/>
          </a:xfrm>
          <a:solidFill>
            <a:srgbClr val="0070C0"/>
          </a:solidFill>
        </p:grpSpPr>
        <p:sp>
          <p:nvSpPr>
            <p:cNvPr id="45" name="Freeform 45"/>
            <p:cNvSpPr/>
            <p:nvPr/>
          </p:nvSpPr>
          <p:spPr>
            <a:xfrm>
              <a:off x="0" y="0"/>
              <a:ext cx="4000500" cy="552450"/>
            </a:xfrm>
            <a:custGeom>
              <a:avLst/>
              <a:gdLst/>
              <a:ahLst/>
              <a:cxnLst/>
              <a:rect l="l" t="t" r="r" b="b"/>
              <a:pathLst>
                <a:path w="4000500" h="552450">
                  <a:moveTo>
                    <a:pt x="0" y="276225"/>
                  </a:moveTo>
                  <a:cubicBezTo>
                    <a:pt x="0" y="123698"/>
                    <a:pt x="123698" y="0"/>
                    <a:pt x="276225" y="0"/>
                  </a:cubicBezTo>
                  <a:lnTo>
                    <a:pt x="3724275" y="0"/>
                  </a:lnTo>
                  <a:cubicBezTo>
                    <a:pt x="3876802" y="0"/>
                    <a:pt x="4000500" y="123698"/>
                    <a:pt x="4000500" y="276225"/>
                  </a:cubicBezTo>
                  <a:cubicBezTo>
                    <a:pt x="4000500" y="428752"/>
                    <a:pt x="3876802" y="552450"/>
                    <a:pt x="3724275" y="552450"/>
                  </a:cubicBezTo>
                  <a:lnTo>
                    <a:pt x="276225" y="552450"/>
                  </a:lnTo>
                  <a:cubicBezTo>
                    <a:pt x="123698" y="552450"/>
                    <a:pt x="0" y="428752"/>
                    <a:pt x="0" y="276225"/>
                  </a:cubicBezTo>
                  <a:close/>
                </a:path>
              </a:pathLst>
            </a:custGeom>
            <a:grp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46" name="Group 46"/>
          <p:cNvGrpSpPr/>
          <p:nvPr/>
        </p:nvGrpSpPr>
        <p:grpSpPr>
          <a:xfrm>
            <a:off x="9904770" y="1606320"/>
            <a:ext cx="1624965" cy="203121"/>
            <a:chOff x="0" y="0"/>
            <a:chExt cx="3810000" cy="476250"/>
          </a:xfrm>
          <a:solidFill>
            <a:srgbClr val="0070C0"/>
          </a:solidFill>
        </p:grpSpPr>
        <p:sp>
          <p:nvSpPr>
            <p:cNvPr id="47" name="Freeform 47"/>
            <p:cNvSpPr/>
            <p:nvPr/>
          </p:nvSpPr>
          <p:spPr>
            <a:xfrm>
              <a:off x="0" y="0"/>
              <a:ext cx="3810000" cy="476250"/>
            </a:xfrm>
            <a:custGeom>
              <a:avLst/>
              <a:gdLst/>
              <a:ahLst/>
              <a:cxnLst/>
              <a:rect l="l" t="t" r="r" b="b"/>
              <a:pathLst>
                <a:path w="3810000" h="476250">
                  <a:moveTo>
                    <a:pt x="0" y="0"/>
                  </a:moveTo>
                  <a:lnTo>
                    <a:pt x="3810000" y="0"/>
                  </a:lnTo>
                  <a:lnTo>
                    <a:pt x="3810000" y="476250"/>
                  </a:lnTo>
                  <a:lnTo>
                    <a:pt x="0" y="476250"/>
                  </a:lnTo>
                  <a:close/>
                </a:path>
              </a:pathLst>
            </a:custGeom>
            <a:gr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48" name="TextBox 48"/>
            <p:cNvSpPr txBox="1"/>
            <p:nvPr/>
          </p:nvSpPr>
          <p:spPr>
            <a:xfrm>
              <a:off x="1202713" y="61364"/>
              <a:ext cx="1719798" cy="360816"/>
            </a:xfrm>
            <a:prstGeom prst="rect">
              <a:avLst/>
            </a:prstGeom>
            <a:grpFill/>
          </p:spPr>
          <p:txBody>
            <a:bodyPr lIns="0" tIns="0" rIns="0" bIns="0" rtlCol="0" anchor="ctr"/>
            <a:lstStyle/>
            <a:p>
              <a:pPr>
                <a:lnSpc>
                  <a:spcPts val="1082"/>
                </a:lnSpc>
                <a:spcBef>
                  <a:spcPct val="0"/>
                </a:spcBef>
              </a:pPr>
              <a:r>
                <a:rPr lang="en-US" sz="832" dirty="0">
                  <a:solidFill>
                    <a:schemeClr val="bg1"/>
                  </a:solidFill>
                  <a:latin typeface="Roboto" panose="02000000000000000000" pitchFamily="2" charset="0"/>
                  <a:ea typeface="Roboto" panose="02000000000000000000" pitchFamily="2" charset="0"/>
                  <a:cs typeface="Roboto" panose="02000000000000000000" pitchFamily="2" charset="0"/>
                  <a:sym typeface="Heading Now 71-78"/>
                </a:rPr>
                <a:t>KULLANICI</a:t>
              </a:r>
            </a:p>
          </p:txBody>
        </p:sp>
      </p:grpSp>
      <p:grpSp>
        <p:nvGrpSpPr>
          <p:cNvPr id="49" name="Group 49"/>
          <p:cNvGrpSpPr/>
          <p:nvPr/>
        </p:nvGrpSpPr>
        <p:grpSpPr>
          <a:xfrm>
            <a:off x="563602" y="2141268"/>
            <a:ext cx="1695450" cy="3486150"/>
            <a:chOff x="0" y="0"/>
            <a:chExt cx="3390900" cy="6972300"/>
          </a:xfrm>
        </p:grpSpPr>
        <p:sp>
          <p:nvSpPr>
            <p:cNvPr id="50" name="Freeform 50"/>
            <p:cNvSpPr/>
            <p:nvPr/>
          </p:nvSpPr>
          <p:spPr>
            <a:xfrm>
              <a:off x="0" y="0"/>
              <a:ext cx="3390900" cy="6972300"/>
            </a:xfrm>
            <a:custGeom>
              <a:avLst/>
              <a:gdLst/>
              <a:ahLst/>
              <a:cxnLst/>
              <a:rect l="l" t="t" r="r" b="b"/>
              <a:pathLst>
                <a:path w="3390900" h="6972300">
                  <a:moveTo>
                    <a:pt x="0" y="228600"/>
                  </a:moveTo>
                  <a:cubicBezTo>
                    <a:pt x="0" y="102362"/>
                    <a:pt x="102362" y="0"/>
                    <a:pt x="228600" y="0"/>
                  </a:cubicBezTo>
                  <a:lnTo>
                    <a:pt x="3162300" y="0"/>
                  </a:lnTo>
                  <a:cubicBezTo>
                    <a:pt x="3288538" y="0"/>
                    <a:pt x="3390900" y="102362"/>
                    <a:pt x="3390900" y="228600"/>
                  </a:cubicBezTo>
                  <a:lnTo>
                    <a:pt x="3390900" y="6743700"/>
                  </a:lnTo>
                  <a:cubicBezTo>
                    <a:pt x="3390900" y="6869938"/>
                    <a:pt x="3288538" y="6972300"/>
                    <a:pt x="3162300" y="6972300"/>
                  </a:cubicBezTo>
                  <a:lnTo>
                    <a:pt x="228600" y="6972300"/>
                  </a:lnTo>
                  <a:cubicBezTo>
                    <a:pt x="102362" y="6972300"/>
                    <a:pt x="0" y="6869938"/>
                    <a:pt x="0" y="6743700"/>
                  </a:cubicBezTo>
                  <a:close/>
                </a:path>
              </a:pathLst>
            </a:custGeom>
            <a:solidFill>
              <a:srgbClr val="DDE6E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51" name="Group 51"/>
          <p:cNvGrpSpPr/>
          <p:nvPr/>
        </p:nvGrpSpPr>
        <p:grpSpPr>
          <a:xfrm>
            <a:off x="520739" y="2088879"/>
            <a:ext cx="1704975" cy="3495675"/>
            <a:chOff x="0" y="0"/>
            <a:chExt cx="3409950" cy="6991350"/>
          </a:xfrm>
        </p:grpSpPr>
        <p:sp>
          <p:nvSpPr>
            <p:cNvPr id="52" name="Freeform 52"/>
            <p:cNvSpPr/>
            <p:nvPr/>
          </p:nvSpPr>
          <p:spPr>
            <a:xfrm>
              <a:off x="0" y="0"/>
              <a:ext cx="3409950" cy="6991350"/>
            </a:xfrm>
            <a:custGeom>
              <a:avLst/>
              <a:gdLst/>
              <a:ahLst/>
              <a:cxnLst/>
              <a:rect l="l" t="t" r="r" b="b"/>
              <a:pathLst>
                <a:path w="3409950" h="6991350">
                  <a:moveTo>
                    <a:pt x="0" y="229870"/>
                  </a:moveTo>
                  <a:cubicBezTo>
                    <a:pt x="0" y="102870"/>
                    <a:pt x="102870" y="0"/>
                    <a:pt x="229870" y="0"/>
                  </a:cubicBezTo>
                  <a:lnTo>
                    <a:pt x="3180080" y="0"/>
                  </a:lnTo>
                  <a:cubicBezTo>
                    <a:pt x="3307080" y="0"/>
                    <a:pt x="3409950" y="102870"/>
                    <a:pt x="3409950" y="229870"/>
                  </a:cubicBezTo>
                  <a:lnTo>
                    <a:pt x="3409950" y="6761480"/>
                  </a:lnTo>
                  <a:cubicBezTo>
                    <a:pt x="3409950" y="6888480"/>
                    <a:pt x="3307080" y="6991350"/>
                    <a:pt x="3180080" y="6991350"/>
                  </a:cubicBezTo>
                  <a:lnTo>
                    <a:pt x="229870" y="6991350"/>
                  </a:lnTo>
                  <a:cubicBezTo>
                    <a:pt x="102870" y="6991350"/>
                    <a:pt x="0" y="6888480"/>
                    <a:pt x="0" y="6761480"/>
                  </a:cubicBezTo>
                  <a:close/>
                </a:path>
              </a:pathLst>
            </a:custGeom>
            <a:solidFill>
              <a:srgbClr val="FFFFFF"/>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53" name="Group 53"/>
          <p:cNvGrpSpPr/>
          <p:nvPr/>
        </p:nvGrpSpPr>
        <p:grpSpPr>
          <a:xfrm>
            <a:off x="525502" y="2093642"/>
            <a:ext cx="66675" cy="3486150"/>
            <a:chOff x="0" y="0"/>
            <a:chExt cx="133350" cy="6972300"/>
          </a:xfrm>
        </p:grpSpPr>
        <p:sp>
          <p:nvSpPr>
            <p:cNvPr id="54" name="Freeform 54"/>
            <p:cNvSpPr/>
            <p:nvPr/>
          </p:nvSpPr>
          <p:spPr>
            <a:xfrm>
              <a:off x="0" y="0"/>
              <a:ext cx="133350" cy="6972300"/>
            </a:xfrm>
            <a:custGeom>
              <a:avLst/>
              <a:gdLst/>
              <a:ahLst/>
              <a:cxnLst/>
              <a:rect l="l" t="t" r="r" b="b"/>
              <a:pathLst>
                <a:path w="133350" h="6972300">
                  <a:moveTo>
                    <a:pt x="0" y="0"/>
                  </a:moveTo>
                  <a:lnTo>
                    <a:pt x="133350" y="0"/>
                  </a:lnTo>
                  <a:lnTo>
                    <a:pt x="133350" y="6972300"/>
                  </a:lnTo>
                  <a:lnTo>
                    <a:pt x="0" y="6972300"/>
                  </a:lnTo>
                  <a:close/>
                </a:path>
              </a:pathLst>
            </a:custGeom>
            <a:solidFill>
              <a:srgbClr val="86E5A1"/>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55" name="Group 55"/>
          <p:cNvGrpSpPr/>
          <p:nvPr/>
        </p:nvGrpSpPr>
        <p:grpSpPr>
          <a:xfrm>
            <a:off x="696952" y="2188892"/>
            <a:ext cx="1742440" cy="285750"/>
            <a:chOff x="0" y="-38100"/>
            <a:chExt cx="3484880" cy="571500"/>
          </a:xfrm>
        </p:grpSpPr>
        <p:sp>
          <p:nvSpPr>
            <p:cNvPr id="56" name="Freeform 56"/>
            <p:cNvSpPr/>
            <p:nvPr/>
          </p:nvSpPr>
          <p:spPr>
            <a:xfrm>
              <a:off x="0" y="0"/>
              <a:ext cx="2819400" cy="533400"/>
            </a:xfrm>
            <a:custGeom>
              <a:avLst/>
              <a:gdLst/>
              <a:ahLst/>
              <a:cxnLst/>
              <a:rect l="l" t="t" r="r" b="b"/>
              <a:pathLst>
                <a:path w="2819400" h="533400">
                  <a:moveTo>
                    <a:pt x="0" y="0"/>
                  </a:moveTo>
                  <a:lnTo>
                    <a:pt x="2819400" y="0"/>
                  </a:lnTo>
                  <a:lnTo>
                    <a:pt x="2819400" y="533400"/>
                  </a:lnTo>
                  <a:lnTo>
                    <a:pt x="0" y="533400"/>
                  </a:lnTo>
                  <a:close/>
                </a:path>
              </a:pathLst>
            </a:custGeom>
            <a:blipFill>
              <a:blip r:embed="rId4">
                <a:alphaModFix amt="0"/>
              </a:blip>
              <a:stretch>
                <a:fillRect t="-52992" b="-52992"/>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57" name="TextBox 57"/>
            <p:cNvSpPr txBox="1"/>
            <p:nvPr/>
          </p:nvSpPr>
          <p:spPr>
            <a:xfrm>
              <a:off x="0" y="-38100"/>
              <a:ext cx="3484880" cy="571500"/>
            </a:xfrm>
            <a:prstGeom prst="rect">
              <a:avLst/>
            </a:prstGeom>
          </p:spPr>
          <p:txBody>
            <a:bodyPr lIns="0" tIns="0" rIns="0" bIns="0" rtlCol="0" anchor="ctr"/>
            <a:lstStyle/>
            <a:p>
              <a:pPr>
                <a:lnSpc>
                  <a:spcPts val="1710"/>
                </a:lnSpc>
              </a:pPr>
              <a:r>
                <a:rPr lang="en-US" sz="1425" b="1" dirty="0">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Kaynak </a:t>
              </a:r>
              <a:r>
                <a:rPr lang="en-US" sz="1425" b="1" dirty="0" err="1">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Sistemler</a:t>
              </a:r>
              <a:endParaRPr lang="en-US" sz="1425" b="1" dirty="0">
                <a:solidFill>
                  <a:srgbClr val="102A43"/>
                </a:solidFill>
                <a:latin typeface="Roboto" panose="02000000000000000000" pitchFamily="2" charset="0"/>
                <a:ea typeface="Roboto" panose="02000000000000000000" pitchFamily="2" charset="0"/>
                <a:cs typeface="Roboto" panose="02000000000000000000" pitchFamily="2" charset="0"/>
                <a:sym typeface="Calibri (MS) Bold"/>
              </a:endParaRPr>
            </a:p>
          </p:txBody>
        </p:sp>
      </p:grpSp>
      <p:sp>
        <p:nvSpPr>
          <p:cNvPr id="58" name="TextBox 58"/>
          <p:cNvSpPr txBox="1"/>
          <p:nvPr/>
        </p:nvSpPr>
        <p:spPr>
          <a:xfrm>
            <a:off x="757912" y="2508298"/>
            <a:ext cx="1287780" cy="307777"/>
          </a:xfrm>
          <a:prstGeom prst="rect">
            <a:avLst/>
          </a:prstGeom>
        </p:spPr>
        <p:txBody>
          <a:bodyPr lIns="0" tIns="0" rIns="0" bIns="0" rtlCol="0" anchor="t">
            <a:spAutoFit/>
          </a:bodyPr>
          <a:lstStyle/>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Yapısal ve dosya bazlı kurumsal veriler</a:t>
            </a:r>
          </a:p>
        </p:txBody>
      </p:sp>
      <p:grpSp>
        <p:nvGrpSpPr>
          <p:cNvPr id="59" name="Group 59"/>
          <p:cNvGrpSpPr/>
          <p:nvPr/>
        </p:nvGrpSpPr>
        <p:grpSpPr>
          <a:xfrm>
            <a:off x="692189" y="2822305"/>
            <a:ext cx="1362075" cy="247650"/>
            <a:chOff x="0" y="0"/>
            <a:chExt cx="2724150" cy="495300"/>
          </a:xfrm>
        </p:grpSpPr>
        <p:sp>
          <p:nvSpPr>
            <p:cNvPr id="60" name="Freeform 60"/>
            <p:cNvSpPr/>
            <p:nvPr/>
          </p:nvSpPr>
          <p:spPr>
            <a:xfrm>
              <a:off x="0" y="0"/>
              <a:ext cx="2724150" cy="495300"/>
            </a:xfrm>
            <a:custGeom>
              <a:avLst/>
              <a:gdLst/>
              <a:ahLst/>
              <a:cxnLst/>
              <a:rect l="l" t="t" r="r" b="b"/>
              <a:pathLst>
                <a:path w="2724150" h="495300">
                  <a:moveTo>
                    <a:pt x="0" y="118872"/>
                  </a:moveTo>
                  <a:cubicBezTo>
                    <a:pt x="0" y="53213"/>
                    <a:pt x="53213" y="0"/>
                    <a:pt x="118872" y="0"/>
                  </a:cubicBezTo>
                  <a:lnTo>
                    <a:pt x="2605278" y="0"/>
                  </a:lnTo>
                  <a:cubicBezTo>
                    <a:pt x="2670937" y="0"/>
                    <a:pt x="2724150" y="53213"/>
                    <a:pt x="2724150" y="118872"/>
                  </a:cubicBezTo>
                  <a:lnTo>
                    <a:pt x="2724150" y="376428"/>
                  </a:lnTo>
                  <a:cubicBezTo>
                    <a:pt x="2724150" y="442087"/>
                    <a:pt x="2670937" y="495300"/>
                    <a:pt x="2605278" y="495300"/>
                  </a:cubicBezTo>
                  <a:lnTo>
                    <a:pt x="118872" y="495300"/>
                  </a:lnTo>
                  <a:cubicBezTo>
                    <a:pt x="53213" y="495300"/>
                    <a:pt x="0" y="442087"/>
                    <a:pt x="0" y="376428"/>
                  </a:cubicBezTo>
                  <a:close/>
                </a:path>
              </a:pathLst>
            </a:custGeom>
            <a:solidFill>
              <a:srgbClr val="E3F4FA"/>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61" name="Group 61"/>
          <p:cNvGrpSpPr/>
          <p:nvPr/>
        </p:nvGrpSpPr>
        <p:grpSpPr>
          <a:xfrm>
            <a:off x="773152" y="2862786"/>
            <a:ext cx="1200150" cy="200025"/>
            <a:chOff x="0" y="0"/>
            <a:chExt cx="2400300" cy="400050"/>
          </a:xfrm>
        </p:grpSpPr>
        <p:sp>
          <p:nvSpPr>
            <p:cNvPr id="62" name="Freeform 62"/>
            <p:cNvSpPr/>
            <p:nvPr/>
          </p:nvSpPr>
          <p:spPr>
            <a:xfrm>
              <a:off x="0" y="0"/>
              <a:ext cx="2400300" cy="400050"/>
            </a:xfrm>
            <a:custGeom>
              <a:avLst/>
              <a:gdLst/>
              <a:ahLst/>
              <a:cxnLst/>
              <a:rect l="l" t="t" r="r" b="b"/>
              <a:pathLst>
                <a:path w="2400300" h="400050">
                  <a:moveTo>
                    <a:pt x="0" y="0"/>
                  </a:moveTo>
                  <a:lnTo>
                    <a:pt x="2400300" y="0"/>
                  </a:lnTo>
                  <a:lnTo>
                    <a:pt x="2400300" y="400050"/>
                  </a:lnTo>
                  <a:lnTo>
                    <a:pt x="0" y="400050"/>
                  </a:lnTo>
                  <a:close/>
                </a:path>
              </a:pathLst>
            </a:custGeom>
            <a:blipFill>
              <a:blip r:embed="rId4">
                <a:alphaModFix amt="0"/>
              </a:blip>
              <a:stretch>
                <a:fillRect t="-66910" b="-66910"/>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63" name="TextBox 63"/>
            <p:cNvSpPr txBox="1"/>
            <p:nvPr/>
          </p:nvSpPr>
          <p:spPr>
            <a:xfrm>
              <a:off x="0" y="-28575"/>
              <a:ext cx="2400300" cy="428625"/>
            </a:xfrm>
            <a:prstGeom prst="rect">
              <a:avLst/>
            </a:prstGeom>
          </p:spPr>
          <p:txBody>
            <a:bodyPr lIns="0" tIns="0" rIns="0" bIns="0" rtlCol="0" anchor="ctr"/>
            <a:lstStyle/>
            <a:p>
              <a:pPr algn="ctr">
                <a:lnSpc>
                  <a:spcPts val="1125"/>
                </a:lnSpc>
              </a:pPr>
              <a:r>
                <a:rPr lang="en-US" sz="938" b="1">
                  <a:solidFill>
                    <a:srgbClr val="057CA3"/>
                  </a:solidFill>
                  <a:latin typeface="Roboto" panose="02000000000000000000" pitchFamily="2" charset="0"/>
                  <a:ea typeface="Roboto" panose="02000000000000000000" pitchFamily="2" charset="0"/>
                  <a:cs typeface="Roboto" panose="02000000000000000000" pitchFamily="2" charset="0"/>
                  <a:sym typeface="Calibri (MS) Bold"/>
                </a:rPr>
                <a:t>SQL Server</a:t>
              </a:r>
            </a:p>
          </p:txBody>
        </p:sp>
      </p:grpSp>
      <p:grpSp>
        <p:nvGrpSpPr>
          <p:cNvPr id="64" name="Group 64"/>
          <p:cNvGrpSpPr/>
          <p:nvPr/>
        </p:nvGrpSpPr>
        <p:grpSpPr>
          <a:xfrm>
            <a:off x="692189" y="3136630"/>
            <a:ext cx="1362075" cy="247650"/>
            <a:chOff x="0" y="0"/>
            <a:chExt cx="2724150" cy="495300"/>
          </a:xfrm>
        </p:grpSpPr>
        <p:sp>
          <p:nvSpPr>
            <p:cNvPr id="65" name="Freeform 65"/>
            <p:cNvSpPr/>
            <p:nvPr/>
          </p:nvSpPr>
          <p:spPr>
            <a:xfrm>
              <a:off x="0" y="0"/>
              <a:ext cx="2724150" cy="495300"/>
            </a:xfrm>
            <a:custGeom>
              <a:avLst/>
              <a:gdLst/>
              <a:ahLst/>
              <a:cxnLst/>
              <a:rect l="l" t="t" r="r" b="b"/>
              <a:pathLst>
                <a:path w="2724150" h="495300">
                  <a:moveTo>
                    <a:pt x="0" y="118872"/>
                  </a:moveTo>
                  <a:cubicBezTo>
                    <a:pt x="0" y="53213"/>
                    <a:pt x="53213" y="0"/>
                    <a:pt x="118872" y="0"/>
                  </a:cubicBezTo>
                  <a:lnTo>
                    <a:pt x="2605278" y="0"/>
                  </a:lnTo>
                  <a:cubicBezTo>
                    <a:pt x="2670937" y="0"/>
                    <a:pt x="2724150" y="53213"/>
                    <a:pt x="2724150" y="118872"/>
                  </a:cubicBezTo>
                  <a:lnTo>
                    <a:pt x="2724150" y="376428"/>
                  </a:lnTo>
                  <a:cubicBezTo>
                    <a:pt x="2724150" y="442087"/>
                    <a:pt x="2670937" y="495300"/>
                    <a:pt x="2605278" y="495300"/>
                  </a:cubicBezTo>
                  <a:lnTo>
                    <a:pt x="118872" y="495300"/>
                  </a:lnTo>
                  <a:cubicBezTo>
                    <a:pt x="53213" y="495300"/>
                    <a:pt x="0" y="442087"/>
                    <a:pt x="0" y="376428"/>
                  </a:cubicBezTo>
                  <a:close/>
                </a:path>
              </a:pathLst>
            </a:custGeom>
            <a:solidFill>
              <a:srgbClr val="EEF3F8"/>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66" name="Group 66"/>
          <p:cNvGrpSpPr/>
          <p:nvPr/>
        </p:nvGrpSpPr>
        <p:grpSpPr>
          <a:xfrm>
            <a:off x="692189" y="3450955"/>
            <a:ext cx="1362075" cy="247650"/>
            <a:chOff x="0" y="0"/>
            <a:chExt cx="2724150" cy="495300"/>
          </a:xfrm>
        </p:grpSpPr>
        <p:sp>
          <p:nvSpPr>
            <p:cNvPr id="67" name="Freeform 67"/>
            <p:cNvSpPr/>
            <p:nvPr/>
          </p:nvSpPr>
          <p:spPr>
            <a:xfrm>
              <a:off x="0" y="0"/>
              <a:ext cx="2724150" cy="495300"/>
            </a:xfrm>
            <a:custGeom>
              <a:avLst/>
              <a:gdLst/>
              <a:ahLst/>
              <a:cxnLst/>
              <a:rect l="l" t="t" r="r" b="b"/>
              <a:pathLst>
                <a:path w="2724150" h="495300">
                  <a:moveTo>
                    <a:pt x="0" y="118872"/>
                  </a:moveTo>
                  <a:cubicBezTo>
                    <a:pt x="0" y="53213"/>
                    <a:pt x="53213" y="0"/>
                    <a:pt x="118872" y="0"/>
                  </a:cubicBezTo>
                  <a:lnTo>
                    <a:pt x="2605278" y="0"/>
                  </a:lnTo>
                  <a:cubicBezTo>
                    <a:pt x="2670937" y="0"/>
                    <a:pt x="2724150" y="53213"/>
                    <a:pt x="2724150" y="118872"/>
                  </a:cubicBezTo>
                  <a:lnTo>
                    <a:pt x="2724150" y="376428"/>
                  </a:lnTo>
                  <a:cubicBezTo>
                    <a:pt x="2724150" y="442087"/>
                    <a:pt x="2670937" y="495300"/>
                    <a:pt x="2605278" y="495300"/>
                  </a:cubicBezTo>
                  <a:lnTo>
                    <a:pt x="118872" y="495300"/>
                  </a:lnTo>
                  <a:cubicBezTo>
                    <a:pt x="53213" y="495300"/>
                    <a:pt x="0" y="442087"/>
                    <a:pt x="0" y="376428"/>
                  </a:cubicBezTo>
                  <a:close/>
                </a:path>
              </a:pathLst>
            </a:custGeom>
            <a:solidFill>
              <a:srgbClr val="EEF3F8"/>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68" name="Group 68"/>
          <p:cNvGrpSpPr/>
          <p:nvPr/>
        </p:nvGrpSpPr>
        <p:grpSpPr>
          <a:xfrm>
            <a:off x="692189" y="3765280"/>
            <a:ext cx="1362075" cy="247650"/>
            <a:chOff x="0" y="0"/>
            <a:chExt cx="2724150" cy="495300"/>
          </a:xfrm>
        </p:grpSpPr>
        <p:sp>
          <p:nvSpPr>
            <p:cNvPr id="69" name="Freeform 69"/>
            <p:cNvSpPr/>
            <p:nvPr/>
          </p:nvSpPr>
          <p:spPr>
            <a:xfrm>
              <a:off x="0" y="0"/>
              <a:ext cx="2724150" cy="495300"/>
            </a:xfrm>
            <a:custGeom>
              <a:avLst/>
              <a:gdLst/>
              <a:ahLst/>
              <a:cxnLst/>
              <a:rect l="l" t="t" r="r" b="b"/>
              <a:pathLst>
                <a:path w="2724150" h="495300">
                  <a:moveTo>
                    <a:pt x="0" y="118872"/>
                  </a:moveTo>
                  <a:cubicBezTo>
                    <a:pt x="0" y="53213"/>
                    <a:pt x="53213" y="0"/>
                    <a:pt x="118872" y="0"/>
                  </a:cubicBezTo>
                  <a:lnTo>
                    <a:pt x="2605278" y="0"/>
                  </a:lnTo>
                  <a:cubicBezTo>
                    <a:pt x="2670937" y="0"/>
                    <a:pt x="2724150" y="53213"/>
                    <a:pt x="2724150" y="118872"/>
                  </a:cubicBezTo>
                  <a:lnTo>
                    <a:pt x="2724150" y="376428"/>
                  </a:lnTo>
                  <a:cubicBezTo>
                    <a:pt x="2724150" y="442087"/>
                    <a:pt x="2670937" y="495300"/>
                    <a:pt x="2605278" y="495300"/>
                  </a:cubicBezTo>
                  <a:lnTo>
                    <a:pt x="118872" y="495300"/>
                  </a:lnTo>
                  <a:cubicBezTo>
                    <a:pt x="53213" y="495300"/>
                    <a:pt x="0" y="442087"/>
                    <a:pt x="0" y="376428"/>
                  </a:cubicBezTo>
                  <a:close/>
                </a:path>
              </a:pathLst>
            </a:custGeom>
            <a:solidFill>
              <a:srgbClr val="EEF3F8"/>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70" name="Group 70"/>
          <p:cNvGrpSpPr/>
          <p:nvPr/>
        </p:nvGrpSpPr>
        <p:grpSpPr>
          <a:xfrm>
            <a:off x="2621002" y="2141268"/>
            <a:ext cx="1943100" cy="3486150"/>
            <a:chOff x="0" y="0"/>
            <a:chExt cx="3886200" cy="6972300"/>
          </a:xfrm>
        </p:grpSpPr>
        <p:sp>
          <p:nvSpPr>
            <p:cNvPr id="71" name="Freeform 71"/>
            <p:cNvSpPr/>
            <p:nvPr/>
          </p:nvSpPr>
          <p:spPr>
            <a:xfrm>
              <a:off x="0" y="0"/>
              <a:ext cx="3886200" cy="6972300"/>
            </a:xfrm>
            <a:custGeom>
              <a:avLst/>
              <a:gdLst/>
              <a:ahLst/>
              <a:cxnLst/>
              <a:rect l="l" t="t" r="r" b="b"/>
              <a:pathLst>
                <a:path w="3886200" h="6972300">
                  <a:moveTo>
                    <a:pt x="0" y="228600"/>
                  </a:moveTo>
                  <a:cubicBezTo>
                    <a:pt x="0" y="102362"/>
                    <a:pt x="102362" y="0"/>
                    <a:pt x="228600" y="0"/>
                  </a:cubicBezTo>
                  <a:lnTo>
                    <a:pt x="3657600" y="0"/>
                  </a:lnTo>
                  <a:cubicBezTo>
                    <a:pt x="3783838" y="0"/>
                    <a:pt x="3886200" y="102362"/>
                    <a:pt x="3886200" y="228600"/>
                  </a:cubicBezTo>
                  <a:lnTo>
                    <a:pt x="3886200" y="6743700"/>
                  </a:lnTo>
                  <a:cubicBezTo>
                    <a:pt x="3886200" y="6869938"/>
                    <a:pt x="3783838" y="6972300"/>
                    <a:pt x="3657600" y="6972300"/>
                  </a:cubicBezTo>
                  <a:lnTo>
                    <a:pt x="228600" y="6972300"/>
                  </a:lnTo>
                  <a:cubicBezTo>
                    <a:pt x="102362" y="6972300"/>
                    <a:pt x="0" y="6869938"/>
                    <a:pt x="0" y="6743700"/>
                  </a:cubicBezTo>
                  <a:close/>
                </a:path>
              </a:pathLst>
            </a:custGeom>
            <a:solidFill>
              <a:srgbClr val="DDE6E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72" name="Group 72"/>
          <p:cNvGrpSpPr/>
          <p:nvPr/>
        </p:nvGrpSpPr>
        <p:grpSpPr>
          <a:xfrm>
            <a:off x="2578140" y="2088879"/>
            <a:ext cx="1952625" cy="3495675"/>
            <a:chOff x="0" y="0"/>
            <a:chExt cx="3905250" cy="6991350"/>
          </a:xfrm>
        </p:grpSpPr>
        <p:sp>
          <p:nvSpPr>
            <p:cNvPr id="73" name="Freeform 73"/>
            <p:cNvSpPr/>
            <p:nvPr/>
          </p:nvSpPr>
          <p:spPr>
            <a:xfrm>
              <a:off x="0" y="0"/>
              <a:ext cx="3905250" cy="6991350"/>
            </a:xfrm>
            <a:custGeom>
              <a:avLst/>
              <a:gdLst/>
              <a:ahLst/>
              <a:cxnLst/>
              <a:rect l="l" t="t" r="r" b="b"/>
              <a:pathLst>
                <a:path w="3905250" h="6991350">
                  <a:moveTo>
                    <a:pt x="0" y="229743"/>
                  </a:moveTo>
                  <a:cubicBezTo>
                    <a:pt x="0" y="102870"/>
                    <a:pt x="102870" y="0"/>
                    <a:pt x="229743" y="0"/>
                  </a:cubicBezTo>
                  <a:lnTo>
                    <a:pt x="3675507" y="0"/>
                  </a:lnTo>
                  <a:cubicBezTo>
                    <a:pt x="3802380" y="0"/>
                    <a:pt x="3905250" y="102870"/>
                    <a:pt x="3905250" y="229743"/>
                  </a:cubicBezTo>
                  <a:lnTo>
                    <a:pt x="3905250" y="6761607"/>
                  </a:lnTo>
                  <a:cubicBezTo>
                    <a:pt x="3905250" y="6888480"/>
                    <a:pt x="3802380" y="6991350"/>
                    <a:pt x="3675507" y="6991350"/>
                  </a:cubicBezTo>
                  <a:lnTo>
                    <a:pt x="229743" y="6991350"/>
                  </a:lnTo>
                  <a:cubicBezTo>
                    <a:pt x="102870" y="6991350"/>
                    <a:pt x="0" y="6888480"/>
                    <a:pt x="0" y="6761607"/>
                  </a:cubicBezTo>
                  <a:close/>
                </a:path>
              </a:pathLst>
            </a:custGeom>
            <a:solidFill>
              <a:srgbClr val="FFFFFF"/>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74" name="Group 74"/>
          <p:cNvGrpSpPr/>
          <p:nvPr/>
        </p:nvGrpSpPr>
        <p:grpSpPr>
          <a:xfrm>
            <a:off x="2582902" y="2093642"/>
            <a:ext cx="66675" cy="3486150"/>
            <a:chOff x="0" y="0"/>
            <a:chExt cx="133350" cy="6972300"/>
          </a:xfrm>
        </p:grpSpPr>
        <p:sp>
          <p:nvSpPr>
            <p:cNvPr id="75" name="Freeform 75"/>
            <p:cNvSpPr/>
            <p:nvPr/>
          </p:nvSpPr>
          <p:spPr>
            <a:xfrm>
              <a:off x="0" y="0"/>
              <a:ext cx="133350" cy="6972300"/>
            </a:xfrm>
            <a:custGeom>
              <a:avLst/>
              <a:gdLst/>
              <a:ahLst/>
              <a:cxnLst/>
              <a:rect l="l" t="t" r="r" b="b"/>
              <a:pathLst>
                <a:path w="133350" h="6972300">
                  <a:moveTo>
                    <a:pt x="0" y="0"/>
                  </a:moveTo>
                  <a:lnTo>
                    <a:pt x="133350" y="0"/>
                  </a:lnTo>
                  <a:lnTo>
                    <a:pt x="133350" y="6972300"/>
                  </a:lnTo>
                  <a:lnTo>
                    <a:pt x="0" y="6972300"/>
                  </a:lnTo>
                  <a:close/>
                </a:path>
              </a:pathLst>
            </a:custGeom>
            <a:solidFill>
              <a:srgbClr val="86E5A1"/>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76" name="Group 76"/>
          <p:cNvGrpSpPr/>
          <p:nvPr/>
        </p:nvGrpSpPr>
        <p:grpSpPr>
          <a:xfrm>
            <a:off x="2754352" y="2207942"/>
            <a:ext cx="1657350" cy="266700"/>
            <a:chOff x="0" y="0"/>
            <a:chExt cx="3314700" cy="533400"/>
          </a:xfrm>
        </p:grpSpPr>
        <p:sp>
          <p:nvSpPr>
            <p:cNvPr id="77" name="Freeform 77"/>
            <p:cNvSpPr/>
            <p:nvPr/>
          </p:nvSpPr>
          <p:spPr>
            <a:xfrm>
              <a:off x="0" y="0"/>
              <a:ext cx="3314700" cy="533400"/>
            </a:xfrm>
            <a:custGeom>
              <a:avLst/>
              <a:gdLst/>
              <a:ahLst/>
              <a:cxnLst/>
              <a:rect l="l" t="t" r="r" b="b"/>
              <a:pathLst>
                <a:path w="3314700" h="533400">
                  <a:moveTo>
                    <a:pt x="0" y="0"/>
                  </a:moveTo>
                  <a:lnTo>
                    <a:pt x="3314700" y="0"/>
                  </a:lnTo>
                  <a:lnTo>
                    <a:pt x="3314700" y="533400"/>
                  </a:lnTo>
                  <a:lnTo>
                    <a:pt x="0" y="533400"/>
                  </a:lnTo>
                  <a:close/>
                </a:path>
              </a:pathLst>
            </a:custGeom>
            <a:blipFill>
              <a:blip r:embed="rId4">
                <a:alphaModFix amt="0"/>
              </a:blip>
              <a:stretch>
                <a:fillRect t="-71085" b="-71085"/>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78" name="TextBox 78"/>
            <p:cNvSpPr txBox="1"/>
            <p:nvPr/>
          </p:nvSpPr>
          <p:spPr>
            <a:xfrm>
              <a:off x="0" y="-38100"/>
              <a:ext cx="3314700" cy="571500"/>
            </a:xfrm>
            <a:prstGeom prst="rect">
              <a:avLst/>
            </a:prstGeom>
          </p:spPr>
          <p:txBody>
            <a:bodyPr lIns="0" tIns="0" rIns="0" bIns="0" rtlCol="0" anchor="ctr"/>
            <a:lstStyle/>
            <a:p>
              <a:pPr>
                <a:lnSpc>
                  <a:spcPts val="1710"/>
                </a:lnSpc>
              </a:pPr>
              <a:r>
                <a:rPr lang="en-US" sz="1425" b="1">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Entegrasyon &amp; DWH</a:t>
              </a:r>
            </a:p>
          </p:txBody>
        </p:sp>
      </p:grpSp>
      <p:grpSp>
        <p:nvGrpSpPr>
          <p:cNvPr id="79" name="Group 79"/>
          <p:cNvGrpSpPr/>
          <p:nvPr/>
        </p:nvGrpSpPr>
        <p:grpSpPr>
          <a:xfrm>
            <a:off x="4926052" y="2141268"/>
            <a:ext cx="1943100" cy="3486150"/>
            <a:chOff x="0" y="0"/>
            <a:chExt cx="3886200" cy="6972300"/>
          </a:xfrm>
        </p:grpSpPr>
        <p:sp>
          <p:nvSpPr>
            <p:cNvPr id="80" name="Freeform 80"/>
            <p:cNvSpPr/>
            <p:nvPr/>
          </p:nvSpPr>
          <p:spPr>
            <a:xfrm>
              <a:off x="0" y="0"/>
              <a:ext cx="3886200" cy="6972300"/>
            </a:xfrm>
            <a:custGeom>
              <a:avLst/>
              <a:gdLst/>
              <a:ahLst/>
              <a:cxnLst/>
              <a:rect l="l" t="t" r="r" b="b"/>
              <a:pathLst>
                <a:path w="3886200" h="6972300">
                  <a:moveTo>
                    <a:pt x="0" y="228600"/>
                  </a:moveTo>
                  <a:cubicBezTo>
                    <a:pt x="0" y="102362"/>
                    <a:pt x="102362" y="0"/>
                    <a:pt x="228600" y="0"/>
                  </a:cubicBezTo>
                  <a:lnTo>
                    <a:pt x="3657600" y="0"/>
                  </a:lnTo>
                  <a:cubicBezTo>
                    <a:pt x="3783838" y="0"/>
                    <a:pt x="3886200" y="102362"/>
                    <a:pt x="3886200" y="228600"/>
                  </a:cubicBezTo>
                  <a:lnTo>
                    <a:pt x="3886200" y="6743700"/>
                  </a:lnTo>
                  <a:cubicBezTo>
                    <a:pt x="3886200" y="6869938"/>
                    <a:pt x="3783838" y="6972300"/>
                    <a:pt x="3657600" y="6972300"/>
                  </a:cubicBezTo>
                  <a:lnTo>
                    <a:pt x="228600" y="6972300"/>
                  </a:lnTo>
                  <a:cubicBezTo>
                    <a:pt x="102362" y="6972300"/>
                    <a:pt x="0" y="6869938"/>
                    <a:pt x="0" y="6743700"/>
                  </a:cubicBezTo>
                  <a:close/>
                </a:path>
              </a:pathLst>
            </a:custGeom>
            <a:solidFill>
              <a:srgbClr val="DDE6E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81" name="Group 81"/>
          <p:cNvGrpSpPr/>
          <p:nvPr/>
        </p:nvGrpSpPr>
        <p:grpSpPr>
          <a:xfrm>
            <a:off x="4883190" y="2088879"/>
            <a:ext cx="1952625" cy="3495675"/>
            <a:chOff x="0" y="0"/>
            <a:chExt cx="3905250" cy="6991350"/>
          </a:xfrm>
        </p:grpSpPr>
        <p:sp>
          <p:nvSpPr>
            <p:cNvPr id="82" name="Freeform 82"/>
            <p:cNvSpPr/>
            <p:nvPr/>
          </p:nvSpPr>
          <p:spPr>
            <a:xfrm>
              <a:off x="0" y="0"/>
              <a:ext cx="3905250" cy="6991350"/>
            </a:xfrm>
            <a:custGeom>
              <a:avLst/>
              <a:gdLst/>
              <a:ahLst/>
              <a:cxnLst/>
              <a:rect l="l" t="t" r="r" b="b"/>
              <a:pathLst>
                <a:path w="3905250" h="6991350">
                  <a:moveTo>
                    <a:pt x="0" y="229743"/>
                  </a:moveTo>
                  <a:cubicBezTo>
                    <a:pt x="0" y="102870"/>
                    <a:pt x="102870" y="0"/>
                    <a:pt x="229743" y="0"/>
                  </a:cubicBezTo>
                  <a:lnTo>
                    <a:pt x="3675507" y="0"/>
                  </a:lnTo>
                  <a:cubicBezTo>
                    <a:pt x="3802380" y="0"/>
                    <a:pt x="3905250" y="102870"/>
                    <a:pt x="3905250" y="229743"/>
                  </a:cubicBezTo>
                  <a:lnTo>
                    <a:pt x="3905250" y="6761607"/>
                  </a:lnTo>
                  <a:cubicBezTo>
                    <a:pt x="3905250" y="6888480"/>
                    <a:pt x="3802380" y="6991350"/>
                    <a:pt x="3675507" y="6991350"/>
                  </a:cubicBezTo>
                  <a:lnTo>
                    <a:pt x="229743" y="6991350"/>
                  </a:lnTo>
                  <a:cubicBezTo>
                    <a:pt x="102870" y="6991350"/>
                    <a:pt x="0" y="6888480"/>
                    <a:pt x="0" y="6761607"/>
                  </a:cubicBezTo>
                  <a:close/>
                </a:path>
              </a:pathLst>
            </a:custGeom>
            <a:solidFill>
              <a:srgbClr val="FFFFFF"/>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83" name="Group 83"/>
          <p:cNvGrpSpPr/>
          <p:nvPr/>
        </p:nvGrpSpPr>
        <p:grpSpPr>
          <a:xfrm>
            <a:off x="4887952" y="2093642"/>
            <a:ext cx="66675" cy="3486150"/>
            <a:chOff x="0" y="0"/>
            <a:chExt cx="133350" cy="6972300"/>
          </a:xfrm>
        </p:grpSpPr>
        <p:sp>
          <p:nvSpPr>
            <p:cNvPr id="84" name="Freeform 84"/>
            <p:cNvSpPr/>
            <p:nvPr/>
          </p:nvSpPr>
          <p:spPr>
            <a:xfrm>
              <a:off x="0" y="0"/>
              <a:ext cx="133350" cy="6972300"/>
            </a:xfrm>
            <a:custGeom>
              <a:avLst/>
              <a:gdLst/>
              <a:ahLst/>
              <a:cxnLst/>
              <a:rect l="l" t="t" r="r" b="b"/>
              <a:pathLst>
                <a:path w="133350" h="6972300">
                  <a:moveTo>
                    <a:pt x="0" y="0"/>
                  </a:moveTo>
                  <a:lnTo>
                    <a:pt x="133350" y="0"/>
                  </a:lnTo>
                  <a:lnTo>
                    <a:pt x="133350" y="6972300"/>
                  </a:lnTo>
                  <a:lnTo>
                    <a:pt x="0" y="6972300"/>
                  </a:lnTo>
                  <a:close/>
                </a:path>
              </a:pathLst>
            </a:custGeom>
            <a:solidFill>
              <a:srgbClr val="86E5A1"/>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85" name="Group 85"/>
          <p:cNvGrpSpPr/>
          <p:nvPr/>
        </p:nvGrpSpPr>
        <p:grpSpPr>
          <a:xfrm>
            <a:off x="5059402" y="2207942"/>
            <a:ext cx="1657350" cy="266700"/>
            <a:chOff x="0" y="0"/>
            <a:chExt cx="3314700" cy="533400"/>
          </a:xfrm>
        </p:grpSpPr>
        <p:sp>
          <p:nvSpPr>
            <p:cNvPr id="86" name="Freeform 86"/>
            <p:cNvSpPr/>
            <p:nvPr/>
          </p:nvSpPr>
          <p:spPr>
            <a:xfrm>
              <a:off x="0" y="0"/>
              <a:ext cx="3314700" cy="533400"/>
            </a:xfrm>
            <a:custGeom>
              <a:avLst/>
              <a:gdLst/>
              <a:ahLst/>
              <a:cxnLst/>
              <a:rect l="l" t="t" r="r" b="b"/>
              <a:pathLst>
                <a:path w="3314700" h="533400">
                  <a:moveTo>
                    <a:pt x="0" y="0"/>
                  </a:moveTo>
                  <a:lnTo>
                    <a:pt x="3314700" y="0"/>
                  </a:lnTo>
                  <a:lnTo>
                    <a:pt x="3314700" y="533400"/>
                  </a:lnTo>
                  <a:lnTo>
                    <a:pt x="0" y="533400"/>
                  </a:lnTo>
                  <a:close/>
                </a:path>
              </a:pathLst>
            </a:custGeom>
            <a:blipFill>
              <a:blip r:embed="rId4">
                <a:alphaModFix amt="0"/>
              </a:blip>
              <a:stretch>
                <a:fillRect t="-71085" b="-71085"/>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87" name="TextBox 87"/>
            <p:cNvSpPr txBox="1"/>
            <p:nvPr/>
          </p:nvSpPr>
          <p:spPr>
            <a:xfrm>
              <a:off x="0" y="-38100"/>
              <a:ext cx="3314700" cy="571500"/>
            </a:xfrm>
            <a:prstGeom prst="rect">
              <a:avLst/>
            </a:prstGeom>
          </p:spPr>
          <p:txBody>
            <a:bodyPr lIns="0" tIns="0" rIns="0" bIns="0" rtlCol="0" anchor="ctr"/>
            <a:lstStyle/>
            <a:p>
              <a:pPr>
                <a:lnSpc>
                  <a:spcPts val="1710"/>
                </a:lnSpc>
              </a:pPr>
              <a:r>
                <a:rPr lang="en-US" sz="1425" b="1">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Qlik &amp; Semantic</a:t>
              </a:r>
            </a:p>
          </p:txBody>
        </p:sp>
      </p:grpSp>
      <p:sp>
        <p:nvSpPr>
          <p:cNvPr id="88" name="TextBox 88"/>
          <p:cNvSpPr txBox="1"/>
          <p:nvPr/>
        </p:nvSpPr>
        <p:spPr>
          <a:xfrm>
            <a:off x="5120362" y="2508298"/>
            <a:ext cx="1535430" cy="2051844"/>
          </a:xfrm>
          <a:prstGeom prst="rect">
            <a:avLst/>
          </a:prstGeom>
        </p:spPr>
        <p:txBody>
          <a:bodyPr lIns="0" tIns="0" rIns="0" bIns="0" rtlCol="0" anchor="t">
            <a:spAutoFit/>
          </a:bodyPr>
          <a:lstStyle/>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Qlik veri modeli / QVD</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KPI, ölçüm ve boyutlar</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İş kuralları</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Qlik QAP uygulama katmanı</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Uygulama ve veri yetkileri</a:t>
            </a:r>
          </a:p>
        </p:txBody>
      </p:sp>
      <p:grpSp>
        <p:nvGrpSpPr>
          <p:cNvPr id="89" name="Group 89"/>
          <p:cNvGrpSpPr/>
          <p:nvPr/>
        </p:nvGrpSpPr>
        <p:grpSpPr>
          <a:xfrm>
            <a:off x="7231102" y="2141267"/>
            <a:ext cx="2133600" cy="1676400"/>
            <a:chOff x="0" y="0"/>
            <a:chExt cx="4267200" cy="3352800"/>
          </a:xfrm>
        </p:grpSpPr>
        <p:sp>
          <p:nvSpPr>
            <p:cNvPr id="90" name="Freeform 90"/>
            <p:cNvSpPr/>
            <p:nvPr/>
          </p:nvSpPr>
          <p:spPr>
            <a:xfrm>
              <a:off x="0" y="0"/>
              <a:ext cx="4267200" cy="3352800"/>
            </a:xfrm>
            <a:custGeom>
              <a:avLst/>
              <a:gdLst/>
              <a:ahLst/>
              <a:cxnLst/>
              <a:rect l="l" t="t" r="r" b="b"/>
              <a:pathLst>
                <a:path w="4267200" h="3352800">
                  <a:moveTo>
                    <a:pt x="0" y="228600"/>
                  </a:moveTo>
                  <a:cubicBezTo>
                    <a:pt x="0" y="102362"/>
                    <a:pt x="102362" y="0"/>
                    <a:pt x="228600" y="0"/>
                  </a:cubicBezTo>
                  <a:lnTo>
                    <a:pt x="4038600" y="0"/>
                  </a:lnTo>
                  <a:cubicBezTo>
                    <a:pt x="4164838" y="0"/>
                    <a:pt x="4267200" y="102362"/>
                    <a:pt x="4267200" y="228600"/>
                  </a:cubicBezTo>
                  <a:lnTo>
                    <a:pt x="4267200" y="3124200"/>
                  </a:lnTo>
                  <a:cubicBezTo>
                    <a:pt x="4267200" y="3250438"/>
                    <a:pt x="4164838" y="3352800"/>
                    <a:pt x="4038600" y="3352800"/>
                  </a:cubicBezTo>
                  <a:lnTo>
                    <a:pt x="228600" y="3352800"/>
                  </a:lnTo>
                  <a:cubicBezTo>
                    <a:pt x="102362" y="3352800"/>
                    <a:pt x="0" y="3250438"/>
                    <a:pt x="0" y="3124200"/>
                  </a:cubicBezTo>
                  <a:close/>
                </a:path>
              </a:pathLst>
            </a:custGeom>
            <a:solidFill>
              <a:srgbClr val="DDE6E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91" name="Group 91"/>
          <p:cNvGrpSpPr/>
          <p:nvPr/>
        </p:nvGrpSpPr>
        <p:grpSpPr>
          <a:xfrm>
            <a:off x="7188240" y="2088880"/>
            <a:ext cx="2143125" cy="1685925"/>
            <a:chOff x="0" y="0"/>
            <a:chExt cx="4286250" cy="3371850"/>
          </a:xfrm>
        </p:grpSpPr>
        <p:sp>
          <p:nvSpPr>
            <p:cNvPr id="92" name="Freeform 92"/>
            <p:cNvSpPr/>
            <p:nvPr/>
          </p:nvSpPr>
          <p:spPr>
            <a:xfrm>
              <a:off x="0" y="0"/>
              <a:ext cx="4286250" cy="3371850"/>
            </a:xfrm>
            <a:custGeom>
              <a:avLst/>
              <a:gdLst/>
              <a:ahLst/>
              <a:cxnLst/>
              <a:rect l="l" t="t" r="r" b="b"/>
              <a:pathLst>
                <a:path w="4286250" h="3371850">
                  <a:moveTo>
                    <a:pt x="0" y="229870"/>
                  </a:moveTo>
                  <a:cubicBezTo>
                    <a:pt x="0" y="102870"/>
                    <a:pt x="102870" y="0"/>
                    <a:pt x="229870" y="0"/>
                  </a:cubicBezTo>
                  <a:lnTo>
                    <a:pt x="4056380" y="0"/>
                  </a:lnTo>
                  <a:cubicBezTo>
                    <a:pt x="4183380" y="0"/>
                    <a:pt x="4286250" y="102870"/>
                    <a:pt x="4286250" y="229870"/>
                  </a:cubicBezTo>
                  <a:lnTo>
                    <a:pt x="4286250" y="3141980"/>
                  </a:lnTo>
                  <a:cubicBezTo>
                    <a:pt x="4286250" y="3268980"/>
                    <a:pt x="4183380" y="3371850"/>
                    <a:pt x="4056380" y="3371850"/>
                  </a:cubicBezTo>
                  <a:lnTo>
                    <a:pt x="229870" y="3371850"/>
                  </a:lnTo>
                  <a:cubicBezTo>
                    <a:pt x="102870" y="3371850"/>
                    <a:pt x="0" y="3268980"/>
                    <a:pt x="0" y="3141980"/>
                  </a:cubicBezTo>
                  <a:close/>
                </a:path>
              </a:pathLst>
            </a:custGeom>
            <a:solidFill>
              <a:srgbClr val="FFFFFF"/>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93" name="Group 93"/>
          <p:cNvGrpSpPr/>
          <p:nvPr/>
        </p:nvGrpSpPr>
        <p:grpSpPr>
          <a:xfrm>
            <a:off x="7193002" y="2093642"/>
            <a:ext cx="66675" cy="1676400"/>
            <a:chOff x="0" y="0"/>
            <a:chExt cx="133350" cy="3352800"/>
          </a:xfrm>
        </p:grpSpPr>
        <p:sp>
          <p:nvSpPr>
            <p:cNvPr id="94" name="Freeform 94"/>
            <p:cNvSpPr/>
            <p:nvPr/>
          </p:nvSpPr>
          <p:spPr>
            <a:xfrm>
              <a:off x="0" y="0"/>
              <a:ext cx="133350" cy="3352800"/>
            </a:xfrm>
            <a:custGeom>
              <a:avLst/>
              <a:gdLst/>
              <a:ahLst/>
              <a:cxnLst/>
              <a:rect l="l" t="t" r="r" b="b"/>
              <a:pathLst>
                <a:path w="133350" h="3352800">
                  <a:moveTo>
                    <a:pt x="0" y="0"/>
                  </a:moveTo>
                  <a:lnTo>
                    <a:pt x="133350" y="0"/>
                  </a:lnTo>
                  <a:lnTo>
                    <a:pt x="133350" y="3352800"/>
                  </a:lnTo>
                  <a:lnTo>
                    <a:pt x="0" y="3352800"/>
                  </a:lnTo>
                  <a:close/>
                </a:path>
              </a:pathLst>
            </a:custGeom>
            <a:solidFill>
              <a:srgbClr val="86E5A1"/>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95" name="Group 95"/>
          <p:cNvGrpSpPr/>
          <p:nvPr/>
        </p:nvGrpSpPr>
        <p:grpSpPr>
          <a:xfrm>
            <a:off x="7364452" y="2207942"/>
            <a:ext cx="1847850" cy="266700"/>
            <a:chOff x="0" y="0"/>
            <a:chExt cx="3695700" cy="533400"/>
          </a:xfrm>
        </p:grpSpPr>
        <p:sp>
          <p:nvSpPr>
            <p:cNvPr id="96" name="Freeform 96"/>
            <p:cNvSpPr/>
            <p:nvPr/>
          </p:nvSpPr>
          <p:spPr>
            <a:xfrm>
              <a:off x="0" y="0"/>
              <a:ext cx="3695700" cy="533400"/>
            </a:xfrm>
            <a:custGeom>
              <a:avLst/>
              <a:gdLst/>
              <a:ahLst/>
              <a:cxnLst/>
              <a:rect l="l" t="t" r="r" b="b"/>
              <a:pathLst>
                <a:path w="3695700" h="533400">
                  <a:moveTo>
                    <a:pt x="0" y="0"/>
                  </a:moveTo>
                  <a:lnTo>
                    <a:pt x="3695700" y="0"/>
                  </a:lnTo>
                  <a:lnTo>
                    <a:pt x="3695700" y="533400"/>
                  </a:lnTo>
                  <a:lnTo>
                    <a:pt x="0" y="533400"/>
                  </a:lnTo>
                  <a:close/>
                </a:path>
              </a:pathLst>
            </a:custGeom>
            <a:blipFill>
              <a:blip r:embed="rId4">
                <a:alphaModFix amt="0"/>
              </a:blip>
              <a:stretch>
                <a:fillRect t="-85003" b="-85003"/>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97" name="TextBox 97"/>
            <p:cNvSpPr txBox="1"/>
            <p:nvPr/>
          </p:nvSpPr>
          <p:spPr>
            <a:xfrm>
              <a:off x="0" y="-38100"/>
              <a:ext cx="3695700" cy="571500"/>
            </a:xfrm>
            <a:prstGeom prst="rect">
              <a:avLst/>
            </a:prstGeom>
          </p:spPr>
          <p:txBody>
            <a:bodyPr lIns="0" tIns="0" rIns="0" bIns="0" rtlCol="0" anchor="ctr"/>
            <a:lstStyle/>
            <a:p>
              <a:pPr>
                <a:lnSpc>
                  <a:spcPts val="1710"/>
                </a:lnSpc>
              </a:pPr>
              <a:r>
                <a:rPr lang="en-US" sz="1425" b="1">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D‑Board | Mobil</a:t>
              </a:r>
            </a:p>
          </p:txBody>
        </p:sp>
      </p:grpSp>
      <p:grpSp>
        <p:nvGrpSpPr>
          <p:cNvPr id="98" name="Group 98"/>
          <p:cNvGrpSpPr/>
          <p:nvPr/>
        </p:nvGrpSpPr>
        <p:grpSpPr>
          <a:xfrm>
            <a:off x="7231102" y="4131992"/>
            <a:ext cx="2133600" cy="1495425"/>
            <a:chOff x="0" y="0"/>
            <a:chExt cx="4267200" cy="2990850"/>
          </a:xfrm>
        </p:grpSpPr>
        <p:sp>
          <p:nvSpPr>
            <p:cNvPr id="99" name="Freeform 99"/>
            <p:cNvSpPr/>
            <p:nvPr/>
          </p:nvSpPr>
          <p:spPr>
            <a:xfrm>
              <a:off x="0" y="0"/>
              <a:ext cx="4267200" cy="2990850"/>
            </a:xfrm>
            <a:custGeom>
              <a:avLst/>
              <a:gdLst/>
              <a:ahLst/>
              <a:cxnLst/>
              <a:rect l="l" t="t" r="r" b="b"/>
              <a:pathLst>
                <a:path w="4267200" h="2990850">
                  <a:moveTo>
                    <a:pt x="0" y="228600"/>
                  </a:moveTo>
                  <a:cubicBezTo>
                    <a:pt x="0" y="102362"/>
                    <a:pt x="102362" y="0"/>
                    <a:pt x="228600" y="0"/>
                  </a:cubicBezTo>
                  <a:lnTo>
                    <a:pt x="4038600" y="0"/>
                  </a:lnTo>
                  <a:cubicBezTo>
                    <a:pt x="4164838" y="0"/>
                    <a:pt x="4267200" y="102362"/>
                    <a:pt x="4267200" y="228600"/>
                  </a:cubicBezTo>
                  <a:lnTo>
                    <a:pt x="4267200" y="2762250"/>
                  </a:lnTo>
                  <a:cubicBezTo>
                    <a:pt x="4267200" y="2888488"/>
                    <a:pt x="4164838" y="2990850"/>
                    <a:pt x="4038600" y="2990850"/>
                  </a:cubicBezTo>
                  <a:lnTo>
                    <a:pt x="228600" y="2990850"/>
                  </a:lnTo>
                  <a:cubicBezTo>
                    <a:pt x="102362" y="2990850"/>
                    <a:pt x="0" y="2888488"/>
                    <a:pt x="0" y="2762250"/>
                  </a:cubicBezTo>
                  <a:close/>
                </a:path>
              </a:pathLst>
            </a:custGeom>
            <a:solidFill>
              <a:srgbClr val="DDE6E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00" name="Group 100"/>
          <p:cNvGrpSpPr/>
          <p:nvPr/>
        </p:nvGrpSpPr>
        <p:grpSpPr>
          <a:xfrm>
            <a:off x="7188240" y="4079605"/>
            <a:ext cx="2143125" cy="1504950"/>
            <a:chOff x="0" y="0"/>
            <a:chExt cx="4286250" cy="3009900"/>
          </a:xfrm>
        </p:grpSpPr>
        <p:sp>
          <p:nvSpPr>
            <p:cNvPr id="101" name="Freeform 101"/>
            <p:cNvSpPr/>
            <p:nvPr/>
          </p:nvSpPr>
          <p:spPr>
            <a:xfrm>
              <a:off x="0" y="0"/>
              <a:ext cx="4286250" cy="3009900"/>
            </a:xfrm>
            <a:custGeom>
              <a:avLst/>
              <a:gdLst/>
              <a:ahLst/>
              <a:cxnLst/>
              <a:rect l="l" t="t" r="r" b="b"/>
              <a:pathLst>
                <a:path w="4286250" h="3009900">
                  <a:moveTo>
                    <a:pt x="0" y="229997"/>
                  </a:moveTo>
                  <a:cubicBezTo>
                    <a:pt x="0" y="102997"/>
                    <a:pt x="102997" y="0"/>
                    <a:pt x="229997" y="0"/>
                  </a:cubicBezTo>
                  <a:lnTo>
                    <a:pt x="4056253" y="0"/>
                  </a:lnTo>
                  <a:cubicBezTo>
                    <a:pt x="4183253" y="0"/>
                    <a:pt x="4286250" y="102997"/>
                    <a:pt x="4286250" y="229997"/>
                  </a:cubicBezTo>
                  <a:lnTo>
                    <a:pt x="4286250" y="2779903"/>
                  </a:lnTo>
                  <a:cubicBezTo>
                    <a:pt x="4286250" y="2906903"/>
                    <a:pt x="4183253" y="3009900"/>
                    <a:pt x="4056253" y="3009900"/>
                  </a:cubicBezTo>
                  <a:lnTo>
                    <a:pt x="229997" y="3009900"/>
                  </a:lnTo>
                  <a:cubicBezTo>
                    <a:pt x="102997" y="3009900"/>
                    <a:pt x="0" y="2906903"/>
                    <a:pt x="0" y="2779903"/>
                  </a:cubicBezTo>
                  <a:close/>
                </a:path>
              </a:pathLst>
            </a:custGeom>
            <a:solidFill>
              <a:srgbClr val="FFF9F0"/>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02" name="Group 102"/>
          <p:cNvGrpSpPr/>
          <p:nvPr/>
        </p:nvGrpSpPr>
        <p:grpSpPr>
          <a:xfrm>
            <a:off x="7193002" y="4084368"/>
            <a:ext cx="66675" cy="1495425"/>
            <a:chOff x="0" y="0"/>
            <a:chExt cx="133350" cy="2990850"/>
          </a:xfrm>
        </p:grpSpPr>
        <p:sp>
          <p:nvSpPr>
            <p:cNvPr id="103" name="Freeform 103"/>
            <p:cNvSpPr/>
            <p:nvPr/>
          </p:nvSpPr>
          <p:spPr>
            <a:xfrm>
              <a:off x="0" y="0"/>
              <a:ext cx="133350" cy="2990850"/>
            </a:xfrm>
            <a:custGeom>
              <a:avLst/>
              <a:gdLst/>
              <a:ahLst/>
              <a:cxnLst/>
              <a:rect l="l" t="t" r="r" b="b"/>
              <a:pathLst>
                <a:path w="133350" h="2990850">
                  <a:moveTo>
                    <a:pt x="0" y="0"/>
                  </a:moveTo>
                  <a:lnTo>
                    <a:pt x="133350" y="0"/>
                  </a:lnTo>
                  <a:lnTo>
                    <a:pt x="133350" y="2990850"/>
                  </a:lnTo>
                  <a:lnTo>
                    <a:pt x="0" y="2990850"/>
                  </a:lnTo>
                  <a:close/>
                </a:path>
              </a:pathLst>
            </a:custGeom>
            <a:solidFill>
              <a:srgbClr val="F59B23"/>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04" name="Group 104"/>
          <p:cNvGrpSpPr/>
          <p:nvPr/>
        </p:nvGrpSpPr>
        <p:grpSpPr>
          <a:xfrm>
            <a:off x="7364452" y="4198667"/>
            <a:ext cx="1847850" cy="266700"/>
            <a:chOff x="0" y="0"/>
            <a:chExt cx="3695700" cy="533400"/>
          </a:xfrm>
        </p:grpSpPr>
        <p:sp>
          <p:nvSpPr>
            <p:cNvPr id="105" name="Freeform 105"/>
            <p:cNvSpPr/>
            <p:nvPr/>
          </p:nvSpPr>
          <p:spPr>
            <a:xfrm>
              <a:off x="0" y="0"/>
              <a:ext cx="3695700" cy="533400"/>
            </a:xfrm>
            <a:custGeom>
              <a:avLst/>
              <a:gdLst/>
              <a:ahLst/>
              <a:cxnLst/>
              <a:rect l="l" t="t" r="r" b="b"/>
              <a:pathLst>
                <a:path w="3695700" h="533400">
                  <a:moveTo>
                    <a:pt x="0" y="0"/>
                  </a:moveTo>
                  <a:lnTo>
                    <a:pt x="3695700" y="0"/>
                  </a:lnTo>
                  <a:lnTo>
                    <a:pt x="3695700" y="533400"/>
                  </a:lnTo>
                  <a:lnTo>
                    <a:pt x="0" y="533400"/>
                  </a:lnTo>
                  <a:close/>
                </a:path>
              </a:pathLst>
            </a:custGeom>
            <a:blipFill>
              <a:blip r:embed="rId4">
                <a:alphaModFix amt="0"/>
              </a:blip>
              <a:stretch>
                <a:fillRect t="-85003" b="-85003"/>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06" name="TextBox 106"/>
            <p:cNvSpPr txBox="1"/>
            <p:nvPr/>
          </p:nvSpPr>
          <p:spPr>
            <a:xfrm>
              <a:off x="0" y="-38100"/>
              <a:ext cx="3695700" cy="571500"/>
            </a:xfrm>
            <a:prstGeom prst="rect">
              <a:avLst/>
            </a:prstGeom>
          </p:spPr>
          <p:txBody>
            <a:bodyPr lIns="0" tIns="0" rIns="0" bIns="0" rtlCol="0" anchor="ctr"/>
            <a:lstStyle/>
            <a:p>
              <a:pPr>
                <a:lnSpc>
                  <a:spcPts val="1710"/>
                </a:lnSpc>
              </a:pPr>
              <a:r>
                <a:rPr lang="en-US" sz="1425" b="1">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D‑Assist | LLM</a:t>
              </a:r>
            </a:p>
          </p:txBody>
        </p:sp>
      </p:grpSp>
      <p:grpSp>
        <p:nvGrpSpPr>
          <p:cNvPr id="107" name="Group 107"/>
          <p:cNvGrpSpPr/>
          <p:nvPr/>
        </p:nvGrpSpPr>
        <p:grpSpPr>
          <a:xfrm>
            <a:off x="9726652" y="2141268"/>
            <a:ext cx="2000250" cy="3486150"/>
            <a:chOff x="0" y="0"/>
            <a:chExt cx="4000500" cy="6972300"/>
          </a:xfrm>
        </p:grpSpPr>
        <p:sp>
          <p:nvSpPr>
            <p:cNvPr id="108" name="Freeform 108"/>
            <p:cNvSpPr/>
            <p:nvPr/>
          </p:nvSpPr>
          <p:spPr>
            <a:xfrm>
              <a:off x="0" y="0"/>
              <a:ext cx="4000500" cy="6972300"/>
            </a:xfrm>
            <a:custGeom>
              <a:avLst/>
              <a:gdLst/>
              <a:ahLst/>
              <a:cxnLst/>
              <a:rect l="l" t="t" r="r" b="b"/>
              <a:pathLst>
                <a:path w="4000500" h="6972300">
                  <a:moveTo>
                    <a:pt x="0" y="228600"/>
                  </a:moveTo>
                  <a:cubicBezTo>
                    <a:pt x="0" y="102362"/>
                    <a:pt x="102362" y="0"/>
                    <a:pt x="228600" y="0"/>
                  </a:cubicBezTo>
                  <a:lnTo>
                    <a:pt x="3771900" y="0"/>
                  </a:lnTo>
                  <a:cubicBezTo>
                    <a:pt x="3898138" y="0"/>
                    <a:pt x="4000500" y="102362"/>
                    <a:pt x="4000500" y="228600"/>
                  </a:cubicBezTo>
                  <a:lnTo>
                    <a:pt x="4000500" y="6743700"/>
                  </a:lnTo>
                  <a:cubicBezTo>
                    <a:pt x="4000500" y="6869938"/>
                    <a:pt x="3898138" y="6972300"/>
                    <a:pt x="3771900" y="6972300"/>
                  </a:cubicBezTo>
                  <a:lnTo>
                    <a:pt x="228600" y="6972300"/>
                  </a:lnTo>
                  <a:cubicBezTo>
                    <a:pt x="102362" y="6972300"/>
                    <a:pt x="0" y="6869938"/>
                    <a:pt x="0" y="6743700"/>
                  </a:cubicBezTo>
                  <a:close/>
                </a:path>
              </a:pathLst>
            </a:custGeom>
            <a:solidFill>
              <a:srgbClr val="DDE6E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09" name="Group 109"/>
          <p:cNvGrpSpPr/>
          <p:nvPr/>
        </p:nvGrpSpPr>
        <p:grpSpPr>
          <a:xfrm>
            <a:off x="9683789" y="2088879"/>
            <a:ext cx="2009775" cy="3495675"/>
            <a:chOff x="0" y="0"/>
            <a:chExt cx="4019550" cy="6991350"/>
          </a:xfrm>
        </p:grpSpPr>
        <p:sp>
          <p:nvSpPr>
            <p:cNvPr id="110" name="Freeform 110"/>
            <p:cNvSpPr/>
            <p:nvPr/>
          </p:nvSpPr>
          <p:spPr>
            <a:xfrm>
              <a:off x="0" y="0"/>
              <a:ext cx="4019550" cy="6991350"/>
            </a:xfrm>
            <a:custGeom>
              <a:avLst/>
              <a:gdLst/>
              <a:ahLst/>
              <a:cxnLst/>
              <a:rect l="l" t="t" r="r" b="b"/>
              <a:pathLst>
                <a:path w="4019550" h="6991350">
                  <a:moveTo>
                    <a:pt x="0" y="229616"/>
                  </a:moveTo>
                  <a:cubicBezTo>
                    <a:pt x="0" y="102870"/>
                    <a:pt x="102870" y="0"/>
                    <a:pt x="229616" y="0"/>
                  </a:cubicBezTo>
                  <a:lnTo>
                    <a:pt x="3789934" y="0"/>
                  </a:lnTo>
                  <a:cubicBezTo>
                    <a:pt x="3916807" y="0"/>
                    <a:pt x="4019550" y="102870"/>
                    <a:pt x="4019550" y="229616"/>
                  </a:cubicBezTo>
                  <a:lnTo>
                    <a:pt x="4019550" y="6761734"/>
                  </a:lnTo>
                  <a:cubicBezTo>
                    <a:pt x="4019550" y="6888607"/>
                    <a:pt x="3916680" y="6991350"/>
                    <a:pt x="3789934" y="6991350"/>
                  </a:cubicBezTo>
                  <a:lnTo>
                    <a:pt x="229616" y="6991350"/>
                  </a:lnTo>
                  <a:cubicBezTo>
                    <a:pt x="102870" y="6991350"/>
                    <a:pt x="0" y="6888480"/>
                    <a:pt x="0" y="6761734"/>
                  </a:cubicBezTo>
                  <a:close/>
                </a:path>
              </a:pathLst>
            </a:custGeom>
            <a:solidFill>
              <a:srgbClr val="FFFFFF"/>
            </a:solidFill>
            <a:ln w="14288" cap="sq">
              <a:solidFill>
                <a:srgbClr val="C7D4E2"/>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11" name="Group 111"/>
          <p:cNvGrpSpPr/>
          <p:nvPr/>
        </p:nvGrpSpPr>
        <p:grpSpPr>
          <a:xfrm>
            <a:off x="9688552" y="2093642"/>
            <a:ext cx="66675" cy="3486150"/>
            <a:chOff x="0" y="0"/>
            <a:chExt cx="133350" cy="6972300"/>
          </a:xfrm>
        </p:grpSpPr>
        <p:sp>
          <p:nvSpPr>
            <p:cNvPr id="112" name="Freeform 112"/>
            <p:cNvSpPr/>
            <p:nvPr/>
          </p:nvSpPr>
          <p:spPr>
            <a:xfrm>
              <a:off x="0" y="0"/>
              <a:ext cx="133350" cy="6972300"/>
            </a:xfrm>
            <a:custGeom>
              <a:avLst/>
              <a:gdLst/>
              <a:ahLst/>
              <a:cxnLst/>
              <a:rect l="l" t="t" r="r" b="b"/>
              <a:pathLst>
                <a:path w="133350" h="6972300">
                  <a:moveTo>
                    <a:pt x="0" y="0"/>
                  </a:moveTo>
                  <a:lnTo>
                    <a:pt x="133350" y="0"/>
                  </a:lnTo>
                  <a:lnTo>
                    <a:pt x="133350" y="6972300"/>
                  </a:lnTo>
                  <a:lnTo>
                    <a:pt x="0" y="6972300"/>
                  </a:lnTo>
                  <a:close/>
                </a:path>
              </a:pathLst>
            </a:custGeom>
            <a:solidFill>
              <a:srgbClr val="86E5A1"/>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13" name="Group 113"/>
          <p:cNvGrpSpPr/>
          <p:nvPr/>
        </p:nvGrpSpPr>
        <p:grpSpPr>
          <a:xfrm>
            <a:off x="9860002" y="2207942"/>
            <a:ext cx="1714500" cy="266700"/>
            <a:chOff x="0" y="0"/>
            <a:chExt cx="3429000" cy="533400"/>
          </a:xfrm>
        </p:grpSpPr>
        <p:sp>
          <p:nvSpPr>
            <p:cNvPr id="114" name="Freeform 114"/>
            <p:cNvSpPr/>
            <p:nvPr/>
          </p:nvSpPr>
          <p:spPr>
            <a:xfrm>
              <a:off x="0" y="0"/>
              <a:ext cx="3429000" cy="533400"/>
            </a:xfrm>
            <a:custGeom>
              <a:avLst/>
              <a:gdLst/>
              <a:ahLst/>
              <a:cxnLst/>
              <a:rect l="l" t="t" r="r" b="b"/>
              <a:pathLst>
                <a:path w="3429000" h="533400">
                  <a:moveTo>
                    <a:pt x="0" y="0"/>
                  </a:moveTo>
                  <a:lnTo>
                    <a:pt x="3429000" y="0"/>
                  </a:lnTo>
                  <a:lnTo>
                    <a:pt x="3429000" y="533400"/>
                  </a:lnTo>
                  <a:lnTo>
                    <a:pt x="0" y="533400"/>
                  </a:lnTo>
                  <a:close/>
                </a:path>
              </a:pathLst>
            </a:custGeom>
            <a:blipFill>
              <a:blip r:embed="rId4">
                <a:alphaModFix amt="0"/>
              </a:blip>
              <a:stretch>
                <a:fillRect t="-75260" b="-75260"/>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15" name="TextBox 115"/>
            <p:cNvSpPr txBox="1"/>
            <p:nvPr/>
          </p:nvSpPr>
          <p:spPr>
            <a:xfrm>
              <a:off x="0" y="-38100"/>
              <a:ext cx="3429000" cy="571500"/>
            </a:xfrm>
            <a:prstGeom prst="rect">
              <a:avLst/>
            </a:prstGeom>
          </p:spPr>
          <p:txBody>
            <a:bodyPr lIns="0" tIns="0" rIns="0" bIns="0" rtlCol="0" anchor="ctr"/>
            <a:lstStyle/>
            <a:p>
              <a:pPr>
                <a:lnSpc>
                  <a:spcPts val="1710"/>
                </a:lnSpc>
              </a:pPr>
              <a:r>
                <a:rPr lang="en-US" sz="1425" b="1">
                  <a:solidFill>
                    <a:srgbClr val="102A43"/>
                  </a:solidFill>
                  <a:latin typeface="Roboto" panose="02000000000000000000" pitchFamily="2" charset="0"/>
                  <a:ea typeface="Roboto" panose="02000000000000000000" pitchFamily="2" charset="0"/>
                  <a:cs typeface="Roboto" panose="02000000000000000000" pitchFamily="2" charset="0"/>
                  <a:sym typeface="Calibri (MS) Bold"/>
                </a:rPr>
                <a:t>Yetkili Kullanıcı</a:t>
              </a:r>
            </a:p>
          </p:txBody>
        </p:sp>
      </p:grpSp>
      <p:sp>
        <p:nvSpPr>
          <p:cNvPr id="116" name="TextBox 116"/>
          <p:cNvSpPr txBox="1"/>
          <p:nvPr/>
        </p:nvSpPr>
        <p:spPr>
          <a:xfrm>
            <a:off x="9920962" y="2508297"/>
            <a:ext cx="1592580" cy="153888"/>
          </a:xfrm>
          <a:prstGeom prst="rect">
            <a:avLst/>
          </a:prstGeom>
        </p:spPr>
        <p:txBody>
          <a:bodyPr lIns="0" tIns="0" rIns="0" bIns="0" rtlCol="0" anchor="t">
            <a:spAutoFit/>
          </a:bodyPr>
          <a:lstStyle/>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Üst yönetim ve iş birimleri</a:t>
            </a:r>
          </a:p>
        </p:txBody>
      </p:sp>
      <p:grpSp>
        <p:nvGrpSpPr>
          <p:cNvPr id="117" name="Group 117"/>
          <p:cNvGrpSpPr/>
          <p:nvPr/>
        </p:nvGrpSpPr>
        <p:grpSpPr>
          <a:xfrm>
            <a:off x="10312439" y="2946129"/>
            <a:ext cx="752475" cy="752475"/>
            <a:chOff x="0" y="0"/>
            <a:chExt cx="1504950" cy="1504950"/>
          </a:xfrm>
        </p:grpSpPr>
        <p:sp>
          <p:nvSpPr>
            <p:cNvPr id="118" name="Freeform 118"/>
            <p:cNvSpPr/>
            <p:nvPr/>
          </p:nvSpPr>
          <p:spPr>
            <a:xfrm>
              <a:off x="0" y="0"/>
              <a:ext cx="1504950" cy="1504950"/>
            </a:xfrm>
            <a:custGeom>
              <a:avLst/>
              <a:gdLst/>
              <a:ahLst/>
              <a:cxnLst/>
              <a:rect l="l" t="t" r="r" b="b"/>
              <a:pathLst>
                <a:path w="1504950" h="1504950">
                  <a:moveTo>
                    <a:pt x="0" y="752475"/>
                  </a:moveTo>
                  <a:cubicBezTo>
                    <a:pt x="0" y="336931"/>
                    <a:pt x="336931" y="0"/>
                    <a:pt x="752475" y="0"/>
                  </a:cubicBezTo>
                  <a:cubicBezTo>
                    <a:pt x="1168019" y="0"/>
                    <a:pt x="1504950" y="336931"/>
                    <a:pt x="1504950" y="752475"/>
                  </a:cubicBezTo>
                  <a:cubicBezTo>
                    <a:pt x="1504950" y="1168019"/>
                    <a:pt x="1168019" y="1504950"/>
                    <a:pt x="752475" y="1504950"/>
                  </a:cubicBezTo>
                  <a:cubicBezTo>
                    <a:pt x="336931" y="1504950"/>
                    <a:pt x="0" y="1168019"/>
                    <a:pt x="0" y="752475"/>
                  </a:cubicBezTo>
                  <a:close/>
                </a:path>
              </a:pathLst>
            </a:custGeom>
            <a:solidFill>
              <a:srgbClr val="EEE9FA"/>
            </a:solidFill>
            <a:ln w="14288" cap="sq">
              <a:solidFill>
                <a:srgbClr val="CBBEEB"/>
              </a:solid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19" name="Group 119"/>
          <p:cNvGrpSpPr/>
          <p:nvPr/>
        </p:nvGrpSpPr>
        <p:grpSpPr>
          <a:xfrm>
            <a:off x="10421978" y="3196955"/>
            <a:ext cx="590550" cy="266700"/>
            <a:chOff x="0" y="0"/>
            <a:chExt cx="1181100" cy="533400"/>
          </a:xfrm>
        </p:grpSpPr>
        <p:sp>
          <p:nvSpPr>
            <p:cNvPr id="120" name="Freeform 120"/>
            <p:cNvSpPr/>
            <p:nvPr/>
          </p:nvSpPr>
          <p:spPr>
            <a:xfrm>
              <a:off x="0" y="0"/>
              <a:ext cx="1181100" cy="533400"/>
            </a:xfrm>
            <a:custGeom>
              <a:avLst/>
              <a:gdLst/>
              <a:ahLst/>
              <a:cxnLst/>
              <a:rect l="l" t="t" r="r" b="b"/>
              <a:pathLst>
                <a:path w="1181100" h="533400">
                  <a:moveTo>
                    <a:pt x="0" y="0"/>
                  </a:moveTo>
                  <a:lnTo>
                    <a:pt x="1181100" y="0"/>
                  </a:lnTo>
                  <a:lnTo>
                    <a:pt x="1181100" y="533400"/>
                  </a:lnTo>
                  <a:lnTo>
                    <a:pt x="0" y="533400"/>
                  </a:lnTo>
                  <a:close/>
                </a:path>
              </a:pathLst>
            </a:custGeom>
            <a:blipFill>
              <a:blip r:embed="rId4">
                <a:alphaModFix amt="0"/>
              </a:blip>
              <a:stretch>
                <a:fillRect l="-7943" r="-7943"/>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21" name="TextBox 121"/>
            <p:cNvSpPr txBox="1"/>
            <p:nvPr/>
          </p:nvSpPr>
          <p:spPr>
            <a:xfrm>
              <a:off x="0" y="-38100"/>
              <a:ext cx="1181100" cy="571500"/>
            </a:xfrm>
            <a:prstGeom prst="rect">
              <a:avLst/>
            </a:prstGeom>
          </p:spPr>
          <p:txBody>
            <a:bodyPr lIns="0" tIns="0" rIns="0" bIns="0" rtlCol="0" anchor="ctr"/>
            <a:lstStyle/>
            <a:p>
              <a:pPr algn="ctr">
                <a:lnSpc>
                  <a:spcPts val="1440"/>
                </a:lnSpc>
              </a:pPr>
              <a:r>
                <a:rPr lang="en-US" sz="1200" b="1">
                  <a:solidFill>
                    <a:srgbClr val="6D4CC3"/>
                  </a:solidFill>
                  <a:latin typeface="Roboto" panose="02000000000000000000" pitchFamily="2" charset="0"/>
                  <a:ea typeface="Roboto" panose="02000000000000000000" pitchFamily="2" charset="0"/>
                  <a:cs typeface="Roboto" panose="02000000000000000000" pitchFamily="2" charset="0"/>
                  <a:sym typeface="Calibri (MS) Bold"/>
                </a:rPr>
                <a:t>USER</a:t>
              </a:r>
            </a:p>
          </p:txBody>
        </p:sp>
      </p:grpSp>
      <p:grpSp>
        <p:nvGrpSpPr>
          <p:cNvPr id="122" name="Group 122"/>
          <p:cNvGrpSpPr/>
          <p:nvPr/>
        </p:nvGrpSpPr>
        <p:grpSpPr>
          <a:xfrm>
            <a:off x="7612102" y="3817668"/>
            <a:ext cx="704850" cy="171450"/>
            <a:chOff x="0" y="0"/>
            <a:chExt cx="1409700" cy="342900"/>
          </a:xfrm>
        </p:grpSpPr>
        <p:sp>
          <p:nvSpPr>
            <p:cNvPr id="123" name="Freeform 123"/>
            <p:cNvSpPr/>
            <p:nvPr/>
          </p:nvSpPr>
          <p:spPr>
            <a:xfrm>
              <a:off x="0" y="0"/>
              <a:ext cx="1409700" cy="342900"/>
            </a:xfrm>
            <a:custGeom>
              <a:avLst/>
              <a:gdLst/>
              <a:ahLst/>
              <a:cxnLst/>
              <a:rect l="l" t="t" r="r" b="b"/>
              <a:pathLst>
                <a:path w="1409700" h="342900">
                  <a:moveTo>
                    <a:pt x="0" y="0"/>
                  </a:moveTo>
                  <a:lnTo>
                    <a:pt x="1409700" y="0"/>
                  </a:lnTo>
                  <a:lnTo>
                    <a:pt x="1409700" y="342900"/>
                  </a:lnTo>
                  <a:lnTo>
                    <a:pt x="0" y="342900"/>
                  </a:lnTo>
                  <a:close/>
                </a:path>
              </a:pathLst>
            </a:custGeom>
            <a:blipFill>
              <a:blip r:embed="rId4">
                <a:alphaModFix amt="0"/>
              </a:blip>
              <a:stretch>
                <a:fillRect t="-30105" b="-30105"/>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24" name="TextBox 124"/>
            <p:cNvSpPr txBox="1"/>
            <p:nvPr/>
          </p:nvSpPr>
          <p:spPr>
            <a:xfrm>
              <a:off x="0" y="-19050"/>
              <a:ext cx="1409700" cy="361950"/>
            </a:xfrm>
            <a:prstGeom prst="rect">
              <a:avLst/>
            </a:prstGeom>
          </p:spPr>
          <p:txBody>
            <a:bodyPr lIns="0" tIns="0" rIns="0" bIns="0" rtlCol="0" anchor="ctr"/>
            <a:lstStyle/>
            <a:p>
              <a:pPr algn="ctr">
                <a:lnSpc>
                  <a:spcPts val="945"/>
                </a:lnSpc>
              </a:pPr>
              <a:r>
                <a:rPr lang="en-US" sz="788" b="1">
                  <a:solidFill>
                    <a:srgbClr val="C87400"/>
                  </a:solidFill>
                  <a:latin typeface="Roboto" panose="02000000000000000000" pitchFamily="2" charset="0"/>
                  <a:ea typeface="Roboto" panose="02000000000000000000" pitchFamily="2" charset="0"/>
                  <a:cs typeface="Roboto" panose="02000000000000000000" pitchFamily="2" charset="0"/>
                  <a:sym typeface="Calibri (MS) Bold"/>
                </a:rPr>
                <a:t>SORU</a:t>
              </a:r>
            </a:p>
          </p:txBody>
        </p:sp>
      </p:grpSp>
      <p:grpSp>
        <p:nvGrpSpPr>
          <p:cNvPr id="125" name="Group 125"/>
          <p:cNvGrpSpPr/>
          <p:nvPr/>
        </p:nvGrpSpPr>
        <p:grpSpPr>
          <a:xfrm>
            <a:off x="9002752" y="3817668"/>
            <a:ext cx="552450" cy="171450"/>
            <a:chOff x="0" y="0"/>
            <a:chExt cx="1104900" cy="342900"/>
          </a:xfrm>
        </p:grpSpPr>
        <p:sp>
          <p:nvSpPr>
            <p:cNvPr id="126" name="Freeform 126"/>
            <p:cNvSpPr/>
            <p:nvPr/>
          </p:nvSpPr>
          <p:spPr>
            <a:xfrm>
              <a:off x="0" y="0"/>
              <a:ext cx="1104900" cy="342900"/>
            </a:xfrm>
            <a:custGeom>
              <a:avLst/>
              <a:gdLst/>
              <a:ahLst/>
              <a:cxnLst/>
              <a:rect l="l" t="t" r="r" b="b"/>
              <a:pathLst>
                <a:path w="1104900" h="342900">
                  <a:moveTo>
                    <a:pt x="0" y="0"/>
                  </a:moveTo>
                  <a:lnTo>
                    <a:pt x="1104900" y="0"/>
                  </a:lnTo>
                  <a:lnTo>
                    <a:pt x="1104900" y="342900"/>
                  </a:lnTo>
                  <a:lnTo>
                    <a:pt x="0" y="342900"/>
                  </a:lnTo>
                  <a:close/>
                </a:path>
              </a:pathLst>
            </a:custGeom>
            <a:blipFill>
              <a:blip r:embed="rId4">
                <a:alphaModFix amt="0"/>
              </a:blip>
              <a:stretch>
                <a:fillRect t="-12785" b="-12785"/>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27" name="TextBox 127"/>
            <p:cNvSpPr txBox="1"/>
            <p:nvPr/>
          </p:nvSpPr>
          <p:spPr>
            <a:xfrm>
              <a:off x="0" y="-19050"/>
              <a:ext cx="1104900" cy="361950"/>
            </a:xfrm>
            <a:prstGeom prst="rect">
              <a:avLst/>
            </a:prstGeom>
          </p:spPr>
          <p:txBody>
            <a:bodyPr lIns="0" tIns="0" rIns="0" bIns="0" rtlCol="0" anchor="ctr"/>
            <a:lstStyle/>
            <a:p>
              <a:pPr algn="ctr">
                <a:lnSpc>
                  <a:spcPts val="945"/>
                </a:lnSpc>
              </a:pPr>
              <a:r>
                <a:rPr lang="en-US" sz="788" b="1">
                  <a:solidFill>
                    <a:srgbClr val="C87400"/>
                  </a:solidFill>
                  <a:latin typeface="Roboto" panose="02000000000000000000" pitchFamily="2" charset="0"/>
                  <a:ea typeface="Roboto" panose="02000000000000000000" pitchFamily="2" charset="0"/>
                  <a:cs typeface="Roboto" panose="02000000000000000000" pitchFamily="2" charset="0"/>
                  <a:sym typeface="Calibri (MS) Bold"/>
                </a:rPr>
                <a:t>YANIT</a:t>
              </a:r>
            </a:p>
          </p:txBody>
        </p:sp>
      </p:grpSp>
      <p:grpSp>
        <p:nvGrpSpPr>
          <p:cNvPr id="128" name="Group 128"/>
          <p:cNvGrpSpPr/>
          <p:nvPr/>
        </p:nvGrpSpPr>
        <p:grpSpPr>
          <a:xfrm>
            <a:off x="6069052" y="4903517"/>
            <a:ext cx="1066800" cy="171450"/>
            <a:chOff x="0" y="0"/>
            <a:chExt cx="2133600" cy="342900"/>
          </a:xfrm>
        </p:grpSpPr>
        <p:sp>
          <p:nvSpPr>
            <p:cNvPr id="129" name="Freeform 129"/>
            <p:cNvSpPr/>
            <p:nvPr/>
          </p:nvSpPr>
          <p:spPr>
            <a:xfrm>
              <a:off x="0" y="0"/>
              <a:ext cx="2133600" cy="342900"/>
            </a:xfrm>
            <a:custGeom>
              <a:avLst/>
              <a:gdLst/>
              <a:ahLst/>
              <a:cxnLst/>
              <a:rect l="l" t="t" r="r" b="b"/>
              <a:pathLst>
                <a:path w="2133600" h="342900">
                  <a:moveTo>
                    <a:pt x="0" y="0"/>
                  </a:moveTo>
                  <a:lnTo>
                    <a:pt x="2133600" y="0"/>
                  </a:lnTo>
                  <a:lnTo>
                    <a:pt x="2133600" y="342900"/>
                  </a:lnTo>
                  <a:lnTo>
                    <a:pt x="0" y="342900"/>
                  </a:lnTo>
                  <a:close/>
                </a:path>
              </a:pathLst>
            </a:custGeom>
            <a:blipFill>
              <a:blip r:embed="rId4">
                <a:alphaModFix amt="0"/>
              </a:blip>
              <a:stretch>
                <a:fillRect t="-71240" b="-71240"/>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30" name="TextBox 130"/>
            <p:cNvSpPr txBox="1"/>
            <p:nvPr/>
          </p:nvSpPr>
          <p:spPr>
            <a:xfrm>
              <a:off x="0" y="-19050"/>
              <a:ext cx="2133600" cy="361950"/>
            </a:xfrm>
            <a:prstGeom prst="rect">
              <a:avLst/>
            </a:prstGeom>
          </p:spPr>
          <p:txBody>
            <a:bodyPr lIns="0" tIns="0" rIns="0" bIns="0" rtlCol="0" anchor="ctr"/>
            <a:lstStyle/>
            <a:p>
              <a:pPr algn="r">
                <a:lnSpc>
                  <a:spcPts val="945"/>
                </a:lnSpc>
              </a:pPr>
              <a:r>
                <a:rPr lang="en-US" sz="788" b="1">
                  <a:solidFill>
                    <a:srgbClr val="C87400"/>
                  </a:solidFill>
                  <a:latin typeface="Roboto" panose="02000000000000000000" pitchFamily="2" charset="0"/>
                  <a:ea typeface="Roboto" panose="02000000000000000000" pitchFamily="2" charset="0"/>
                  <a:cs typeface="Roboto" panose="02000000000000000000" pitchFamily="2" charset="0"/>
                  <a:sym typeface="Calibri (MS) Bold"/>
                </a:rPr>
                <a:t>YETKİLİ SORGU</a:t>
              </a:r>
            </a:p>
          </p:txBody>
        </p:sp>
      </p:grpSp>
      <p:grpSp>
        <p:nvGrpSpPr>
          <p:cNvPr id="131" name="Group 131"/>
          <p:cNvGrpSpPr/>
          <p:nvPr/>
        </p:nvGrpSpPr>
        <p:grpSpPr>
          <a:xfrm>
            <a:off x="525502" y="5856017"/>
            <a:ext cx="11163300" cy="723900"/>
            <a:chOff x="0" y="0"/>
            <a:chExt cx="22326600" cy="1447800"/>
          </a:xfrm>
        </p:grpSpPr>
        <p:sp>
          <p:nvSpPr>
            <p:cNvPr id="132" name="Freeform 132"/>
            <p:cNvSpPr/>
            <p:nvPr/>
          </p:nvSpPr>
          <p:spPr>
            <a:xfrm>
              <a:off x="0" y="0"/>
              <a:ext cx="22326600" cy="1447800"/>
            </a:xfrm>
            <a:custGeom>
              <a:avLst/>
              <a:gdLst/>
              <a:ahLst/>
              <a:cxnLst/>
              <a:rect l="l" t="t" r="r" b="b"/>
              <a:pathLst>
                <a:path w="22326600" h="1447800">
                  <a:moveTo>
                    <a:pt x="0" y="228600"/>
                  </a:moveTo>
                  <a:cubicBezTo>
                    <a:pt x="0" y="102362"/>
                    <a:pt x="102362" y="0"/>
                    <a:pt x="228600" y="0"/>
                  </a:cubicBezTo>
                  <a:lnTo>
                    <a:pt x="22098000" y="0"/>
                  </a:lnTo>
                  <a:cubicBezTo>
                    <a:pt x="22224237" y="0"/>
                    <a:pt x="22326600" y="102362"/>
                    <a:pt x="22326600" y="228600"/>
                  </a:cubicBezTo>
                  <a:lnTo>
                    <a:pt x="22326600" y="1219200"/>
                  </a:lnTo>
                  <a:cubicBezTo>
                    <a:pt x="22326600" y="1345438"/>
                    <a:pt x="22224237" y="1447800"/>
                    <a:pt x="22098000" y="1447800"/>
                  </a:cubicBezTo>
                  <a:lnTo>
                    <a:pt x="228600" y="1447800"/>
                  </a:lnTo>
                  <a:cubicBezTo>
                    <a:pt x="102362" y="1447800"/>
                    <a:pt x="0" y="1345438"/>
                    <a:pt x="0" y="1219200"/>
                  </a:cubicBezTo>
                  <a:close/>
                </a:path>
              </a:pathLst>
            </a:custGeom>
            <a:solidFill>
              <a:srgbClr val="4C72FF"/>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33" name="Group 133"/>
          <p:cNvGrpSpPr/>
          <p:nvPr/>
        </p:nvGrpSpPr>
        <p:grpSpPr>
          <a:xfrm>
            <a:off x="735052" y="5998892"/>
            <a:ext cx="1809750" cy="266700"/>
            <a:chOff x="0" y="0"/>
            <a:chExt cx="3619500" cy="533400"/>
          </a:xfrm>
        </p:grpSpPr>
        <p:sp>
          <p:nvSpPr>
            <p:cNvPr id="134" name="Freeform 134"/>
            <p:cNvSpPr/>
            <p:nvPr/>
          </p:nvSpPr>
          <p:spPr>
            <a:xfrm>
              <a:off x="0" y="0"/>
              <a:ext cx="3619500" cy="533400"/>
            </a:xfrm>
            <a:custGeom>
              <a:avLst/>
              <a:gdLst/>
              <a:ahLst/>
              <a:cxnLst/>
              <a:rect l="l" t="t" r="r" b="b"/>
              <a:pathLst>
                <a:path w="3619500" h="533400">
                  <a:moveTo>
                    <a:pt x="0" y="0"/>
                  </a:moveTo>
                  <a:lnTo>
                    <a:pt x="3619500" y="0"/>
                  </a:lnTo>
                  <a:lnTo>
                    <a:pt x="3619500" y="533400"/>
                  </a:lnTo>
                  <a:lnTo>
                    <a:pt x="0" y="533400"/>
                  </a:lnTo>
                  <a:close/>
                </a:path>
              </a:pathLst>
            </a:custGeom>
            <a:blipFill>
              <a:blip r:embed="rId4">
                <a:alphaModFix amt="0"/>
              </a:blip>
              <a:stretch>
                <a:fillRect t="-82219" b="-82219"/>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35" name="TextBox 135"/>
            <p:cNvSpPr txBox="1"/>
            <p:nvPr/>
          </p:nvSpPr>
          <p:spPr>
            <a:xfrm>
              <a:off x="0" y="-38100"/>
              <a:ext cx="3619500" cy="571500"/>
            </a:xfrm>
            <a:prstGeom prst="rect">
              <a:avLst/>
            </a:prstGeom>
          </p:spPr>
          <p:txBody>
            <a:bodyPr lIns="0" tIns="0" rIns="0" bIns="0" rtlCol="0" anchor="ctr"/>
            <a:lstStyle/>
            <a:p>
              <a:pPr>
                <a:lnSpc>
                  <a:spcPts val="1530"/>
                </a:lnSpc>
              </a:pPr>
              <a:r>
                <a:rPr lang="en-US" sz="1275"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UÇTAN UCA GÜVENLİK</a:t>
              </a:r>
            </a:p>
          </p:txBody>
        </p:sp>
      </p:grpSp>
      <p:grpSp>
        <p:nvGrpSpPr>
          <p:cNvPr id="136" name="Group 136"/>
          <p:cNvGrpSpPr/>
          <p:nvPr/>
        </p:nvGrpSpPr>
        <p:grpSpPr>
          <a:xfrm>
            <a:off x="735052" y="6275117"/>
            <a:ext cx="1809750" cy="171450"/>
            <a:chOff x="0" y="0"/>
            <a:chExt cx="3619500" cy="342900"/>
          </a:xfrm>
        </p:grpSpPr>
        <p:sp>
          <p:nvSpPr>
            <p:cNvPr id="137" name="Freeform 137"/>
            <p:cNvSpPr/>
            <p:nvPr/>
          </p:nvSpPr>
          <p:spPr>
            <a:xfrm>
              <a:off x="0" y="0"/>
              <a:ext cx="3619500" cy="342900"/>
            </a:xfrm>
            <a:custGeom>
              <a:avLst/>
              <a:gdLst/>
              <a:ahLst/>
              <a:cxnLst/>
              <a:rect l="l" t="t" r="r" b="b"/>
              <a:pathLst>
                <a:path w="3619500" h="342900">
                  <a:moveTo>
                    <a:pt x="0" y="0"/>
                  </a:moveTo>
                  <a:lnTo>
                    <a:pt x="3619500" y="0"/>
                  </a:lnTo>
                  <a:lnTo>
                    <a:pt x="3619500" y="342900"/>
                  </a:lnTo>
                  <a:lnTo>
                    <a:pt x="0" y="342900"/>
                  </a:lnTo>
                  <a:close/>
                </a:path>
              </a:pathLst>
            </a:custGeom>
            <a:blipFill>
              <a:blip r:embed="rId4">
                <a:alphaModFix amt="0"/>
              </a:blip>
              <a:stretch>
                <a:fillRect t="-155675" b="-155675"/>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38" name="TextBox 138"/>
            <p:cNvSpPr txBox="1"/>
            <p:nvPr/>
          </p:nvSpPr>
          <p:spPr>
            <a:xfrm>
              <a:off x="0" y="-28575"/>
              <a:ext cx="3619500" cy="371475"/>
            </a:xfrm>
            <a:prstGeom prst="rect">
              <a:avLst/>
            </a:prstGeom>
          </p:spPr>
          <p:txBody>
            <a:bodyPr lIns="0" tIns="0" rIns="0" bIns="0" rtlCol="0" anchor="ctr"/>
            <a:lstStyle/>
            <a:p>
              <a:pPr>
                <a:lnSpc>
                  <a:spcPts val="1035"/>
                </a:lnSpc>
              </a:pPr>
              <a:r>
                <a:rPr lang="en-US" sz="863">
                  <a:solidFill>
                    <a:srgbClr val="B9D4E6"/>
                  </a:solidFill>
                  <a:latin typeface="Roboto" panose="02000000000000000000" pitchFamily="2" charset="0"/>
                  <a:ea typeface="Roboto" panose="02000000000000000000" pitchFamily="2" charset="0"/>
                  <a:cs typeface="Roboto" panose="02000000000000000000" pitchFamily="2" charset="0"/>
                  <a:sym typeface="Calibri (MS)"/>
                </a:rPr>
                <a:t>Tüm katmanlarda ortak kontrol</a:t>
              </a:r>
            </a:p>
          </p:txBody>
        </p:sp>
      </p:grpSp>
      <p:grpSp>
        <p:nvGrpSpPr>
          <p:cNvPr id="139" name="Group 139"/>
          <p:cNvGrpSpPr/>
          <p:nvPr/>
        </p:nvGrpSpPr>
        <p:grpSpPr>
          <a:xfrm>
            <a:off x="2811502" y="6151292"/>
            <a:ext cx="95250" cy="95250"/>
            <a:chOff x="0" y="0"/>
            <a:chExt cx="190500" cy="190500"/>
          </a:xfrm>
        </p:grpSpPr>
        <p:sp>
          <p:nvSpPr>
            <p:cNvPr id="140" name="Freeform 140"/>
            <p:cNvSpPr/>
            <p:nvPr/>
          </p:nvSpPr>
          <p:spPr>
            <a:xfrm>
              <a:off x="0" y="0"/>
              <a:ext cx="190500" cy="190500"/>
            </a:xfrm>
            <a:custGeom>
              <a:avLst/>
              <a:gdLst/>
              <a:ahLst/>
              <a:cxnLst/>
              <a:rect l="l" t="t" r="r" b="b"/>
              <a:pathLst>
                <a:path w="190500" h="190500">
                  <a:moveTo>
                    <a:pt x="0" y="95250"/>
                  </a:moveTo>
                  <a:cubicBezTo>
                    <a:pt x="0" y="42672"/>
                    <a:pt x="42672" y="0"/>
                    <a:pt x="95250" y="0"/>
                  </a:cubicBezTo>
                  <a:cubicBezTo>
                    <a:pt x="147828" y="0"/>
                    <a:pt x="190500" y="42672"/>
                    <a:pt x="190500" y="95250"/>
                  </a:cubicBezTo>
                  <a:cubicBezTo>
                    <a:pt x="190500" y="147828"/>
                    <a:pt x="147828" y="190500"/>
                    <a:pt x="95250" y="190500"/>
                  </a:cubicBezTo>
                  <a:cubicBezTo>
                    <a:pt x="42672" y="190500"/>
                    <a:pt x="0" y="147828"/>
                    <a:pt x="0" y="95250"/>
                  </a:cubicBezTo>
                  <a:close/>
                </a:path>
              </a:pathLst>
            </a:custGeom>
            <a:solidFill>
              <a:srgbClr val="16B6DE"/>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41" name="Group 141"/>
          <p:cNvGrpSpPr/>
          <p:nvPr/>
        </p:nvGrpSpPr>
        <p:grpSpPr>
          <a:xfrm>
            <a:off x="2973427" y="6017942"/>
            <a:ext cx="1714500" cy="361950"/>
            <a:chOff x="0" y="0"/>
            <a:chExt cx="3429000" cy="723900"/>
          </a:xfrm>
        </p:grpSpPr>
        <p:sp>
          <p:nvSpPr>
            <p:cNvPr id="142" name="Freeform 142"/>
            <p:cNvSpPr/>
            <p:nvPr/>
          </p:nvSpPr>
          <p:spPr>
            <a:xfrm>
              <a:off x="0" y="0"/>
              <a:ext cx="3429000" cy="723900"/>
            </a:xfrm>
            <a:custGeom>
              <a:avLst/>
              <a:gdLst/>
              <a:ahLst/>
              <a:cxnLst/>
              <a:rect l="l" t="t" r="r" b="b"/>
              <a:pathLst>
                <a:path w="3429000" h="723900">
                  <a:moveTo>
                    <a:pt x="0" y="0"/>
                  </a:moveTo>
                  <a:lnTo>
                    <a:pt x="3429000" y="0"/>
                  </a:lnTo>
                  <a:lnTo>
                    <a:pt x="3429000" y="723900"/>
                  </a:lnTo>
                  <a:lnTo>
                    <a:pt x="0" y="723900"/>
                  </a:lnTo>
                  <a:close/>
                </a:path>
              </a:pathLst>
            </a:custGeom>
            <a:blipFill>
              <a:blip r:embed="rId4">
                <a:alphaModFix amt="0"/>
              </a:blip>
              <a:stretch>
                <a:fillRect t="-42297" b="-42297"/>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43" name="TextBox 143"/>
            <p:cNvSpPr txBox="1"/>
            <p:nvPr/>
          </p:nvSpPr>
          <p:spPr>
            <a:xfrm>
              <a:off x="0" y="-28575"/>
              <a:ext cx="3429000" cy="752475"/>
            </a:xfrm>
            <a:prstGeom prst="rect">
              <a:avLst/>
            </a:prstGeom>
          </p:spPr>
          <p:txBody>
            <a:bodyPr lIns="0" tIns="0" rIns="0" bIns="0" rtlCol="0" anchor="ctr"/>
            <a:lstStyle/>
            <a:p>
              <a:pPr>
                <a:lnSpc>
                  <a:spcPts val="1125"/>
                </a:lnSpc>
              </a:pPr>
              <a:r>
                <a:rPr lang="en-US" sz="938"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LDAP / Active Directory</a:t>
              </a:r>
            </a:p>
          </p:txBody>
        </p:sp>
      </p:grpSp>
      <p:grpSp>
        <p:nvGrpSpPr>
          <p:cNvPr id="144" name="Group 144"/>
          <p:cNvGrpSpPr/>
          <p:nvPr/>
        </p:nvGrpSpPr>
        <p:grpSpPr>
          <a:xfrm>
            <a:off x="4840327" y="6151292"/>
            <a:ext cx="95250" cy="95250"/>
            <a:chOff x="0" y="0"/>
            <a:chExt cx="190500" cy="190500"/>
          </a:xfrm>
        </p:grpSpPr>
        <p:sp>
          <p:nvSpPr>
            <p:cNvPr id="145" name="Freeform 145"/>
            <p:cNvSpPr/>
            <p:nvPr/>
          </p:nvSpPr>
          <p:spPr>
            <a:xfrm>
              <a:off x="0" y="0"/>
              <a:ext cx="190500" cy="190500"/>
            </a:xfrm>
            <a:custGeom>
              <a:avLst/>
              <a:gdLst/>
              <a:ahLst/>
              <a:cxnLst/>
              <a:rect l="l" t="t" r="r" b="b"/>
              <a:pathLst>
                <a:path w="190500" h="190500">
                  <a:moveTo>
                    <a:pt x="0" y="95250"/>
                  </a:moveTo>
                  <a:cubicBezTo>
                    <a:pt x="0" y="42672"/>
                    <a:pt x="42672" y="0"/>
                    <a:pt x="95250" y="0"/>
                  </a:cubicBezTo>
                  <a:cubicBezTo>
                    <a:pt x="147828" y="0"/>
                    <a:pt x="190500" y="42672"/>
                    <a:pt x="190500" y="95250"/>
                  </a:cubicBezTo>
                  <a:cubicBezTo>
                    <a:pt x="190500" y="147828"/>
                    <a:pt x="147828" y="190500"/>
                    <a:pt x="95250" y="190500"/>
                  </a:cubicBezTo>
                  <a:cubicBezTo>
                    <a:pt x="42672" y="190500"/>
                    <a:pt x="0" y="147828"/>
                    <a:pt x="0" y="95250"/>
                  </a:cubicBezTo>
                  <a:close/>
                </a:path>
              </a:pathLst>
            </a:custGeom>
            <a:solidFill>
              <a:srgbClr val="16B6DE"/>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46" name="Group 146"/>
          <p:cNvGrpSpPr/>
          <p:nvPr/>
        </p:nvGrpSpPr>
        <p:grpSpPr>
          <a:xfrm>
            <a:off x="5002252" y="6017942"/>
            <a:ext cx="1714500" cy="361950"/>
            <a:chOff x="0" y="0"/>
            <a:chExt cx="3429000" cy="723900"/>
          </a:xfrm>
        </p:grpSpPr>
        <p:sp>
          <p:nvSpPr>
            <p:cNvPr id="147" name="Freeform 147"/>
            <p:cNvSpPr/>
            <p:nvPr/>
          </p:nvSpPr>
          <p:spPr>
            <a:xfrm>
              <a:off x="0" y="0"/>
              <a:ext cx="3429000" cy="723900"/>
            </a:xfrm>
            <a:custGeom>
              <a:avLst/>
              <a:gdLst/>
              <a:ahLst/>
              <a:cxnLst/>
              <a:rect l="l" t="t" r="r" b="b"/>
              <a:pathLst>
                <a:path w="3429000" h="723900">
                  <a:moveTo>
                    <a:pt x="0" y="0"/>
                  </a:moveTo>
                  <a:lnTo>
                    <a:pt x="3429000" y="0"/>
                  </a:lnTo>
                  <a:lnTo>
                    <a:pt x="3429000" y="723900"/>
                  </a:lnTo>
                  <a:lnTo>
                    <a:pt x="0" y="723900"/>
                  </a:lnTo>
                  <a:close/>
                </a:path>
              </a:pathLst>
            </a:custGeom>
            <a:blipFill>
              <a:blip r:embed="rId4">
                <a:alphaModFix amt="0"/>
              </a:blip>
              <a:stretch>
                <a:fillRect t="-42297" b="-42297"/>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48" name="TextBox 148"/>
            <p:cNvSpPr txBox="1"/>
            <p:nvPr/>
          </p:nvSpPr>
          <p:spPr>
            <a:xfrm>
              <a:off x="0" y="-28575"/>
              <a:ext cx="3429000" cy="752475"/>
            </a:xfrm>
            <a:prstGeom prst="rect">
              <a:avLst/>
            </a:prstGeom>
          </p:spPr>
          <p:txBody>
            <a:bodyPr lIns="0" tIns="0" rIns="0" bIns="0" rtlCol="0" anchor="ctr"/>
            <a:lstStyle/>
            <a:p>
              <a:pPr>
                <a:lnSpc>
                  <a:spcPts val="1125"/>
                </a:lnSpc>
              </a:pPr>
              <a:r>
                <a:rPr lang="en-US" sz="938"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Rol ve veri yetkisi</a:t>
              </a:r>
            </a:p>
          </p:txBody>
        </p:sp>
      </p:grpSp>
      <p:grpSp>
        <p:nvGrpSpPr>
          <p:cNvPr id="149" name="Group 149"/>
          <p:cNvGrpSpPr/>
          <p:nvPr/>
        </p:nvGrpSpPr>
        <p:grpSpPr>
          <a:xfrm>
            <a:off x="6650078" y="6151292"/>
            <a:ext cx="95250" cy="95250"/>
            <a:chOff x="0" y="0"/>
            <a:chExt cx="190500" cy="190500"/>
          </a:xfrm>
        </p:grpSpPr>
        <p:sp>
          <p:nvSpPr>
            <p:cNvPr id="150" name="Freeform 150"/>
            <p:cNvSpPr/>
            <p:nvPr/>
          </p:nvSpPr>
          <p:spPr>
            <a:xfrm>
              <a:off x="0" y="0"/>
              <a:ext cx="190500" cy="190500"/>
            </a:xfrm>
            <a:custGeom>
              <a:avLst/>
              <a:gdLst/>
              <a:ahLst/>
              <a:cxnLst/>
              <a:rect l="l" t="t" r="r" b="b"/>
              <a:pathLst>
                <a:path w="190500" h="190500">
                  <a:moveTo>
                    <a:pt x="0" y="95250"/>
                  </a:moveTo>
                  <a:cubicBezTo>
                    <a:pt x="0" y="42672"/>
                    <a:pt x="42672" y="0"/>
                    <a:pt x="95250" y="0"/>
                  </a:cubicBezTo>
                  <a:cubicBezTo>
                    <a:pt x="147828" y="0"/>
                    <a:pt x="190500" y="42672"/>
                    <a:pt x="190500" y="95250"/>
                  </a:cubicBezTo>
                  <a:cubicBezTo>
                    <a:pt x="190500" y="147828"/>
                    <a:pt x="147828" y="190500"/>
                    <a:pt x="95250" y="190500"/>
                  </a:cubicBezTo>
                  <a:cubicBezTo>
                    <a:pt x="42672" y="190500"/>
                    <a:pt x="0" y="147828"/>
                    <a:pt x="0" y="95250"/>
                  </a:cubicBezTo>
                  <a:close/>
                </a:path>
              </a:pathLst>
            </a:custGeom>
            <a:solidFill>
              <a:srgbClr val="16B6DE"/>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51" name="Group 151"/>
          <p:cNvGrpSpPr/>
          <p:nvPr/>
        </p:nvGrpSpPr>
        <p:grpSpPr>
          <a:xfrm>
            <a:off x="6812002" y="6017942"/>
            <a:ext cx="1714500" cy="361950"/>
            <a:chOff x="0" y="0"/>
            <a:chExt cx="3429000" cy="723900"/>
          </a:xfrm>
        </p:grpSpPr>
        <p:sp>
          <p:nvSpPr>
            <p:cNvPr id="152" name="Freeform 152"/>
            <p:cNvSpPr/>
            <p:nvPr/>
          </p:nvSpPr>
          <p:spPr>
            <a:xfrm>
              <a:off x="0" y="0"/>
              <a:ext cx="3429000" cy="723900"/>
            </a:xfrm>
            <a:custGeom>
              <a:avLst/>
              <a:gdLst/>
              <a:ahLst/>
              <a:cxnLst/>
              <a:rect l="l" t="t" r="r" b="b"/>
              <a:pathLst>
                <a:path w="3429000" h="723900">
                  <a:moveTo>
                    <a:pt x="0" y="0"/>
                  </a:moveTo>
                  <a:lnTo>
                    <a:pt x="3429000" y="0"/>
                  </a:lnTo>
                  <a:lnTo>
                    <a:pt x="3429000" y="723900"/>
                  </a:lnTo>
                  <a:lnTo>
                    <a:pt x="0" y="723900"/>
                  </a:lnTo>
                  <a:close/>
                </a:path>
              </a:pathLst>
            </a:custGeom>
            <a:blipFill>
              <a:blip r:embed="rId4">
                <a:alphaModFix amt="0"/>
              </a:blip>
              <a:stretch>
                <a:fillRect t="-42297" b="-42297"/>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53" name="TextBox 153"/>
            <p:cNvSpPr txBox="1"/>
            <p:nvPr/>
          </p:nvSpPr>
          <p:spPr>
            <a:xfrm>
              <a:off x="0" y="-28575"/>
              <a:ext cx="3429000" cy="752475"/>
            </a:xfrm>
            <a:prstGeom prst="rect">
              <a:avLst/>
            </a:prstGeom>
          </p:spPr>
          <p:txBody>
            <a:bodyPr lIns="0" tIns="0" rIns="0" bIns="0" rtlCol="0" anchor="ctr"/>
            <a:lstStyle/>
            <a:p>
              <a:pPr>
                <a:lnSpc>
                  <a:spcPts val="1125"/>
                </a:lnSpc>
              </a:pPr>
              <a:r>
                <a:rPr lang="en-US" sz="938"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Şifreli iletişim</a:t>
              </a:r>
            </a:p>
          </p:txBody>
        </p:sp>
      </p:grpSp>
      <p:grpSp>
        <p:nvGrpSpPr>
          <p:cNvPr id="154" name="Group 154"/>
          <p:cNvGrpSpPr/>
          <p:nvPr/>
        </p:nvGrpSpPr>
        <p:grpSpPr>
          <a:xfrm>
            <a:off x="8221702" y="6151292"/>
            <a:ext cx="95250" cy="95250"/>
            <a:chOff x="0" y="0"/>
            <a:chExt cx="190500" cy="190500"/>
          </a:xfrm>
        </p:grpSpPr>
        <p:sp>
          <p:nvSpPr>
            <p:cNvPr id="155" name="Freeform 155"/>
            <p:cNvSpPr/>
            <p:nvPr/>
          </p:nvSpPr>
          <p:spPr>
            <a:xfrm>
              <a:off x="0" y="0"/>
              <a:ext cx="190500" cy="190500"/>
            </a:xfrm>
            <a:custGeom>
              <a:avLst/>
              <a:gdLst/>
              <a:ahLst/>
              <a:cxnLst/>
              <a:rect l="l" t="t" r="r" b="b"/>
              <a:pathLst>
                <a:path w="190500" h="190500">
                  <a:moveTo>
                    <a:pt x="0" y="95250"/>
                  </a:moveTo>
                  <a:cubicBezTo>
                    <a:pt x="0" y="42672"/>
                    <a:pt x="42672" y="0"/>
                    <a:pt x="95250" y="0"/>
                  </a:cubicBezTo>
                  <a:cubicBezTo>
                    <a:pt x="147828" y="0"/>
                    <a:pt x="190500" y="42672"/>
                    <a:pt x="190500" y="95250"/>
                  </a:cubicBezTo>
                  <a:cubicBezTo>
                    <a:pt x="190500" y="147828"/>
                    <a:pt x="147828" y="190500"/>
                    <a:pt x="95250" y="190500"/>
                  </a:cubicBezTo>
                  <a:cubicBezTo>
                    <a:pt x="42672" y="190500"/>
                    <a:pt x="0" y="147828"/>
                    <a:pt x="0" y="95250"/>
                  </a:cubicBezTo>
                  <a:close/>
                </a:path>
              </a:pathLst>
            </a:custGeom>
            <a:solidFill>
              <a:srgbClr val="16B6DE"/>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56" name="Group 156"/>
          <p:cNvGrpSpPr/>
          <p:nvPr/>
        </p:nvGrpSpPr>
        <p:grpSpPr>
          <a:xfrm>
            <a:off x="8383627" y="6017942"/>
            <a:ext cx="1714500" cy="361950"/>
            <a:chOff x="0" y="0"/>
            <a:chExt cx="3429000" cy="723900"/>
          </a:xfrm>
        </p:grpSpPr>
        <p:sp>
          <p:nvSpPr>
            <p:cNvPr id="157" name="Freeform 157"/>
            <p:cNvSpPr/>
            <p:nvPr/>
          </p:nvSpPr>
          <p:spPr>
            <a:xfrm>
              <a:off x="0" y="0"/>
              <a:ext cx="3429000" cy="723900"/>
            </a:xfrm>
            <a:custGeom>
              <a:avLst/>
              <a:gdLst/>
              <a:ahLst/>
              <a:cxnLst/>
              <a:rect l="l" t="t" r="r" b="b"/>
              <a:pathLst>
                <a:path w="3429000" h="723900">
                  <a:moveTo>
                    <a:pt x="0" y="0"/>
                  </a:moveTo>
                  <a:lnTo>
                    <a:pt x="3429000" y="0"/>
                  </a:lnTo>
                  <a:lnTo>
                    <a:pt x="3429000" y="723900"/>
                  </a:lnTo>
                  <a:lnTo>
                    <a:pt x="0" y="723900"/>
                  </a:lnTo>
                  <a:close/>
                </a:path>
              </a:pathLst>
            </a:custGeom>
            <a:blipFill>
              <a:blip r:embed="rId4">
                <a:alphaModFix amt="0"/>
              </a:blip>
              <a:stretch>
                <a:fillRect t="-42297" b="-42297"/>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58" name="TextBox 158"/>
            <p:cNvSpPr txBox="1"/>
            <p:nvPr/>
          </p:nvSpPr>
          <p:spPr>
            <a:xfrm>
              <a:off x="0" y="-28575"/>
              <a:ext cx="3429000" cy="752475"/>
            </a:xfrm>
            <a:prstGeom prst="rect">
              <a:avLst/>
            </a:prstGeom>
          </p:spPr>
          <p:txBody>
            <a:bodyPr lIns="0" tIns="0" rIns="0" bIns="0" rtlCol="0" anchor="ctr"/>
            <a:lstStyle/>
            <a:p>
              <a:pPr>
                <a:lnSpc>
                  <a:spcPts val="1125"/>
                </a:lnSpc>
              </a:pPr>
              <a:r>
                <a:rPr lang="en-US" sz="938"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Loglama &amp; denetim izi</a:t>
              </a:r>
            </a:p>
          </p:txBody>
        </p:sp>
      </p:grpSp>
      <p:grpSp>
        <p:nvGrpSpPr>
          <p:cNvPr id="159" name="Group 159"/>
          <p:cNvGrpSpPr/>
          <p:nvPr/>
        </p:nvGrpSpPr>
        <p:grpSpPr>
          <a:xfrm>
            <a:off x="10155278" y="6151292"/>
            <a:ext cx="95250" cy="95250"/>
            <a:chOff x="0" y="0"/>
            <a:chExt cx="190500" cy="190500"/>
          </a:xfrm>
        </p:grpSpPr>
        <p:sp>
          <p:nvSpPr>
            <p:cNvPr id="160" name="Freeform 160"/>
            <p:cNvSpPr/>
            <p:nvPr/>
          </p:nvSpPr>
          <p:spPr>
            <a:xfrm>
              <a:off x="0" y="0"/>
              <a:ext cx="190500" cy="190500"/>
            </a:xfrm>
            <a:custGeom>
              <a:avLst/>
              <a:gdLst/>
              <a:ahLst/>
              <a:cxnLst/>
              <a:rect l="l" t="t" r="r" b="b"/>
              <a:pathLst>
                <a:path w="190500" h="190500">
                  <a:moveTo>
                    <a:pt x="0" y="95250"/>
                  </a:moveTo>
                  <a:cubicBezTo>
                    <a:pt x="0" y="42672"/>
                    <a:pt x="42672" y="0"/>
                    <a:pt x="95250" y="0"/>
                  </a:cubicBezTo>
                  <a:cubicBezTo>
                    <a:pt x="147828" y="0"/>
                    <a:pt x="190500" y="42672"/>
                    <a:pt x="190500" y="95250"/>
                  </a:cubicBezTo>
                  <a:cubicBezTo>
                    <a:pt x="190500" y="147828"/>
                    <a:pt x="147828" y="190500"/>
                    <a:pt x="95250" y="190500"/>
                  </a:cubicBezTo>
                  <a:cubicBezTo>
                    <a:pt x="42672" y="190500"/>
                    <a:pt x="0" y="147828"/>
                    <a:pt x="0" y="95250"/>
                  </a:cubicBezTo>
                  <a:close/>
                </a:path>
              </a:pathLst>
            </a:custGeom>
            <a:solidFill>
              <a:srgbClr val="F59B23"/>
            </a:solidFill>
            <a:ln cap="sq">
              <a:noFill/>
              <a:prstDash val="solid"/>
              <a:miter/>
            </a:ln>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grpSp>
      <p:grpSp>
        <p:nvGrpSpPr>
          <p:cNvPr id="161" name="Group 161"/>
          <p:cNvGrpSpPr/>
          <p:nvPr/>
        </p:nvGrpSpPr>
        <p:grpSpPr>
          <a:xfrm>
            <a:off x="10317202" y="6017942"/>
            <a:ext cx="1333500" cy="361950"/>
            <a:chOff x="0" y="0"/>
            <a:chExt cx="2667000" cy="723900"/>
          </a:xfrm>
        </p:grpSpPr>
        <p:sp>
          <p:nvSpPr>
            <p:cNvPr id="162" name="Freeform 162"/>
            <p:cNvSpPr/>
            <p:nvPr/>
          </p:nvSpPr>
          <p:spPr>
            <a:xfrm>
              <a:off x="0" y="0"/>
              <a:ext cx="2667000" cy="723900"/>
            </a:xfrm>
            <a:custGeom>
              <a:avLst/>
              <a:gdLst/>
              <a:ahLst/>
              <a:cxnLst/>
              <a:rect l="l" t="t" r="r" b="b"/>
              <a:pathLst>
                <a:path w="2667000" h="723900">
                  <a:moveTo>
                    <a:pt x="0" y="0"/>
                  </a:moveTo>
                  <a:lnTo>
                    <a:pt x="2667000" y="0"/>
                  </a:lnTo>
                  <a:lnTo>
                    <a:pt x="2667000" y="723900"/>
                  </a:lnTo>
                  <a:lnTo>
                    <a:pt x="0" y="723900"/>
                  </a:lnTo>
                  <a:close/>
                </a:path>
              </a:pathLst>
            </a:custGeom>
            <a:blipFill>
              <a:blip r:embed="rId4">
                <a:alphaModFix amt="0"/>
              </a:blip>
              <a:stretch>
                <a:fillRect t="-21786" b="-21786"/>
              </a:stretch>
            </a:blipFill>
          </p:spPr>
          <p:txBody>
            <a:bodyPr/>
            <a:lstStyle/>
            <a:p>
              <a:endParaRPr lang="en-TR" sz="1200">
                <a:latin typeface="Roboto" panose="02000000000000000000" pitchFamily="2" charset="0"/>
                <a:ea typeface="Roboto" panose="02000000000000000000" pitchFamily="2" charset="0"/>
                <a:cs typeface="Roboto" panose="02000000000000000000" pitchFamily="2" charset="0"/>
              </a:endParaRPr>
            </a:p>
          </p:txBody>
        </p:sp>
        <p:sp>
          <p:nvSpPr>
            <p:cNvPr id="163" name="TextBox 163"/>
            <p:cNvSpPr txBox="1"/>
            <p:nvPr/>
          </p:nvSpPr>
          <p:spPr>
            <a:xfrm>
              <a:off x="0" y="-28575"/>
              <a:ext cx="2667000" cy="752475"/>
            </a:xfrm>
            <a:prstGeom prst="rect">
              <a:avLst/>
            </a:prstGeom>
          </p:spPr>
          <p:txBody>
            <a:bodyPr lIns="0" tIns="0" rIns="0" bIns="0" rtlCol="0" anchor="ctr"/>
            <a:lstStyle/>
            <a:p>
              <a:pPr>
                <a:lnSpc>
                  <a:spcPts val="1125"/>
                </a:lnSpc>
              </a:pPr>
              <a:r>
                <a:rPr lang="en-US" sz="938" b="1">
                  <a:solidFill>
                    <a:srgbClr val="FFFFFF"/>
                  </a:solidFill>
                  <a:latin typeface="Roboto" panose="02000000000000000000" pitchFamily="2" charset="0"/>
                  <a:ea typeface="Roboto" panose="02000000000000000000" pitchFamily="2" charset="0"/>
                  <a:cs typeface="Roboto" panose="02000000000000000000" pitchFamily="2" charset="0"/>
                  <a:sym typeface="Calibri (MS) Bold"/>
                </a:rPr>
                <a:t>Kurumsal veri sınırı</a:t>
              </a:r>
            </a:p>
          </p:txBody>
        </p:sp>
      </p:grpSp>
      <p:sp>
        <p:nvSpPr>
          <p:cNvPr id="164" name="TextBox 164"/>
          <p:cNvSpPr txBox="1"/>
          <p:nvPr/>
        </p:nvSpPr>
        <p:spPr>
          <a:xfrm>
            <a:off x="2815312" y="2508297"/>
            <a:ext cx="1535430" cy="2359620"/>
          </a:xfrm>
          <a:prstGeom prst="rect">
            <a:avLst/>
          </a:prstGeom>
        </p:spPr>
        <p:txBody>
          <a:bodyPr lIns="0" tIns="0" rIns="0" bIns="0" rtlCol="0" anchor="t">
            <a:spAutoFit/>
          </a:bodyPr>
          <a:lstStyle/>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ETL / ELT</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Staging ve veri kalite kontrolleri</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Standardizasyon</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Kurumsal Veri Ambarı / Data Mart</a:t>
            </a:r>
          </a:p>
          <a:p>
            <a:pPr>
              <a:lnSpc>
                <a:spcPts val="2160"/>
              </a:lnSpc>
            </a:pPr>
            <a:endPar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endParaRP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Zamanlanmış yükler ve QVD üretimi</a:t>
            </a:r>
          </a:p>
        </p:txBody>
      </p:sp>
      <p:sp>
        <p:nvSpPr>
          <p:cNvPr id="165" name="TextBox 165"/>
          <p:cNvSpPr txBox="1"/>
          <p:nvPr/>
        </p:nvSpPr>
        <p:spPr>
          <a:xfrm>
            <a:off x="7425412" y="2508298"/>
            <a:ext cx="1725930" cy="615553"/>
          </a:xfrm>
          <a:prstGeom prst="rect">
            <a:avLst/>
          </a:prstGeom>
        </p:spPr>
        <p:txBody>
          <a:bodyPr lIns="0" tIns="0" rIns="0" bIns="0" rtlCol="0" anchor="t">
            <a:spAutoFit/>
          </a:bodyPr>
          <a:lstStyle/>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Native iOS uygulaması</a:t>
            </a: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Dashboard ve KPI'lar</a:t>
            </a: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Dinamik filtreler</a:t>
            </a: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Güvenli entegrasyon servisleri</a:t>
            </a:r>
          </a:p>
        </p:txBody>
      </p:sp>
      <p:sp>
        <p:nvSpPr>
          <p:cNvPr id="166" name="TextBox 166"/>
          <p:cNvSpPr txBox="1"/>
          <p:nvPr/>
        </p:nvSpPr>
        <p:spPr>
          <a:xfrm>
            <a:off x="7425412" y="4499022"/>
            <a:ext cx="1725930" cy="769441"/>
          </a:xfrm>
          <a:prstGeom prst="rect">
            <a:avLst/>
          </a:prstGeom>
        </p:spPr>
        <p:txBody>
          <a:bodyPr lIns="0" tIns="0" rIns="0" bIns="0" rtlCol="0" anchor="t">
            <a:spAutoFit/>
          </a:bodyPr>
          <a:lstStyle/>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Niyet + KPI + filtre çözümleme</a:t>
            </a: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Kontrollü semantic sorgu</a:t>
            </a: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Azure OpenAI / LLM</a:t>
            </a:r>
          </a:p>
          <a:p>
            <a:pPr>
              <a:lnSpc>
                <a:spcPts val="1215"/>
              </a:lnSpc>
            </a:pPr>
            <a:r>
              <a:rPr lang="en-US" sz="1013">
                <a:solidFill>
                  <a:srgbClr val="49647D"/>
                </a:solidFill>
                <a:latin typeface="Roboto" panose="02000000000000000000" pitchFamily="2" charset="0"/>
                <a:ea typeface="Roboto" panose="02000000000000000000" pitchFamily="2" charset="0"/>
                <a:cs typeface="Roboto" panose="02000000000000000000" pitchFamily="2" charset="0"/>
                <a:sym typeface="Calibri (MS)"/>
              </a:rPr>
              <a:t>Metin • tablo • grafik yanıtı</a:t>
            </a:r>
          </a:p>
        </p:txBody>
      </p:sp>
      <p:sp>
        <p:nvSpPr>
          <p:cNvPr id="167" name="TextBox 167"/>
          <p:cNvSpPr txBox="1"/>
          <p:nvPr/>
        </p:nvSpPr>
        <p:spPr>
          <a:xfrm>
            <a:off x="10016212" y="3937048"/>
            <a:ext cx="1344930" cy="1096069"/>
          </a:xfrm>
          <a:prstGeom prst="rect">
            <a:avLst/>
          </a:prstGeom>
        </p:spPr>
        <p:txBody>
          <a:bodyPr lIns="0" tIns="0" rIns="0" bIns="0" rtlCol="0" anchor="t">
            <a:spAutoFit/>
          </a:bodyPr>
          <a:lstStyle/>
          <a:p>
            <a:pPr algn="ctr">
              <a:lnSpc>
                <a:spcPts val="1350"/>
              </a:lnSpc>
            </a:pPr>
            <a:r>
              <a:rPr lang="en-US" sz="1125" b="1">
                <a:solidFill>
                  <a:srgbClr val="51667B"/>
                </a:solidFill>
                <a:latin typeface="Roboto" panose="02000000000000000000" pitchFamily="2" charset="0"/>
                <a:ea typeface="Roboto" panose="02000000000000000000" pitchFamily="2" charset="0"/>
                <a:cs typeface="Roboto" panose="02000000000000000000" pitchFamily="2" charset="0"/>
                <a:sym typeface="Calibri (MS) Bold"/>
              </a:rPr>
              <a:t>Mobil görünürlük</a:t>
            </a:r>
          </a:p>
          <a:p>
            <a:pPr>
              <a:lnSpc>
                <a:spcPts val="2160"/>
              </a:lnSpc>
            </a:pPr>
            <a:endParaRPr lang="en-US" sz="1125" b="1">
              <a:solidFill>
                <a:srgbClr val="51667B"/>
              </a:solidFill>
              <a:latin typeface="Roboto" panose="02000000000000000000" pitchFamily="2" charset="0"/>
              <a:ea typeface="Roboto" panose="02000000000000000000" pitchFamily="2" charset="0"/>
              <a:cs typeface="Roboto" panose="02000000000000000000" pitchFamily="2" charset="0"/>
              <a:sym typeface="Calibri (MS) Bold"/>
            </a:endParaRPr>
          </a:p>
          <a:p>
            <a:pPr algn="ctr">
              <a:lnSpc>
                <a:spcPts val="1350"/>
              </a:lnSpc>
            </a:pPr>
            <a:r>
              <a:rPr lang="en-US" sz="1125" b="1">
                <a:solidFill>
                  <a:srgbClr val="51667B"/>
                </a:solidFill>
                <a:latin typeface="Roboto" panose="02000000000000000000" pitchFamily="2" charset="0"/>
                <a:ea typeface="Roboto" panose="02000000000000000000" pitchFamily="2" charset="0"/>
                <a:cs typeface="Roboto" panose="02000000000000000000" pitchFamily="2" charset="0"/>
                <a:sym typeface="Calibri (MS) Bold"/>
              </a:rPr>
              <a:t>Doğal dilde analiz</a:t>
            </a:r>
          </a:p>
          <a:p>
            <a:pPr>
              <a:lnSpc>
                <a:spcPts val="2160"/>
              </a:lnSpc>
            </a:pPr>
            <a:endParaRPr lang="en-US" sz="1125" b="1">
              <a:solidFill>
                <a:srgbClr val="51667B"/>
              </a:solidFill>
              <a:latin typeface="Roboto" panose="02000000000000000000" pitchFamily="2" charset="0"/>
              <a:ea typeface="Roboto" panose="02000000000000000000" pitchFamily="2" charset="0"/>
              <a:cs typeface="Roboto" panose="02000000000000000000" pitchFamily="2" charset="0"/>
              <a:sym typeface="Calibri (MS) Bold"/>
            </a:endParaRPr>
          </a:p>
          <a:p>
            <a:pPr algn="ctr">
              <a:lnSpc>
                <a:spcPts val="1350"/>
              </a:lnSpc>
            </a:pPr>
            <a:r>
              <a:rPr lang="en-US" sz="1125" b="1">
                <a:solidFill>
                  <a:srgbClr val="51667B"/>
                </a:solidFill>
                <a:latin typeface="Roboto" panose="02000000000000000000" pitchFamily="2" charset="0"/>
                <a:ea typeface="Roboto" panose="02000000000000000000" pitchFamily="2" charset="0"/>
                <a:cs typeface="Roboto" panose="02000000000000000000" pitchFamily="2" charset="0"/>
                <a:sym typeface="Calibri (MS) Bold"/>
              </a:rPr>
              <a:t>Hızlı karar desteği</a:t>
            </a:r>
          </a:p>
        </p:txBody>
      </p:sp>
      <p:sp>
        <p:nvSpPr>
          <p:cNvPr id="168" name="TextBox 168"/>
          <p:cNvSpPr txBox="1"/>
          <p:nvPr/>
        </p:nvSpPr>
        <p:spPr>
          <a:xfrm>
            <a:off x="965350" y="3211275"/>
            <a:ext cx="794592" cy="141064"/>
          </a:xfrm>
          <a:prstGeom prst="rect">
            <a:avLst/>
          </a:prstGeom>
        </p:spPr>
        <p:txBody>
          <a:bodyPr wrap="square" lIns="0" tIns="0" rIns="0" bIns="0" rtlCol="0" anchor="t">
            <a:spAutoFit/>
          </a:bodyPr>
          <a:lstStyle/>
          <a:p>
            <a:pPr algn="ctr">
              <a:lnSpc>
                <a:spcPts val="1125"/>
              </a:lnSpc>
              <a:spcBef>
                <a:spcPct val="0"/>
              </a:spcBef>
            </a:pPr>
            <a:r>
              <a:rPr lang="en-US" sz="938" b="1" dirty="0">
                <a:solidFill>
                  <a:srgbClr val="057CA3"/>
                </a:solidFill>
                <a:latin typeface="Roboto" panose="02000000000000000000" pitchFamily="2" charset="0"/>
                <a:ea typeface="Roboto" panose="02000000000000000000" pitchFamily="2" charset="0"/>
                <a:cs typeface="Roboto" panose="02000000000000000000" pitchFamily="2" charset="0"/>
                <a:sym typeface="Calibri (MS) Bold"/>
              </a:rPr>
              <a:t>ORACLE</a:t>
            </a:r>
          </a:p>
        </p:txBody>
      </p:sp>
      <p:sp>
        <p:nvSpPr>
          <p:cNvPr id="169" name="TextBox 169"/>
          <p:cNvSpPr txBox="1"/>
          <p:nvPr/>
        </p:nvSpPr>
        <p:spPr>
          <a:xfrm>
            <a:off x="718756" y="3512883"/>
            <a:ext cx="1287780" cy="141064"/>
          </a:xfrm>
          <a:prstGeom prst="rect">
            <a:avLst/>
          </a:prstGeom>
        </p:spPr>
        <p:txBody>
          <a:bodyPr wrap="square" lIns="0" tIns="0" rIns="0" bIns="0" rtlCol="0" anchor="t">
            <a:spAutoFit/>
          </a:bodyPr>
          <a:lstStyle/>
          <a:p>
            <a:pPr algn="ctr">
              <a:lnSpc>
                <a:spcPts val="1125"/>
              </a:lnSpc>
              <a:spcBef>
                <a:spcPct val="0"/>
              </a:spcBef>
            </a:pPr>
            <a:r>
              <a:rPr lang="en-US" sz="938" b="1" dirty="0">
                <a:solidFill>
                  <a:srgbClr val="057CA3"/>
                </a:solidFill>
                <a:latin typeface="Roboto" panose="02000000000000000000" pitchFamily="2" charset="0"/>
                <a:ea typeface="Roboto" panose="02000000000000000000" pitchFamily="2" charset="0"/>
                <a:cs typeface="Roboto" panose="02000000000000000000" pitchFamily="2" charset="0"/>
                <a:sym typeface="Calibri (MS) Bold"/>
              </a:rPr>
              <a:t>OneDrive, Share Point</a:t>
            </a:r>
          </a:p>
        </p:txBody>
      </p:sp>
      <p:sp>
        <p:nvSpPr>
          <p:cNvPr id="170" name="TextBox 170"/>
          <p:cNvSpPr txBox="1"/>
          <p:nvPr/>
        </p:nvSpPr>
        <p:spPr>
          <a:xfrm>
            <a:off x="757912" y="3823180"/>
            <a:ext cx="1192376" cy="141064"/>
          </a:xfrm>
          <a:prstGeom prst="rect">
            <a:avLst/>
          </a:prstGeom>
        </p:spPr>
        <p:txBody>
          <a:bodyPr wrap="square" lIns="0" tIns="0" rIns="0" bIns="0" rtlCol="0" anchor="t">
            <a:spAutoFit/>
          </a:bodyPr>
          <a:lstStyle/>
          <a:p>
            <a:pPr algn="ctr">
              <a:lnSpc>
                <a:spcPts val="1125"/>
              </a:lnSpc>
              <a:spcBef>
                <a:spcPct val="0"/>
              </a:spcBef>
            </a:pPr>
            <a:r>
              <a:rPr lang="en-US" sz="938" b="1" dirty="0">
                <a:solidFill>
                  <a:srgbClr val="057CA3"/>
                </a:solidFill>
                <a:latin typeface="Roboto" panose="02000000000000000000" pitchFamily="2" charset="0"/>
                <a:ea typeface="Roboto" panose="02000000000000000000" pitchFamily="2" charset="0"/>
                <a:cs typeface="Roboto" panose="02000000000000000000" pitchFamily="2" charset="0"/>
                <a:sym typeface="Calibri (MS) Bold"/>
              </a:rPr>
              <a:t>Excel / CSV </a:t>
            </a:r>
          </a:p>
        </p:txBody>
      </p:sp>
      <p:sp>
        <p:nvSpPr>
          <p:cNvPr id="172" name="TextBox 35">
            <a:extLst>
              <a:ext uri="{FF2B5EF4-FFF2-40B4-BE49-F238E27FC236}">
                <a16:creationId xmlns:a16="http://schemas.microsoft.com/office/drawing/2014/main" id="{B38B35AE-BA5C-364D-599E-801F2320C161}"/>
              </a:ext>
            </a:extLst>
          </p:cNvPr>
          <p:cNvSpPr txBox="1"/>
          <p:nvPr/>
        </p:nvSpPr>
        <p:spPr>
          <a:xfrm>
            <a:off x="541408" y="924829"/>
            <a:ext cx="10972134" cy="461665"/>
          </a:xfrm>
          <a:prstGeom prst="rect">
            <a:avLst/>
          </a:prstGeom>
        </p:spPr>
        <p:txBody>
          <a:bodyPr wrap="square" lIns="0" tIns="0" rIns="0" bIns="0" rtlCol="0" anchor="t">
            <a:spAutoFit/>
          </a:bodyPr>
          <a:lstStyle/>
          <a:p>
            <a:pPr>
              <a:lnSpc>
                <a:spcPts val="3625"/>
              </a:lnSpc>
              <a:spcBef>
                <a:spcPct val="0"/>
              </a:spcBef>
            </a:pPr>
            <a:r>
              <a:rPr lang="en-US" sz="3193" spc="-95" dirty="0">
                <a:solidFill>
                  <a:srgbClr val="00153B"/>
                </a:solidFill>
                <a:latin typeface="Inter 2"/>
                <a:sym typeface="Calibri (MS) Bold"/>
              </a:rPr>
              <a:t>Teknik </a:t>
            </a:r>
            <a:r>
              <a:rPr lang="en-US" sz="3193" spc="-95" dirty="0" err="1">
                <a:solidFill>
                  <a:srgbClr val="00153B"/>
                </a:solidFill>
                <a:latin typeface="Inter 2"/>
                <a:sym typeface="Calibri (MS) Bold"/>
              </a:rPr>
              <a:t>Çözüm</a:t>
            </a:r>
            <a:r>
              <a:rPr lang="en-US" sz="3193" spc="-95" dirty="0">
                <a:solidFill>
                  <a:srgbClr val="00153B"/>
                </a:solidFill>
                <a:latin typeface="Inter 2"/>
                <a:sym typeface="Calibri (MS) Bold"/>
              </a:rPr>
              <a:t> </a:t>
            </a:r>
            <a:r>
              <a:rPr lang="en-US" sz="3193" spc="-95" dirty="0" err="1">
                <a:solidFill>
                  <a:srgbClr val="00153B"/>
                </a:solidFill>
                <a:latin typeface="Inter 2"/>
                <a:sym typeface="Calibri (MS) Bold"/>
              </a:rPr>
              <a:t>Mimarisi</a:t>
            </a:r>
            <a:r>
              <a:rPr lang="en-US" sz="3193" spc="-95" dirty="0">
                <a:solidFill>
                  <a:srgbClr val="00153B"/>
                </a:solidFill>
                <a:latin typeface="Inter 2"/>
                <a:sym typeface="Calibri (MS) Bold"/>
              </a:rPr>
              <a:t> </a:t>
            </a:r>
            <a:r>
              <a:rPr lang="en-US" sz="3193" spc="-95" dirty="0" err="1">
                <a:solidFill>
                  <a:srgbClr val="00153B"/>
                </a:solidFill>
                <a:latin typeface="Inter 2"/>
                <a:sym typeface="Calibri (MS) Bold"/>
              </a:rPr>
              <a:t>ve</a:t>
            </a:r>
            <a:r>
              <a:rPr lang="en-US" sz="3193" spc="-95" dirty="0">
                <a:solidFill>
                  <a:srgbClr val="00153B"/>
                </a:solidFill>
                <a:latin typeface="Inter 2"/>
                <a:sym typeface="Calibri (MS) Bold"/>
              </a:rPr>
              <a:t> </a:t>
            </a:r>
            <a:r>
              <a:rPr lang="en-US" sz="3193" spc="-95" dirty="0" err="1">
                <a:solidFill>
                  <a:srgbClr val="00153B"/>
                </a:solidFill>
                <a:latin typeface="Inter 2"/>
                <a:sym typeface="Calibri (MS) Bold"/>
              </a:rPr>
              <a:t>Uçtan</a:t>
            </a:r>
            <a:r>
              <a:rPr lang="en-US" sz="3193" spc="-95" dirty="0">
                <a:solidFill>
                  <a:srgbClr val="00153B"/>
                </a:solidFill>
                <a:latin typeface="Inter 2"/>
                <a:sym typeface="Calibri (MS) Bold"/>
              </a:rPr>
              <a:t> Uca Veri </a:t>
            </a:r>
            <a:r>
              <a:rPr lang="en-US" sz="3193" spc="-95" dirty="0" err="1">
                <a:solidFill>
                  <a:srgbClr val="00153B"/>
                </a:solidFill>
                <a:latin typeface="Inter 2"/>
                <a:sym typeface="Calibri (MS) Bold"/>
              </a:rPr>
              <a:t>Akışı</a:t>
            </a:r>
            <a:endParaRPr lang="en-US" sz="3193" spc="-95" dirty="0">
              <a:solidFill>
                <a:srgbClr val="00153B"/>
              </a:solidFill>
              <a:latin typeface="Inter 2"/>
              <a:sym typeface="Calibri (MS) Bold"/>
            </a:endParaRPr>
          </a:p>
        </p:txBody>
      </p:sp>
      <p:grpSp>
        <p:nvGrpSpPr>
          <p:cNvPr id="176" name="Group 20">
            <a:extLst>
              <a:ext uri="{FF2B5EF4-FFF2-40B4-BE49-F238E27FC236}">
                <a16:creationId xmlns:a16="http://schemas.microsoft.com/office/drawing/2014/main" id="{893E0619-661E-78C6-6A26-B5F304D54EFB}"/>
              </a:ext>
            </a:extLst>
          </p:cNvPr>
          <p:cNvGrpSpPr/>
          <p:nvPr/>
        </p:nvGrpSpPr>
        <p:grpSpPr>
          <a:xfrm>
            <a:off x="10873795" y="160784"/>
            <a:ext cx="1152860" cy="389002"/>
            <a:chOff x="0" y="0"/>
            <a:chExt cx="4140200" cy="1397000"/>
          </a:xfrm>
        </p:grpSpPr>
        <p:sp>
          <p:nvSpPr>
            <p:cNvPr id="177" name="Freeform 21">
              <a:extLst>
                <a:ext uri="{FF2B5EF4-FFF2-40B4-BE49-F238E27FC236}">
                  <a16:creationId xmlns:a16="http://schemas.microsoft.com/office/drawing/2014/main" id="{286F779F-0AE8-097C-BE1C-E64A26CB3614}"/>
                </a:ext>
              </a:extLst>
            </p:cNvPr>
            <p:cNvSpPr/>
            <p:nvPr/>
          </p:nvSpPr>
          <p:spPr>
            <a:xfrm>
              <a:off x="0" y="0"/>
              <a:ext cx="4140200" cy="1397000"/>
            </a:xfrm>
            <a:custGeom>
              <a:avLst/>
              <a:gdLst/>
              <a:ahLst/>
              <a:cxnLst/>
              <a:rect l="l" t="t" r="r" b="b"/>
              <a:pathLst>
                <a:path w="4140200" h="1397000">
                  <a:moveTo>
                    <a:pt x="0" y="0"/>
                  </a:moveTo>
                  <a:lnTo>
                    <a:pt x="4140200" y="0"/>
                  </a:lnTo>
                  <a:lnTo>
                    <a:pt x="4140200" y="1397000"/>
                  </a:lnTo>
                  <a:lnTo>
                    <a:pt x="0" y="1397000"/>
                  </a:lnTo>
                  <a:lnTo>
                    <a:pt x="0" y="0"/>
                  </a:lnTo>
                  <a:close/>
                </a:path>
              </a:pathLst>
            </a:custGeom>
            <a:blipFill>
              <a:blip r:embed="rId5"/>
              <a:stretch>
                <a:fillRect r="-620"/>
              </a:stretch>
            </a:blipFill>
          </p:spPr>
          <p:txBody>
            <a:bodyPr/>
            <a:lstStyle/>
            <a:p>
              <a:endParaRPr lang="en-TR" sz="120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9AC"/>
        </a:solidFill>
        <a:effectLst/>
      </p:bgPr>
    </p:bg>
    <p:spTree>
      <p:nvGrpSpPr>
        <p:cNvPr id="1" name="">
          <a:extLst>
            <a:ext uri="{FF2B5EF4-FFF2-40B4-BE49-F238E27FC236}">
              <a16:creationId xmlns:a16="http://schemas.microsoft.com/office/drawing/2014/main" id="{4EA1F557-C3AC-6FDC-B7DD-9DE254B11A60}"/>
            </a:ext>
          </a:extLst>
        </p:cNvPr>
        <p:cNvGrpSpPr/>
        <p:nvPr/>
      </p:nvGrpSpPr>
      <p:grpSpPr>
        <a:xfrm>
          <a:off x="0" y="0"/>
          <a:ext cx="0" cy="0"/>
          <a:chOff x="0" y="0"/>
          <a:chExt cx="0" cy="0"/>
        </a:xfrm>
      </p:grpSpPr>
      <p:pic>
        <p:nvPicPr>
          <p:cNvPr id="6" name="X-Board with D-Assist.mp4">
            <a:hlinkClick r:id="" action="ppaction://media"/>
            <a:extLst>
              <a:ext uri="{FF2B5EF4-FFF2-40B4-BE49-F238E27FC236}">
                <a16:creationId xmlns:a16="http://schemas.microsoft.com/office/drawing/2014/main" id="{21B18326-D3F2-16F5-F1E7-36F3BF1062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33800" y="252934"/>
            <a:ext cx="3502495" cy="6195230"/>
          </a:xfrm>
          <a:prstGeom prst="rect">
            <a:avLst/>
          </a:prstGeom>
        </p:spPr>
      </p:pic>
    </p:spTree>
    <p:extLst>
      <p:ext uri="{BB962C8B-B14F-4D97-AF65-F5344CB8AC3E}">
        <p14:creationId xmlns:p14="http://schemas.microsoft.com/office/powerpoint/2010/main" val="26909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1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476</Words>
  <Application>Microsoft Macintosh PowerPoint</Application>
  <PresentationFormat>Widescreen</PresentationFormat>
  <Paragraphs>97</Paragraphs>
  <Slides>5</Slides>
  <Notes>1</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Aptos</vt:lpstr>
      <vt:lpstr>Aptos Display</vt:lpstr>
      <vt:lpstr>Arial</vt:lpstr>
      <vt:lpstr>Heading Now 71-78</vt:lpstr>
      <vt:lpstr>Inter 1</vt:lpstr>
      <vt:lpstr>Inter 1 Bold</vt:lpstr>
      <vt:lpstr>Inter 2</vt:lpstr>
      <vt:lpstr>Inter 2 Bold</vt:lpstr>
      <vt:lpstr>Roboto</vt:lpstr>
      <vt:lpstr>Roboto 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Cagla Kaya (Dogus Teknoloji)</dc:creator>
  <cp:lastModifiedBy>Cagla Kaya (Dogus Teknoloji)</cp:lastModifiedBy>
  <cp:revision>1</cp:revision>
  <dcterms:created xsi:type="dcterms:W3CDTF">2026-09-08T12:35:18Z</dcterms:created>
  <dcterms:modified xsi:type="dcterms:W3CDTF">2026-09-08T12:36:27Z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37d9e9d-f81c-48e8-a6ce-76493d27b762_Enabled">
    <vt:lpwstr>true</vt:lpwstr>
  </property>
  <property fmtid="{D5CDD505-2E9C-101B-9397-08002B2CF9AE}" pid="3" name="MSIP_Label_e37d9e9d-f81c-48e8-a6ce-76493d27b762_SetDate">
    <vt:lpwstr>2026-09-08T12:36:25Z</vt:lpwstr>
  </property>
  <property fmtid="{D5CDD505-2E9C-101B-9397-08002B2CF9AE}" pid="4" name="MSIP_Label_e37d9e9d-f81c-48e8-a6ce-76493d27b762_Method">
    <vt:lpwstr>Privileged</vt:lpwstr>
  </property>
  <property fmtid="{D5CDD505-2E9C-101B-9397-08002B2CF9AE}" pid="5" name="MSIP_Label_e37d9e9d-f81c-48e8-a6ce-76493d27b762_Name">
    <vt:lpwstr>e37d9e9d-f81c-48e8-a6ce-76493d27b762</vt:lpwstr>
  </property>
  <property fmtid="{D5CDD505-2E9C-101B-9397-08002B2CF9AE}" pid="6" name="MSIP_Label_e37d9e9d-f81c-48e8-a6ce-76493d27b762_SiteId">
    <vt:lpwstr>cc76235c-86ab-4979-bc0b-0e78c66edb7c</vt:lpwstr>
  </property>
  <property fmtid="{D5CDD505-2E9C-101B-9397-08002B2CF9AE}" pid="7" name="MSIP_Label_e37d9e9d-f81c-48e8-a6ce-76493d27b762_ActionId">
    <vt:lpwstr>73637333-3fbd-4720-b744-6b4a5d5e2fc2</vt:lpwstr>
  </property>
  <property fmtid="{D5CDD505-2E9C-101B-9397-08002B2CF9AE}" pid="8" name="MSIP_Label_e37d9e9d-f81c-48e8-a6ce-76493d27b762_ContentBits">
    <vt:lpwstr>2</vt:lpwstr>
  </property>
  <property fmtid="{D5CDD505-2E9C-101B-9397-08002B2CF9AE}" pid="9" name="MSIP_Label_e37d9e9d-f81c-48e8-a6ce-76493d27b762_Tag">
    <vt:lpwstr>50, 0, 1, 1</vt:lpwstr>
  </property>
  <property fmtid="{D5CDD505-2E9C-101B-9397-08002B2CF9AE}" pid="10" name="ClassificationContentMarkingFooterLocations">
    <vt:lpwstr>Office Theme:8</vt:lpwstr>
  </property>
  <property fmtid="{D5CDD505-2E9C-101B-9397-08002B2CF9AE}" pid="11" name="ClassificationContentMarkingFooterText">
    <vt:lpwstr>Bu dokümanda HASSAS bilgi bulunmamaktadır. / This document does not contain SENSITIVE information.</vt:lpwstr>
  </property>
</Properties>
</file>