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Güvenlik Devriye Sistemi tanıtım sunumu açılış slaydı.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Ekran görselleri temsili olarak hazırlanmıştır; gerçek uygulama ekran görüntüleriyle değiştirilebilir.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1E61"/>
        </a:solidFill>
      </p:bgPr>
    </p:bg>
    <p:spTree>
      <p:nvGrpSpPr>
        <p:cNvPr id="1" name=""/>
        <p:cNvGrpSpPr/>
        <p:nvPr/>
      </p:nvGrpSpPr>
      <p:grpSpPr>
        <a:xfrm>
          <a:off x="0" y="0"/>
          <a:ext cx="0" cy="0"/>
          <a:chOff x="0" y="0"/>
          <a:chExt cx="0" cy="0"/>
        </a:xfrm>
      </p:grpSpPr>
      <p:pic>
        <p:nvPicPr>
          <p:cNvPr id="2" name="Image 0" descr="motif.png">    </p:cNvPr>
          <p:cNvPicPr>
            <a:picLocks noChangeAspect="1"/>
          </p:cNvPicPr>
          <p:nvPr/>
        </p:nvPicPr>
        <p:blipFill>
          <a:blip r:embed="rId1">
            <a:alphaModFix amt="18000"/>
          </a:blip>
          <a:stretch>
            <a:fillRect/>
          </a:stretch>
        </p:blipFill>
        <p:spPr>
          <a:xfrm>
            <a:off x="0" y="0"/>
            <a:ext cx="12191695" cy="6858000"/>
          </a:xfrm>
          <a:prstGeom prst="rect">
            <a:avLst/>
          </a:prstGeom>
        </p:spPr>
      </p:pic>
      <p:pic>
        <p:nvPicPr>
          <p:cNvPr id="3" name="Image 1" descr="logo_white.png">    </p:cNvPr>
          <p:cNvPicPr>
            <a:picLocks noChangeAspect="1"/>
          </p:cNvPicPr>
          <p:nvPr/>
        </p:nvPicPr>
        <p:blipFill>
          <a:blip r:embed="rId2"/>
          <a:stretch>
            <a:fillRect/>
          </a:stretch>
        </p:blipFill>
        <p:spPr>
          <a:xfrm>
            <a:off x="731520" y="640080"/>
            <a:ext cx="2377440" cy="621792"/>
          </a:xfrm>
          <a:prstGeom prst="rect">
            <a:avLst/>
          </a:prstGeom>
        </p:spPr>
      </p:pic>
      <p:sp>
        <p:nvSpPr>
          <p:cNvPr id="4" name="Text 0"/>
          <p:cNvSpPr txBox="1"/>
          <p:nvPr/>
        </p:nvSpPr>
        <p:spPr>
          <a:xfrm>
            <a:off x="731520" y="2331720"/>
            <a:ext cx="7498080" cy="1005840"/>
          </a:xfrm>
          <a:prstGeom prst="rect">
            <a:avLst/>
          </a:prstGeom>
          <a:noFill/>
          <a:ln/>
        </p:spPr>
        <p:txBody>
          <a:bodyPr wrap="square" lIns="0" tIns="0" rIns="0" bIns="0" rtlCol="0" anchor="ctr"/>
          <a:lstStyle/>
          <a:p>
            <a:pPr indent="0" marL="0">
              <a:buNone/>
            </a:pPr>
            <a:r>
              <a:rPr lang="en-US" sz="5400" b="1" dirty="0">
                <a:solidFill>
                  <a:srgbClr val="FFFFFF"/>
                </a:solidFill>
                <a:latin typeface="Calibri" pitchFamily="34" charset="0"/>
                <a:ea typeface="Calibri" pitchFamily="34" charset="-122"/>
                <a:cs typeface="Calibri" pitchFamily="34" charset="-120"/>
              </a:rPr>
              <a:t>Güvenlik Devriye Sistemi</a:t>
            </a:r>
            <a:endParaRPr lang="en-US" sz="5400" dirty="0"/>
          </a:p>
        </p:txBody>
      </p:sp>
      <p:sp>
        <p:nvSpPr>
          <p:cNvPr id="5" name="Text 1"/>
          <p:cNvSpPr txBox="1"/>
          <p:nvPr/>
        </p:nvSpPr>
        <p:spPr>
          <a:xfrm>
            <a:off x="731520" y="3383280"/>
            <a:ext cx="7498080" cy="548640"/>
          </a:xfrm>
          <a:prstGeom prst="rect">
            <a:avLst/>
          </a:prstGeom>
          <a:noFill/>
          <a:ln/>
        </p:spPr>
        <p:txBody>
          <a:bodyPr wrap="square" lIns="0" tIns="0" rIns="0" bIns="0" rtlCol="0" anchor="ctr"/>
          <a:lstStyle/>
          <a:p>
            <a:pPr indent="0" marL="0">
              <a:buNone/>
            </a:pPr>
            <a:r>
              <a:rPr lang="en-US" sz="2200" dirty="0">
                <a:solidFill>
                  <a:srgbClr val="CADCFC"/>
                </a:solidFill>
                <a:latin typeface="Calibri" pitchFamily="34" charset="0"/>
                <a:ea typeface="Calibri" pitchFamily="34" charset="-122"/>
                <a:cs typeface="Calibri" pitchFamily="34" charset="-120"/>
              </a:rPr>
              <a:t>Sahadan merkeze uçtan uca dijital devriye yönetimi</a:t>
            </a:r>
            <a:endParaRPr lang="en-US" sz="2200" dirty="0"/>
          </a:p>
        </p:txBody>
      </p:sp>
      <p:sp>
        <p:nvSpPr>
          <p:cNvPr id="6" name="Text 2"/>
          <p:cNvSpPr txBox="1"/>
          <p:nvPr/>
        </p:nvSpPr>
        <p:spPr>
          <a:xfrm>
            <a:off x="731520" y="4069080"/>
            <a:ext cx="7498080" cy="45720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QR</a:t>
            </a:r>
            <a:pPr indent="0" marL="0">
              <a:buNone/>
            </a:pPr>
            <a:r>
              <a:rPr lang="en-US" sz="1600" dirty="0">
                <a:solidFill>
                  <a:srgbClr val="8FA3D9"/>
                </a:solidFill>
                <a:latin typeface="Calibri" pitchFamily="34" charset="0"/>
                <a:ea typeface="Calibri" pitchFamily="34" charset="-122"/>
                <a:cs typeface="Calibri" pitchFamily="34" charset="-120"/>
              </a:rPr>
              <a:t>   ·   </a:t>
            </a:r>
            <a:pPr indent="0" marL="0">
              <a:buNone/>
            </a:pPr>
            <a:r>
              <a:rPr lang="en-US" sz="1600" b="1" dirty="0">
                <a:solidFill>
                  <a:srgbClr val="FFFFFF"/>
                </a:solidFill>
                <a:latin typeface="Calibri" pitchFamily="34" charset="0"/>
                <a:ea typeface="Calibri" pitchFamily="34" charset="-122"/>
                <a:cs typeface="Calibri" pitchFamily="34" charset="-120"/>
              </a:rPr>
              <a:t>GPS</a:t>
            </a:r>
            <a:pPr indent="0" marL="0">
              <a:buNone/>
            </a:pPr>
            <a:r>
              <a:rPr lang="en-US" sz="1600" dirty="0">
                <a:solidFill>
                  <a:srgbClr val="8FA3D9"/>
                </a:solidFill>
                <a:latin typeface="Calibri" pitchFamily="34" charset="0"/>
                <a:ea typeface="Calibri" pitchFamily="34" charset="-122"/>
                <a:cs typeface="Calibri" pitchFamily="34" charset="-120"/>
              </a:rPr>
              <a:t>   ·   </a:t>
            </a:r>
            <a:pPr indent="0" marL="0">
              <a:buNone/>
            </a:pPr>
            <a:r>
              <a:rPr lang="en-US" sz="1600" b="1" dirty="0">
                <a:solidFill>
                  <a:srgbClr val="FFFFFF"/>
                </a:solidFill>
                <a:latin typeface="Calibri" pitchFamily="34" charset="0"/>
                <a:ea typeface="Calibri" pitchFamily="34" charset="-122"/>
                <a:cs typeface="Calibri" pitchFamily="34" charset="-120"/>
              </a:rPr>
              <a:t>NFC</a:t>
            </a:r>
            <a:pPr indent="0" marL="0">
              <a:buNone/>
            </a:pPr>
            <a:r>
              <a:rPr lang="en-US" sz="1600" dirty="0">
                <a:solidFill>
                  <a:srgbClr val="CADCFC"/>
                </a:solidFill>
                <a:latin typeface="Calibri" pitchFamily="34" charset="0"/>
                <a:ea typeface="Calibri" pitchFamily="34" charset="-122"/>
                <a:cs typeface="Calibri" pitchFamily="34" charset="-120"/>
              </a:rPr>
              <a:t>   destekli mobil saha kontrolü</a:t>
            </a:r>
            <a:endParaRPr lang="en-US" sz="1600" dirty="0"/>
          </a:p>
        </p:txBody>
      </p:sp>
      <p:sp>
        <p:nvSpPr>
          <p:cNvPr id="7" name="Text 3"/>
          <p:cNvSpPr txBox="1"/>
          <p:nvPr/>
        </p:nvSpPr>
        <p:spPr>
          <a:xfrm>
            <a:off x="731520" y="5943600"/>
            <a:ext cx="5486400" cy="365760"/>
          </a:xfrm>
          <a:prstGeom prst="rect">
            <a:avLst/>
          </a:prstGeom>
          <a:noFill/>
          <a:ln/>
        </p:spPr>
        <p:txBody>
          <a:bodyPr wrap="square" lIns="0" tIns="0" rIns="0" bIns="0" rtlCol="0" anchor="ctr"/>
          <a:lstStyle/>
          <a:p>
            <a:pPr indent="0" marL="0">
              <a:buNone/>
            </a:pPr>
            <a:r>
              <a:rPr lang="en-US" sz="1300" dirty="0">
                <a:solidFill>
                  <a:srgbClr val="8FA3D9"/>
                </a:solidFill>
                <a:latin typeface="Calibri" pitchFamily="34" charset="0"/>
                <a:ea typeface="Calibri" pitchFamily="34" charset="-122"/>
                <a:cs typeface="Calibri" pitchFamily="34" charset="-120"/>
              </a:rPr>
              <a:t>Metro İstanbul  ·  2026</a:t>
            </a:r>
            <a:endParaRPr lang="en-US" sz="1300" dirty="0"/>
          </a:p>
        </p:txBody>
      </p:sp>
      <p:pic>
        <p:nvPicPr>
          <p:cNvPr id="8" name="Image 2" descr="phone_map.png">    </p:cNvPr>
          <p:cNvPicPr>
            <a:picLocks noChangeAspect="1"/>
          </p:cNvPicPr>
          <p:nvPr/>
        </p:nvPicPr>
        <p:blipFill>
          <a:blip r:embed="rId3"/>
          <a:stretch>
            <a:fillRect/>
          </a:stretch>
        </p:blipFill>
        <p:spPr>
          <a:xfrm>
            <a:off x="8351215" y="1005840"/>
            <a:ext cx="2926080" cy="58521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686800" cy="685800"/>
          </a:xfrm>
          <a:prstGeom prst="rect">
            <a:avLst/>
          </a:prstGeom>
          <a:noFill/>
          <a:ln/>
        </p:spPr>
        <p:txBody>
          <a:bodyPr wrap="square" lIns="0" tIns="0" rIns="0" bIns="0" rtlCol="0" anchor="ctr"/>
          <a:lstStyle/>
          <a:p>
            <a:pPr indent="0" marL="0">
              <a:buNone/>
            </a:pPr>
            <a:r>
              <a:rPr lang="en-US" sz="3200" b="1" dirty="0">
                <a:solidFill>
                  <a:srgbClr val="001E61"/>
                </a:solidFill>
                <a:latin typeface="Calibri" pitchFamily="34" charset="0"/>
                <a:ea typeface="Calibri" pitchFamily="34" charset="-122"/>
                <a:cs typeface="Calibri" pitchFamily="34" charset="-120"/>
              </a:rPr>
              <a:t>Genel Bakış</a:t>
            </a:r>
            <a:endParaRPr lang="en-US" sz="3200" dirty="0"/>
          </a:p>
        </p:txBody>
      </p:sp>
      <p:sp>
        <p:nvSpPr>
          <p:cNvPr id="3" name="Text 1"/>
          <p:cNvSpPr txBox="1"/>
          <p:nvPr/>
        </p:nvSpPr>
        <p:spPr>
          <a:xfrm>
            <a:off x="548640" y="1051560"/>
            <a:ext cx="9144000" cy="411480"/>
          </a:xfrm>
          <a:prstGeom prst="rect">
            <a:avLst/>
          </a:prstGeom>
          <a:noFill/>
          <a:ln/>
        </p:spPr>
        <p:txBody>
          <a:bodyPr wrap="square" lIns="0" tIns="0" rIns="0" bIns="0" rtlCol="0" anchor="ctr"/>
          <a:lstStyle/>
          <a:p>
            <a:pPr indent="0" marL="0">
              <a:buNone/>
            </a:pPr>
            <a:r>
              <a:rPr lang="en-US" sz="1500" dirty="0">
                <a:solidFill>
                  <a:srgbClr val="5B6472"/>
                </a:solidFill>
                <a:latin typeface="Calibri" pitchFamily="34" charset="0"/>
                <a:ea typeface="Calibri" pitchFamily="34" charset="-122"/>
                <a:cs typeface="Calibri" pitchFamily="34" charset="-120"/>
              </a:rPr>
              <a:t>Görevlendirilmiş alanların kontrol ve denetim süreçleri dijital ortamda yönetilir</a:t>
            </a:r>
            <a:endParaRPr lang="en-US" sz="1500" dirty="0"/>
          </a:p>
        </p:txBody>
      </p:sp>
      <p:pic>
        <p:nvPicPr>
          <p:cNvPr id="4" name="Image 0" descr="C:/Project/logo/metro_istanbul_logo.png">    </p:cNvPr>
          <p:cNvPicPr>
            <a:picLocks noChangeAspect="1"/>
          </p:cNvPicPr>
          <p:nvPr/>
        </p:nvPicPr>
        <p:blipFill>
          <a:blip r:embed="rId1"/>
          <a:stretch>
            <a:fillRect/>
          </a:stretch>
        </p:blipFill>
        <p:spPr>
          <a:xfrm>
            <a:off x="9905695" y="457200"/>
            <a:ext cx="1737360" cy="448056"/>
          </a:xfrm>
          <a:prstGeom prst="rect">
            <a:avLst/>
          </a:prstGeom>
        </p:spPr>
      </p:pic>
      <p:sp>
        <p:nvSpPr>
          <p:cNvPr id="5" name="Text 2"/>
          <p:cNvSpPr txBox="1"/>
          <p:nvPr/>
        </p:nvSpPr>
        <p:spPr>
          <a:xfrm>
            <a:off x="548640" y="1783080"/>
            <a:ext cx="6309360" cy="1737360"/>
          </a:xfrm>
          <a:prstGeom prst="rect">
            <a:avLst/>
          </a:prstGeom>
          <a:noFill/>
          <a:ln/>
        </p:spPr>
        <p:txBody>
          <a:bodyPr wrap="square" lIns="0" tIns="0" rIns="0" bIns="0" rtlCol="0" anchor="t"/>
          <a:lstStyle/>
          <a:p>
            <a:pPr indent="0" marL="0">
              <a:buNone/>
            </a:pPr>
            <a:r>
              <a:rPr lang="en-US" sz="1600" dirty="0">
                <a:solidFill>
                  <a:srgbClr val="1B2333"/>
                </a:solidFill>
                <a:latin typeface="Calibri" pitchFamily="34" charset="0"/>
                <a:ea typeface="Calibri" pitchFamily="34" charset="-122"/>
                <a:cs typeface="Calibri" pitchFamily="34" charset="-120"/>
              </a:rPr>
              <a:t>Metro İstanbul Güvenlik Devriye Sistemi, güvenlik personelinin yerleşke içindeki belirlenmiş kontrol noktalarını mobil cihazlarla çevrimiçi olarak denetlemesini, tespit edilen olumlu ve olumsuz durumları anında bildirmesini ve yöneticilerin dijital ortamda planlama ile raporlama yapmasını sağlayan bir sistemdir.</a:t>
            </a:r>
            <a:endParaRPr lang="en-US" sz="1600" dirty="0"/>
          </a:p>
        </p:txBody>
      </p:sp>
      <p:sp>
        <p:nvSpPr>
          <p:cNvPr id="6" name="Shape 3"/>
          <p:cNvSpPr/>
          <p:nvPr/>
        </p:nvSpPr>
        <p:spPr>
          <a:xfrm>
            <a:off x="548640" y="3794760"/>
            <a:ext cx="566928" cy="566928"/>
          </a:xfrm>
          <a:prstGeom prst="ellipse">
            <a:avLst/>
          </a:prstGeom>
          <a:solidFill>
            <a:srgbClr val="EEF1F7"/>
          </a:solidFill>
          <a:ln w="12700">
            <a:solidFill>
              <a:srgbClr val="EEF1F7"/>
            </a:solidFill>
            <a:prstDash val="solid"/>
          </a:ln>
        </p:spPr>
      </p:sp>
      <p:pic>
        <p:nvPicPr>
          <p:cNvPr id="7" name="Image 1" descr="preencoded.png">    </p:cNvPr>
          <p:cNvPicPr>
            <a:picLocks noChangeAspect="1"/>
          </p:cNvPicPr>
          <p:nvPr/>
        </p:nvPicPr>
        <p:blipFill>
          <a:blip r:embed="rId2"/>
          <a:stretch>
            <a:fillRect/>
          </a:stretch>
        </p:blipFill>
        <p:spPr>
          <a:xfrm>
            <a:off x="696041" y="3942161"/>
            <a:ext cx="272125" cy="272125"/>
          </a:xfrm>
          <a:prstGeom prst="rect">
            <a:avLst/>
          </a:prstGeom>
        </p:spPr>
      </p:pic>
      <p:sp>
        <p:nvSpPr>
          <p:cNvPr id="8" name="Text 4"/>
          <p:cNvSpPr txBox="1"/>
          <p:nvPr/>
        </p:nvSpPr>
        <p:spPr>
          <a:xfrm>
            <a:off x="1280160" y="3776472"/>
            <a:ext cx="5486400" cy="292608"/>
          </a:xfrm>
          <a:prstGeom prst="rect">
            <a:avLst/>
          </a:prstGeom>
          <a:noFill/>
          <a:ln/>
        </p:spPr>
        <p:txBody>
          <a:bodyPr wrap="square" lIns="0" tIns="0" rIns="0" bIns="0" rtlCol="0" anchor="ctr"/>
          <a:lstStyle/>
          <a:p>
            <a:pPr indent="0" marL="0">
              <a:buNone/>
            </a:pPr>
            <a:r>
              <a:rPr lang="en-US" sz="1500" b="1" dirty="0">
                <a:solidFill>
                  <a:srgbClr val="001E61"/>
                </a:solidFill>
                <a:latin typeface="Calibri" pitchFamily="34" charset="0"/>
                <a:ea typeface="Calibri" pitchFamily="34" charset="-122"/>
                <a:cs typeface="Calibri" pitchFamily="34" charset="-120"/>
              </a:rPr>
              <a:t>Saha Kontrolü</a:t>
            </a:r>
            <a:endParaRPr lang="en-US" sz="1500" dirty="0"/>
          </a:p>
        </p:txBody>
      </p:sp>
      <p:sp>
        <p:nvSpPr>
          <p:cNvPr id="9" name="Text 5"/>
          <p:cNvSpPr txBox="1"/>
          <p:nvPr/>
        </p:nvSpPr>
        <p:spPr>
          <a:xfrm>
            <a:off x="1280160" y="4069080"/>
            <a:ext cx="5577840" cy="384048"/>
          </a:xfrm>
          <a:prstGeom prst="rect">
            <a:avLst/>
          </a:prstGeom>
          <a:noFill/>
          <a:ln/>
        </p:spPr>
        <p:txBody>
          <a:bodyPr wrap="square" lIns="0" tIns="0" rIns="0" bIns="0" rtlCol="0" anchor="ctr"/>
          <a:lstStyle/>
          <a:p>
            <a:pPr indent="0" marL="0">
              <a:buNone/>
            </a:pPr>
            <a:r>
              <a:rPr lang="en-US" sz="1200" dirty="0">
                <a:solidFill>
                  <a:srgbClr val="5B6472"/>
                </a:solidFill>
                <a:latin typeface="Calibri" pitchFamily="34" charset="0"/>
                <a:ea typeface="Calibri" pitchFamily="34" charset="-122"/>
                <a:cs typeface="Calibri" pitchFamily="34" charset="-120"/>
              </a:rPr>
              <a:t>Bina içi ve yerleşke alanlarında QR, GPS ve NFC destekli kontrol noktası denetimi</a:t>
            </a:r>
            <a:endParaRPr lang="en-US" sz="1200" dirty="0"/>
          </a:p>
        </p:txBody>
      </p:sp>
      <p:sp>
        <p:nvSpPr>
          <p:cNvPr id="10" name="Shape 6"/>
          <p:cNvSpPr/>
          <p:nvPr/>
        </p:nvSpPr>
        <p:spPr>
          <a:xfrm>
            <a:off x="548640" y="4709160"/>
            <a:ext cx="566928" cy="566928"/>
          </a:xfrm>
          <a:prstGeom prst="ellipse">
            <a:avLst/>
          </a:prstGeom>
          <a:solidFill>
            <a:srgbClr val="EEF1F7"/>
          </a:solidFill>
          <a:ln w="12700">
            <a:solidFill>
              <a:srgbClr val="EEF1F7"/>
            </a:solidFill>
            <a:prstDash val="solid"/>
          </a:ln>
        </p:spPr>
      </p:sp>
      <p:pic>
        <p:nvPicPr>
          <p:cNvPr id="11" name="Image 2" descr="preencoded.png">    </p:cNvPr>
          <p:cNvPicPr>
            <a:picLocks noChangeAspect="1"/>
          </p:cNvPicPr>
          <p:nvPr/>
        </p:nvPicPr>
        <p:blipFill>
          <a:blip r:embed="rId3"/>
          <a:stretch>
            <a:fillRect/>
          </a:stretch>
        </p:blipFill>
        <p:spPr>
          <a:xfrm>
            <a:off x="696041" y="4856561"/>
            <a:ext cx="272125" cy="272125"/>
          </a:xfrm>
          <a:prstGeom prst="rect">
            <a:avLst/>
          </a:prstGeom>
        </p:spPr>
      </p:pic>
      <p:sp>
        <p:nvSpPr>
          <p:cNvPr id="12" name="Text 7"/>
          <p:cNvSpPr txBox="1"/>
          <p:nvPr/>
        </p:nvSpPr>
        <p:spPr>
          <a:xfrm>
            <a:off x="1280160" y="4690872"/>
            <a:ext cx="5486400" cy="292608"/>
          </a:xfrm>
          <a:prstGeom prst="rect">
            <a:avLst/>
          </a:prstGeom>
          <a:noFill/>
          <a:ln/>
        </p:spPr>
        <p:txBody>
          <a:bodyPr wrap="square" lIns="0" tIns="0" rIns="0" bIns="0" rtlCol="0" anchor="ctr"/>
          <a:lstStyle/>
          <a:p>
            <a:pPr indent="0" marL="0">
              <a:buNone/>
            </a:pPr>
            <a:r>
              <a:rPr lang="en-US" sz="1500" b="1" dirty="0">
                <a:solidFill>
                  <a:srgbClr val="001E61"/>
                </a:solidFill>
                <a:latin typeface="Calibri" pitchFamily="34" charset="0"/>
                <a:ea typeface="Calibri" pitchFamily="34" charset="-122"/>
                <a:cs typeface="Calibri" pitchFamily="34" charset="-120"/>
              </a:rPr>
              <a:t>Anlık Bildirim</a:t>
            </a:r>
            <a:endParaRPr lang="en-US" sz="1500" dirty="0"/>
          </a:p>
        </p:txBody>
      </p:sp>
      <p:sp>
        <p:nvSpPr>
          <p:cNvPr id="13" name="Text 8"/>
          <p:cNvSpPr txBox="1"/>
          <p:nvPr/>
        </p:nvSpPr>
        <p:spPr>
          <a:xfrm>
            <a:off x="1280160" y="4983480"/>
            <a:ext cx="5577840" cy="384048"/>
          </a:xfrm>
          <a:prstGeom prst="rect">
            <a:avLst/>
          </a:prstGeom>
          <a:noFill/>
          <a:ln/>
        </p:spPr>
        <p:txBody>
          <a:bodyPr wrap="square" lIns="0" tIns="0" rIns="0" bIns="0" rtlCol="0" anchor="ctr"/>
          <a:lstStyle/>
          <a:p>
            <a:pPr indent="0" marL="0">
              <a:buNone/>
            </a:pPr>
            <a:r>
              <a:rPr lang="en-US" sz="1200" dirty="0">
                <a:solidFill>
                  <a:srgbClr val="5B6472"/>
                </a:solidFill>
                <a:latin typeface="Calibri" pitchFamily="34" charset="0"/>
                <a:ea typeface="Calibri" pitchFamily="34" charset="-122"/>
                <a:cs typeface="Calibri" pitchFamily="34" charset="-120"/>
              </a:rPr>
              <a:t>Tespit edilen vukuatların sahadan merkeze gecikmeksizin iletilmesi</a:t>
            </a:r>
            <a:endParaRPr lang="en-US" sz="1200" dirty="0"/>
          </a:p>
        </p:txBody>
      </p:sp>
      <p:sp>
        <p:nvSpPr>
          <p:cNvPr id="14" name="Shape 9"/>
          <p:cNvSpPr/>
          <p:nvPr/>
        </p:nvSpPr>
        <p:spPr>
          <a:xfrm>
            <a:off x="548640" y="5623560"/>
            <a:ext cx="566928" cy="566928"/>
          </a:xfrm>
          <a:prstGeom prst="ellipse">
            <a:avLst/>
          </a:prstGeom>
          <a:solidFill>
            <a:srgbClr val="EEF1F7"/>
          </a:solidFill>
          <a:ln w="12700">
            <a:solidFill>
              <a:srgbClr val="EEF1F7"/>
            </a:solidFill>
            <a:prstDash val="solid"/>
          </a:ln>
        </p:spPr>
      </p:sp>
      <p:pic>
        <p:nvPicPr>
          <p:cNvPr id="15" name="Image 3" descr="preencoded.png">    </p:cNvPr>
          <p:cNvPicPr>
            <a:picLocks noChangeAspect="1"/>
          </p:cNvPicPr>
          <p:nvPr/>
        </p:nvPicPr>
        <p:blipFill>
          <a:blip r:embed="rId4"/>
          <a:stretch>
            <a:fillRect/>
          </a:stretch>
        </p:blipFill>
        <p:spPr>
          <a:xfrm>
            <a:off x="696041" y="5770961"/>
            <a:ext cx="272125" cy="272125"/>
          </a:xfrm>
          <a:prstGeom prst="rect">
            <a:avLst/>
          </a:prstGeom>
        </p:spPr>
      </p:pic>
      <p:sp>
        <p:nvSpPr>
          <p:cNvPr id="16" name="Text 10"/>
          <p:cNvSpPr txBox="1"/>
          <p:nvPr/>
        </p:nvSpPr>
        <p:spPr>
          <a:xfrm>
            <a:off x="1280160" y="5605272"/>
            <a:ext cx="5486400" cy="292608"/>
          </a:xfrm>
          <a:prstGeom prst="rect">
            <a:avLst/>
          </a:prstGeom>
          <a:noFill/>
          <a:ln/>
        </p:spPr>
        <p:txBody>
          <a:bodyPr wrap="square" lIns="0" tIns="0" rIns="0" bIns="0" rtlCol="0" anchor="ctr"/>
          <a:lstStyle/>
          <a:p>
            <a:pPr indent="0" marL="0">
              <a:buNone/>
            </a:pPr>
            <a:r>
              <a:rPr lang="en-US" sz="1500" b="1" dirty="0">
                <a:solidFill>
                  <a:srgbClr val="001E61"/>
                </a:solidFill>
                <a:latin typeface="Calibri" pitchFamily="34" charset="0"/>
                <a:ea typeface="Calibri" pitchFamily="34" charset="-122"/>
                <a:cs typeface="Calibri" pitchFamily="34" charset="-120"/>
              </a:rPr>
              <a:t>Merkezi Raporlama</a:t>
            </a:r>
            <a:endParaRPr lang="en-US" sz="1500" dirty="0"/>
          </a:p>
        </p:txBody>
      </p:sp>
      <p:sp>
        <p:nvSpPr>
          <p:cNvPr id="17" name="Text 11"/>
          <p:cNvSpPr txBox="1"/>
          <p:nvPr/>
        </p:nvSpPr>
        <p:spPr>
          <a:xfrm>
            <a:off x="1280160" y="5897880"/>
            <a:ext cx="5577840" cy="384048"/>
          </a:xfrm>
          <a:prstGeom prst="rect">
            <a:avLst/>
          </a:prstGeom>
          <a:noFill/>
          <a:ln/>
        </p:spPr>
        <p:txBody>
          <a:bodyPr wrap="square" lIns="0" tIns="0" rIns="0" bIns="0" rtlCol="0" anchor="ctr"/>
          <a:lstStyle/>
          <a:p>
            <a:pPr indent="0" marL="0">
              <a:buNone/>
            </a:pPr>
            <a:r>
              <a:rPr lang="en-US" sz="1200" dirty="0">
                <a:solidFill>
                  <a:srgbClr val="5B6472"/>
                </a:solidFill>
                <a:latin typeface="Calibri" pitchFamily="34" charset="0"/>
                <a:ea typeface="Calibri" pitchFamily="34" charset="-122"/>
                <a:cs typeface="Calibri" pitchFamily="34" charset="-120"/>
              </a:rPr>
              <a:t>Planlama, izleme ve raporlamanın tek bir dijital altyapıda toplanması</a:t>
            </a:r>
            <a:endParaRPr lang="en-US" sz="1200" dirty="0"/>
          </a:p>
        </p:txBody>
      </p:sp>
      <p:sp>
        <p:nvSpPr>
          <p:cNvPr id="18" name="Shape 12"/>
          <p:cNvSpPr/>
          <p:nvPr/>
        </p:nvSpPr>
        <p:spPr>
          <a:xfrm>
            <a:off x="7315200" y="1691640"/>
            <a:ext cx="4343400" cy="4572000"/>
          </a:xfrm>
          <a:prstGeom prst="roundRect">
            <a:avLst>
              <a:gd name="adj" fmla="val 4211"/>
            </a:avLst>
          </a:prstGeom>
          <a:solidFill>
            <a:srgbClr val="EEF1F7"/>
          </a:solidFill>
          <a:ln w="12700">
            <a:solidFill>
              <a:srgbClr val="EEF1F7"/>
            </a:solidFill>
            <a:prstDash val="solid"/>
          </a:ln>
        </p:spPr>
      </p:sp>
      <p:pic>
        <p:nvPicPr>
          <p:cNvPr id="19" name="Image 4" descr="phone_geo.png">    </p:cNvPr>
          <p:cNvPicPr>
            <a:picLocks noChangeAspect="1"/>
          </p:cNvPicPr>
          <p:nvPr/>
        </p:nvPicPr>
        <p:blipFill>
          <a:blip r:embed="rId5"/>
          <a:stretch>
            <a:fillRect/>
          </a:stretch>
        </p:blipFill>
        <p:spPr>
          <a:xfrm>
            <a:off x="8366760" y="1920240"/>
            <a:ext cx="2240280" cy="4480560"/>
          </a:xfrm>
          <a:prstGeom prst="rect">
            <a:avLst/>
          </a:prstGeom>
        </p:spPr>
      </p:pic>
      <p:sp>
        <p:nvSpPr>
          <p:cNvPr id="20" name="Text 13"/>
          <p:cNvSpPr txBox="1"/>
          <p:nvPr/>
        </p:nvSpPr>
        <p:spPr>
          <a:xfrm>
            <a:off x="548640" y="6400800"/>
            <a:ext cx="4572000" cy="274320"/>
          </a:xfrm>
          <a:prstGeom prst="rect">
            <a:avLst/>
          </a:prstGeom>
          <a:noFill/>
          <a:ln/>
        </p:spPr>
        <p:txBody>
          <a:bodyPr wrap="square" lIns="0" tIns="0" rIns="0" bIns="0" rtlCol="0" anchor="ctr"/>
          <a:lstStyle/>
          <a:p>
            <a:pPr indent="0" marL="0">
              <a:buNone/>
            </a:pPr>
            <a:r>
              <a:rPr lang="en-US" sz="1000" dirty="0">
                <a:solidFill>
                  <a:srgbClr val="9AA3B2"/>
                </a:solidFill>
                <a:latin typeface="Calibri" pitchFamily="34" charset="0"/>
                <a:ea typeface="Calibri" pitchFamily="34" charset="-122"/>
                <a:cs typeface="Calibri" pitchFamily="34" charset="-120"/>
              </a:rPr>
              <a:t>Güvenlik Devriye Sistemi</a:t>
            </a:r>
            <a:endParaRPr lang="en-US" sz="1000" dirty="0"/>
          </a:p>
        </p:txBody>
      </p:sp>
      <p:sp>
        <p:nvSpPr>
          <p:cNvPr id="21" name="Text 14"/>
          <p:cNvSpPr txBox="1"/>
          <p:nvPr/>
        </p:nvSpPr>
        <p:spPr>
          <a:xfrm>
            <a:off x="11185855" y="6400800"/>
            <a:ext cx="457200" cy="274320"/>
          </a:xfrm>
          <a:prstGeom prst="rect">
            <a:avLst/>
          </a:prstGeom>
          <a:noFill/>
          <a:ln/>
        </p:spPr>
        <p:txBody>
          <a:bodyPr wrap="square" lIns="0" tIns="0" rIns="0" bIns="0" rtlCol="0" anchor="ctr"/>
          <a:lstStyle/>
          <a:p>
            <a:pPr algn="r" indent="0" marL="0">
              <a:buNone/>
            </a:pPr>
            <a:r>
              <a:rPr lang="en-US" sz="1000" dirty="0">
                <a:solidFill>
                  <a:srgbClr val="9AA3B2"/>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686800" cy="685800"/>
          </a:xfrm>
          <a:prstGeom prst="rect">
            <a:avLst/>
          </a:prstGeom>
          <a:noFill/>
          <a:ln/>
        </p:spPr>
        <p:txBody>
          <a:bodyPr wrap="square" lIns="0" tIns="0" rIns="0" bIns="0" rtlCol="0" anchor="ctr"/>
          <a:lstStyle/>
          <a:p>
            <a:pPr indent="0" marL="0">
              <a:buNone/>
            </a:pPr>
            <a:r>
              <a:rPr lang="en-US" sz="3200" b="1" dirty="0">
                <a:solidFill>
                  <a:srgbClr val="001E61"/>
                </a:solidFill>
                <a:latin typeface="Calibri" pitchFamily="34" charset="0"/>
                <a:ea typeface="Calibri" pitchFamily="34" charset="-122"/>
                <a:cs typeface="Calibri" pitchFamily="34" charset="-120"/>
              </a:rPr>
              <a:t>Neden Dijital Devriye?</a:t>
            </a:r>
            <a:endParaRPr lang="en-US" sz="3200" dirty="0"/>
          </a:p>
        </p:txBody>
      </p:sp>
      <p:sp>
        <p:nvSpPr>
          <p:cNvPr id="3" name="Text 1"/>
          <p:cNvSpPr txBox="1"/>
          <p:nvPr/>
        </p:nvSpPr>
        <p:spPr>
          <a:xfrm>
            <a:off x="548640" y="1051560"/>
            <a:ext cx="9144000" cy="411480"/>
          </a:xfrm>
          <a:prstGeom prst="rect">
            <a:avLst/>
          </a:prstGeom>
          <a:noFill/>
          <a:ln/>
        </p:spPr>
        <p:txBody>
          <a:bodyPr wrap="square" lIns="0" tIns="0" rIns="0" bIns="0" rtlCol="0" anchor="ctr"/>
          <a:lstStyle/>
          <a:p>
            <a:pPr indent="0" marL="0">
              <a:buNone/>
            </a:pPr>
            <a:r>
              <a:rPr lang="en-US" sz="1500" dirty="0">
                <a:solidFill>
                  <a:srgbClr val="5B6472"/>
                </a:solidFill>
                <a:latin typeface="Calibri" pitchFamily="34" charset="0"/>
                <a:ea typeface="Calibri" pitchFamily="34" charset="-122"/>
                <a:cs typeface="Calibri" pitchFamily="34" charset="-120"/>
              </a:rPr>
              <a:t>Geleneksel süreçten izlenebilir ve ölçülebilir bir modele geçiş</a:t>
            </a:r>
            <a:endParaRPr lang="en-US" sz="1500" dirty="0"/>
          </a:p>
        </p:txBody>
      </p:sp>
      <p:pic>
        <p:nvPicPr>
          <p:cNvPr id="4" name="Image 0" descr="C:/Project/logo/metro_istanbul_logo.png">    </p:cNvPr>
          <p:cNvPicPr>
            <a:picLocks noChangeAspect="1"/>
          </p:cNvPicPr>
          <p:nvPr/>
        </p:nvPicPr>
        <p:blipFill>
          <a:blip r:embed="rId1"/>
          <a:stretch>
            <a:fillRect/>
          </a:stretch>
        </p:blipFill>
        <p:spPr>
          <a:xfrm>
            <a:off x="9905695" y="457200"/>
            <a:ext cx="1737360" cy="448056"/>
          </a:xfrm>
          <a:prstGeom prst="rect">
            <a:avLst/>
          </a:prstGeom>
        </p:spPr>
      </p:pic>
      <p:sp>
        <p:nvSpPr>
          <p:cNvPr id="5" name="Shape 2"/>
          <p:cNvSpPr/>
          <p:nvPr/>
        </p:nvSpPr>
        <p:spPr>
          <a:xfrm>
            <a:off x="548640" y="1920240"/>
            <a:ext cx="5349240" cy="3566160"/>
          </a:xfrm>
          <a:prstGeom prst="roundRect">
            <a:avLst>
              <a:gd name="adj" fmla="val 3846"/>
            </a:avLst>
          </a:prstGeom>
          <a:solidFill>
            <a:srgbClr val="F7F8FB"/>
          </a:solidFill>
          <a:ln w="12700">
            <a:solidFill>
              <a:srgbClr val="D9DEE8"/>
            </a:solidFill>
            <a:prstDash val="solid"/>
          </a:ln>
        </p:spPr>
      </p:sp>
      <p:sp>
        <p:nvSpPr>
          <p:cNvPr id="6" name="Text 3"/>
          <p:cNvSpPr txBox="1"/>
          <p:nvPr/>
        </p:nvSpPr>
        <p:spPr>
          <a:xfrm>
            <a:off x="868680" y="2194560"/>
            <a:ext cx="4572000" cy="365760"/>
          </a:xfrm>
          <a:prstGeom prst="rect">
            <a:avLst/>
          </a:prstGeom>
          <a:noFill/>
          <a:ln/>
        </p:spPr>
        <p:txBody>
          <a:bodyPr wrap="square" lIns="0" tIns="0" rIns="0" bIns="0" rtlCol="0" anchor="ctr"/>
          <a:lstStyle/>
          <a:p>
            <a:pPr indent="0" marL="0">
              <a:buNone/>
            </a:pPr>
            <a:r>
              <a:rPr lang="en-US" sz="1800" b="1" dirty="0">
                <a:solidFill>
                  <a:srgbClr val="5B6472"/>
                </a:solidFill>
                <a:latin typeface="Calibri" pitchFamily="34" charset="0"/>
                <a:ea typeface="Calibri" pitchFamily="34" charset="-122"/>
                <a:cs typeface="Calibri" pitchFamily="34" charset="-120"/>
              </a:rPr>
              <a:t>Geleneksel Süreç</a:t>
            </a:r>
            <a:endParaRPr lang="en-US" sz="1800" dirty="0"/>
          </a:p>
        </p:txBody>
      </p:sp>
      <p:sp>
        <p:nvSpPr>
          <p:cNvPr id="7" name="Text 4"/>
          <p:cNvSpPr txBox="1"/>
          <p:nvPr/>
        </p:nvSpPr>
        <p:spPr>
          <a:xfrm>
            <a:off x="868680" y="2697480"/>
            <a:ext cx="4709160" cy="2560320"/>
          </a:xfrm>
          <a:prstGeom prst="rect">
            <a:avLst/>
          </a:prstGeom>
          <a:noFill/>
          <a:ln/>
        </p:spPr>
        <p:txBody>
          <a:bodyPr wrap="square" lIns="0" tIns="0" rIns="0" bIns="0" rtlCol="0" anchor="t"/>
          <a:lstStyle/>
          <a:p>
            <a:pPr marL="342900" indent="-342900">
              <a:spcAft>
                <a:spcPts val="1400"/>
              </a:spcAft>
              <a:buSzPct val="100000"/>
              <a:buChar char="–"/>
            </a:pPr>
            <a:r>
              <a:rPr lang="en-US" sz="1500" dirty="0">
                <a:solidFill>
                  <a:srgbClr val="1B2333"/>
                </a:solidFill>
                <a:latin typeface="Calibri" pitchFamily="34" charset="0"/>
                <a:ea typeface="Calibri" pitchFamily="34" charset="-122"/>
                <a:cs typeface="Calibri" pitchFamily="34" charset="-120"/>
              </a:rPr>
              <a:t>Kâğıt tabanlı devriye defteri ve imza listeleri</a:t>
            </a:r>
            <a:endParaRPr lang="en-US" sz="1500" dirty="0"/>
          </a:p>
          <a:p>
            <a:pPr marL="342900" indent="-342900">
              <a:spcAft>
                <a:spcPts val="1400"/>
              </a:spcAft>
              <a:buSzPct val="100000"/>
              <a:buChar char="–"/>
            </a:pPr>
            <a:r>
              <a:rPr lang="en-US" sz="1500" dirty="0">
                <a:solidFill>
                  <a:srgbClr val="1B2333"/>
                </a:solidFill>
                <a:latin typeface="Calibri" pitchFamily="34" charset="0"/>
                <a:ea typeface="Calibri" pitchFamily="34" charset="-122"/>
                <a:cs typeface="Calibri" pitchFamily="34" charset="-120"/>
              </a:rPr>
              <a:t>Kontrol noktasına gerçekten gidildiğinin doğrulanamaması</a:t>
            </a:r>
            <a:endParaRPr lang="en-US" sz="1500" dirty="0"/>
          </a:p>
          <a:p>
            <a:pPr marL="342900" indent="-342900">
              <a:spcAft>
                <a:spcPts val="1400"/>
              </a:spcAft>
              <a:buSzPct val="100000"/>
              <a:buChar char="–"/>
            </a:pPr>
            <a:r>
              <a:rPr lang="en-US" sz="1500" dirty="0">
                <a:solidFill>
                  <a:srgbClr val="1B2333"/>
                </a:solidFill>
                <a:latin typeface="Calibri" pitchFamily="34" charset="0"/>
                <a:ea typeface="Calibri" pitchFamily="34" charset="-122"/>
                <a:cs typeface="Calibri" pitchFamily="34" charset="-120"/>
              </a:rPr>
              <a:t>Vukuatların vardiya sonunda, gecikmeli olarak raporlanması</a:t>
            </a:r>
            <a:endParaRPr lang="en-US" sz="1500" dirty="0"/>
          </a:p>
          <a:p>
            <a:pPr marL="342900" indent="-342900">
              <a:spcAft>
                <a:spcPts val="1400"/>
              </a:spcAft>
              <a:buSzPct val="100000"/>
              <a:buChar char="–"/>
            </a:pPr>
            <a:r>
              <a:rPr lang="en-US" sz="1500" dirty="0">
                <a:solidFill>
                  <a:srgbClr val="1B2333"/>
                </a:solidFill>
                <a:latin typeface="Calibri" pitchFamily="34" charset="0"/>
                <a:ea typeface="Calibri" pitchFamily="34" charset="-122"/>
                <a:cs typeface="Calibri" pitchFamily="34" charset="-120"/>
              </a:rPr>
              <a:t>Arşivleme, arama ve geriye dönük denetimde zorluk</a:t>
            </a:r>
            <a:endParaRPr lang="en-US" sz="1500" dirty="0"/>
          </a:p>
          <a:p>
            <a:pPr marL="342900" indent="-342900">
              <a:spcAft>
                <a:spcPts val="1400"/>
              </a:spcAft>
              <a:buSzPct val="100000"/>
              <a:buChar char="–"/>
            </a:pPr>
            <a:r>
              <a:rPr lang="en-US" sz="1500" dirty="0">
                <a:solidFill>
                  <a:srgbClr val="1B2333"/>
                </a:solidFill>
                <a:latin typeface="Calibri" pitchFamily="34" charset="0"/>
                <a:ea typeface="Calibri" pitchFamily="34" charset="-122"/>
                <a:cs typeface="Calibri" pitchFamily="34" charset="-120"/>
              </a:rPr>
              <a:t>Yönetici için anlık görünürlük eksikliği</a:t>
            </a:r>
            <a:endParaRPr lang="en-US" sz="1500" dirty="0"/>
          </a:p>
        </p:txBody>
      </p:sp>
      <p:sp>
        <p:nvSpPr>
          <p:cNvPr id="8" name="Shape 5"/>
          <p:cNvSpPr/>
          <p:nvPr/>
        </p:nvSpPr>
        <p:spPr>
          <a:xfrm>
            <a:off x="6291072" y="1920240"/>
            <a:ext cx="5349240" cy="3566160"/>
          </a:xfrm>
          <a:prstGeom prst="roundRect">
            <a:avLst>
              <a:gd name="adj" fmla="val 3846"/>
            </a:avLst>
          </a:prstGeom>
          <a:solidFill>
            <a:srgbClr val="001E61"/>
          </a:solidFill>
          <a:ln w="12700">
            <a:solidFill>
              <a:srgbClr val="001E61"/>
            </a:solidFill>
            <a:prstDash val="solid"/>
          </a:ln>
        </p:spPr>
      </p:sp>
      <p:sp>
        <p:nvSpPr>
          <p:cNvPr id="9" name="Text 6"/>
          <p:cNvSpPr txBox="1"/>
          <p:nvPr/>
        </p:nvSpPr>
        <p:spPr>
          <a:xfrm>
            <a:off x="6611112" y="2194560"/>
            <a:ext cx="4572000" cy="36576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Güvenlik Devriye Sistemi</a:t>
            </a:r>
            <a:endParaRPr lang="en-US" sz="1800" dirty="0"/>
          </a:p>
        </p:txBody>
      </p:sp>
      <p:sp>
        <p:nvSpPr>
          <p:cNvPr id="10" name="Text 7"/>
          <p:cNvSpPr txBox="1"/>
          <p:nvPr/>
        </p:nvSpPr>
        <p:spPr>
          <a:xfrm>
            <a:off x="6611112" y="2697480"/>
            <a:ext cx="4709160" cy="2560320"/>
          </a:xfrm>
          <a:prstGeom prst="rect">
            <a:avLst/>
          </a:prstGeom>
          <a:noFill/>
          <a:ln/>
        </p:spPr>
        <p:txBody>
          <a:bodyPr wrap="square" lIns="0" tIns="0" rIns="0" bIns="0" rtlCol="0" anchor="t"/>
          <a:lstStyle/>
          <a:p>
            <a:pPr marL="342900" indent="-342900">
              <a:spcAft>
                <a:spcPts val="1400"/>
              </a:spcAft>
              <a:buSzPct val="100000"/>
              <a:buChar char="✓"/>
            </a:pPr>
            <a:r>
              <a:rPr lang="en-US" sz="1500" dirty="0">
                <a:solidFill>
                  <a:srgbClr val="FFFFFF"/>
                </a:solidFill>
                <a:latin typeface="Calibri" pitchFamily="34" charset="0"/>
                <a:ea typeface="Calibri" pitchFamily="34" charset="-122"/>
                <a:cs typeface="Calibri" pitchFamily="34" charset="-120"/>
              </a:rPr>
              <a:t>Mobil cihaz üzerinden çevrimiçi kontrol kaydı</a:t>
            </a:r>
            <a:endParaRPr lang="en-US" sz="1500" dirty="0"/>
          </a:p>
          <a:p>
            <a:pPr marL="342900" indent="-342900">
              <a:spcAft>
                <a:spcPts val="1400"/>
              </a:spcAft>
              <a:buSzPct val="100000"/>
              <a:buChar char="✓"/>
            </a:pPr>
            <a:r>
              <a:rPr lang="en-US" sz="1500" dirty="0">
                <a:solidFill>
                  <a:srgbClr val="FFFFFF"/>
                </a:solidFill>
                <a:latin typeface="Calibri" pitchFamily="34" charset="0"/>
                <a:ea typeface="Calibri" pitchFamily="34" charset="-122"/>
                <a:cs typeface="Calibri" pitchFamily="34" charset="-120"/>
              </a:rPr>
              <a:t>GPS konum doğrulama ile QR / NFC nokta okutma</a:t>
            </a:r>
            <a:endParaRPr lang="en-US" sz="1500" dirty="0"/>
          </a:p>
          <a:p>
            <a:pPr marL="342900" indent="-342900">
              <a:spcAft>
                <a:spcPts val="1400"/>
              </a:spcAft>
              <a:buSzPct val="100000"/>
              <a:buChar char="✓"/>
            </a:pPr>
            <a:r>
              <a:rPr lang="en-US" sz="1500" dirty="0">
                <a:solidFill>
                  <a:srgbClr val="FFFFFF"/>
                </a:solidFill>
                <a:latin typeface="Calibri" pitchFamily="34" charset="0"/>
                <a:ea typeface="Calibri" pitchFamily="34" charset="-122"/>
                <a:cs typeface="Calibri" pitchFamily="34" charset="-120"/>
              </a:rPr>
              <a:t>Vukuatın tespit anında sahadan bildirilmesi</a:t>
            </a:r>
            <a:endParaRPr lang="en-US" sz="1500" dirty="0"/>
          </a:p>
          <a:p>
            <a:pPr marL="342900" indent="-342900">
              <a:spcAft>
                <a:spcPts val="1400"/>
              </a:spcAft>
              <a:buSzPct val="100000"/>
              <a:buChar char="✓"/>
            </a:pPr>
            <a:r>
              <a:rPr lang="en-US" sz="1500" dirty="0">
                <a:solidFill>
                  <a:srgbClr val="FFFFFF"/>
                </a:solidFill>
                <a:latin typeface="Calibri" pitchFamily="34" charset="0"/>
                <a:ea typeface="Calibri" pitchFamily="34" charset="-122"/>
                <a:cs typeface="Calibri" pitchFamily="34" charset="-120"/>
              </a:rPr>
              <a:t>Tüm kayıtların merkezi ve aranabilir veri tabanında tutulması</a:t>
            </a:r>
            <a:endParaRPr lang="en-US" sz="1500" dirty="0"/>
          </a:p>
          <a:p>
            <a:pPr marL="342900" indent="-342900">
              <a:spcAft>
                <a:spcPts val="1400"/>
              </a:spcAft>
              <a:buSzPct val="100000"/>
              <a:buChar char="✓"/>
            </a:pPr>
            <a:r>
              <a:rPr lang="en-US" sz="1500" dirty="0">
                <a:solidFill>
                  <a:srgbClr val="FFFFFF"/>
                </a:solidFill>
                <a:latin typeface="Calibri" pitchFamily="34" charset="0"/>
                <a:ea typeface="Calibri" pitchFamily="34" charset="-122"/>
                <a:cs typeface="Calibri" pitchFamily="34" charset="-120"/>
              </a:rPr>
              <a:t>Yönetici için gerçek zamanlı izleme ve raporlama</a:t>
            </a:r>
            <a:endParaRPr lang="en-US" sz="1500" dirty="0"/>
          </a:p>
        </p:txBody>
      </p:sp>
      <p:sp>
        <p:nvSpPr>
          <p:cNvPr id="11" name="Text 8"/>
          <p:cNvSpPr txBox="1"/>
          <p:nvPr/>
        </p:nvSpPr>
        <p:spPr>
          <a:xfrm>
            <a:off x="548640" y="6400800"/>
            <a:ext cx="4572000" cy="274320"/>
          </a:xfrm>
          <a:prstGeom prst="rect">
            <a:avLst/>
          </a:prstGeom>
          <a:noFill/>
          <a:ln/>
        </p:spPr>
        <p:txBody>
          <a:bodyPr wrap="square" lIns="0" tIns="0" rIns="0" bIns="0" rtlCol="0" anchor="ctr"/>
          <a:lstStyle/>
          <a:p>
            <a:pPr indent="0" marL="0">
              <a:buNone/>
            </a:pPr>
            <a:r>
              <a:rPr lang="en-US" sz="1000" dirty="0">
                <a:solidFill>
                  <a:srgbClr val="9AA3B2"/>
                </a:solidFill>
                <a:latin typeface="Calibri" pitchFamily="34" charset="0"/>
                <a:ea typeface="Calibri" pitchFamily="34" charset="-122"/>
                <a:cs typeface="Calibri" pitchFamily="34" charset="-120"/>
              </a:rPr>
              <a:t>Güvenlik Devriye Sistemi</a:t>
            </a:r>
            <a:endParaRPr lang="en-US" sz="1000" dirty="0"/>
          </a:p>
        </p:txBody>
      </p:sp>
      <p:sp>
        <p:nvSpPr>
          <p:cNvPr id="12" name="Text 9"/>
          <p:cNvSpPr txBox="1"/>
          <p:nvPr/>
        </p:nvSpPr>
        <p:spPr>
          <a:xfrm>
            <a:off x="11185855" y="6400800"/>
            <a:ext cx="457200" cy="274320"/>
          </a:xfrm>
          <a:prstGeom prst="rect">
            <a:avLst/>
          </a:prstGeom>
          <a:noFill/>
          <a:ln/>
        </p:spPr>
        <p:txBody>
          <a:bodyPr wrap="square" lIns="0" tIns="0" rIns="0" bIns="0" rtlCol="0" anchor="ctr"/>
          <a:lstStyle/>
          <a:p>
            <a:pPr algn="r" indent="0" marL="0">
              <a:buNone/>
            </a:pPr>
            <a:r>
              <a:rPr lang="en-US" sz="1000" dirty="0">
                <a:solidFill>
                  <a:srgbClr val="9AA3B2"/>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686800" cy="685800"/>
          </a:xfrm>
          <a:prstGeom prst="rect">
            <a:avLst/>
          </a:prstGeom>
          <a:noFill/>
          <a:ln/>
        </p:spPr>
        <p:txBody>
          <a:bodyPr wrap="square" lIns="0" tIns="0" rIns="0" bIns="0" rtlCol="0" anchor="ctr"/>
          <a:lstStyle/>
          <a:p>
            <a:pPr indent="0" marL="0">
              <a:buNone/>
            </a:pPr>
            <a:r>
              <a:rPr lang="en-US" sz="3200" b="1" dirty="0">
                <a:solidFill>
                  <a:srgbClr val="001E61"/>
                </a:solidFill>
                <a:latin typeface="Calibri" pitchFamily="34" charset="0"/>
                <a:ea typeface="Calibri" pitchFamily="34" charset="-122"/>
                <a:cs typeface="Calibri" pitchFamily="34" charset="-120"/>
              </a:rPr>
              <a:t>Nasıl Çalışır?</a:t>
            </a:r>
            <a:endParaRPr lang="en-US" sz="3200" dirty="0"/>
          </a:p>
        </p:txBody>
      </p:sp>
      <p:sp>
        <p:nvSpPr>
          <p:cNvPr id="3" name="Text 1"/>
          <p:cNvSpPr txBox="1"/>
          <p:nvPr/>
        </p:nvSpPr>
        <p:spPr>
          <a:xfrm>
            <a:off x="548640" y="1051560"/>
            <a:ext cx="9144000" cy="411480"/>
          </a:xfrm>
          <a:prstGeom prst="rect">
            <a:avLst/>
          </a:prstGeom>
          <a:noFill/>
          <a:ln/>
        </p:spPr>
        <p:txBody>
          <a:bodyPr wrap="square" lIns="0" tIns="0" rIns="0" bIns="0" rtlCol="0" anchor="ctr"/>
          <a:lstStyle/>
          <a:p>
            <a:pPr indent="0" marL="0">
              <a:buNone/>
            </a:pPr>
            <a:r>
              <a:rPr lang="en-US" sz="1500" dirty="0">
                <a:solidFill>
                  <a:srgbClr val="5B6472"/>
                </a:solidFill>
                <a:latin typeface="Calibri" pitchFamily="34" charset="0"/>
                <a:ea typeface="Calibri" pitchFamily="34" charset="-122"/>
                <a:cs typeface="Calibri" pitchFamily="34" charset="-120"/>
              </a:rPr>
              <a:t>Girişten merkezi rapora altı adımda devriye akışı</a:t>
            </a:r>
            <a:endParaRPr lang="en-US" sz="1500" dirty="0"/>
          </a:p>
        </p:txBody>
      </p:sp>
      <p:pic>
        <p:nvPicPr>
          <p:cNvPr id="4" name="Image 0" descr="C:/Project/logo/metro_istanbul_logo.png">    </p:cNvPr>
          <p:cNvPicPr>
            <a:picLocks noChangeAspect="1"/>
          </p:cNvPicPr>
          <p:nvPr/>
        </p:nvPicPr>
        <p:blipFill>
          <a:blip r:embed="rId1"/>
          <a:stretch>
            <a:fillRect/>
          </a:stretch>
        </p:blipFill>
        <p:spPr>
          <a:xfrm>
            <a:off x="9905695" y="457200"/>
            <a:ext cx="1737360" cy="448056"/>
          </a:xfrm>
          <a:prstGeom prst="rect">
            <a:avLst/>
          </a:prstGeom>
        </p:spPr>
      </p:pic>
      <p:sp>
        <p:nvSpPr>
          <p:cNvPr id="5" name="Shape 2"/>
          <p:cNvSpPr/>
          <p:nvPr/>
        </p:nvSpPr>
        <p:spPr>
          <a:xfrm>
            <a:off x="548640" y="2148840"/>
            <a:ext cx="1658569" cy="3108960"/>
          </a:xfrm>
          <a:prstGeom prst="roundRect">
            <a:avLst>
              <a:gd name="adj" fmla="val 6616"/>
            </a:avLst>
          </a:prstGeom>
          <a:solidFill>
            <a:srgbClr val="F7F8FB"/>
          </a:solidFill>
          <a:ln w="12700">
            <a:solidFill>
              <a:srgbClr val="D9DEE8"/>
            </a:solidFill>
            <a:prstDash val="solid"/>
          </a:ln>
        </p:spPr>
      </p:sp>
      <p:sp>
        <p:nvSpPr>
          <p:cNvPr id="6" name="Shape 3"/>
          <p:cNvSpPr/>
          <p:nvPr/>
        </p:nvSpPr>
        <p:spPr>
          <a:xfrm>
            <a:off x="966445" y="2468880"/>
            <a:ext cx="822960" cy="822960"/>
          </a:xfrm>
          <a:prstGeom prst="ellipse">
            <a:avLst/>
          </a:prstGeom>
          <a:solidFill>
            <a:srgbClr val="001E61"/>
          </a:solidFill>
          <a:ln w="12700">
            <a:solidFill>
              <a:srgbClr val="001E61"/>
            </a:solidFill>
            <a:prstDash val="solid"/>
          </a:ln>
        </p:spPr>
      </p:sp>
      <p:pic>
        <p:nvPicPr>
          <p:cNvPr id="7" name="Image 1" descr="preencoded.png">    </p:cNvPr>
          <p:cNvPicPr>
            <a:picLocks noChangeAspect="1"/>
          </p:cNvPicPr>
          <p:nvPr/>
        </p:nvPicPr>
        <p:blipFill>
          <a:blip r:embed="rId2"/>
          <a:stretch>
            <a:fillRect/>
          </a:stretch>
        </p:blipFill>
        <p:spPr>
          <a:xfrm>
            <a:off x="1180414" y="2682850"/>
            <a:ext cx="395021" cy="395021"/>
          </a:xfrm>
          <a:prstGeom prst="rect">
            <a:avLst/>
          </a:prstGeom>
        </p:spPr>
      </p:pic>
      <p:sp>
        <p:nvSpPr>
          <p:cNvPr id="8" name="Shape 4"/>
          <p:cNvSpPr/>
          <p:nvPr/>
        </p:nvSpPr>
        <p:spPr>
          <a:xfrm>
            <a:off x="1704289" y="2313432"/>
            <a:ext cx="365760" cy="365760"/>
          </a:xfrm>
          <a:prstGeom prst="ellipse">
            <a:avLst/>
          </a:prstGeom>
          <a:solidFill>
            <a:srgbClr val="FFFFFF"/>
          </a:solidFill>
          <a:ln w="12700">
            <a:solidFill>
              <a:srgbClr val="D9DEE8"/>
            </a:solidFill>
            <a:prstDash val="solid"/>
          </a:ln>
        </p:spPr>
      </p:sp>
      <p:sp>
        <p:nvSpPr>
          <p:cNvPr id="9" name="Text 5"/>
          <p:cNvSpPr txBox="1"/>
          <p:nvPr/>
        </p:nvSpPr>
        <p:spPr>
          <a:xfrm>
            <a:off x="1704289" y="2313432"/>
            <a:ext cx="365760" cy="365760"/>
          </a:xfrm>
          <a:prstGeom prst="rect">
            <a:avLst/>
          </a:prstGeom>
          <a:noFill/>
          <a:ln/>
        </p:spPr>
        <p:txBody>
          <a:bodyPr wrap="square" lIns="0" tIns="0" rIns="0" bIns="0" rtlCol="0" anchor="ctr"/>
          <a:lstStyle/>
          <a:p>
            <a:pPr algn="ctr" indent="0" marL="0">
              <a:buNone/>
            </a:pPr>
            <a:r>
              <a:rPr lang="en-US" sz="1200" b="1" dirty="0">
                <a:solidFill>
                  <a:srgbClr val="001E61"/>
                </a:solidFill>
                <a:latin typeface="Calibri" pitchFamily="34" charset="0"/>
                <a:ea typeface="Calibri" pitchFamily="34" charset="-122"/>
                <a:cs typeface="Calibri" pitchFamily="34" charset="-120"/>
              </a:rPr>
              <a:t>1</a:t>
            </a:r>
            <a:endParaRPr lang="en-US" sz="1200" dirty="0"/>
          </a:p>
        </p:txBody>
      </p:sp>
      <p:sp>
        <p:nvSpPr>
          <p:cNvPr id="10" name="Text 6"/>
          <p:cNvSpPr txBox="1"/>
          <p:nvPr/>
        </p:nvSpPr>
        <p:spPr>
          <a:xfrm>
            <a:off x="685800" y="3474720"/>
            <a:ext cx="1384249" cy="548640"/>
          </a:xfrm>
          <a:prstGeom prst="rect">
            <a:avLst/>
          </a:prstGeom>
          <a:noFill/>
          <a:ln/>
        </p:spPr>
        <p:txBody>
          <a:bodyPr wrap="square" lIns="0" tIns="0" rIns="0" bIns="0" rtlCol="0" anchor="t"/>
          <a:lstStyle/>
          <a:p>
            <a:pPr algn="ctr" indent="0" marL="0">
              <a:buNone/>
            </a:pPr>
            <a:r>
              <a:rPr lang="en-US" sz="1400" b="1" dirty="0">
                <a:solidFill>
                  <a:srgbClr val="001E61"/>
                </a:solidFill>
                <a:latin typeface="Calibri" pitchFamily="34" charset="0"/>
                <a:ea typeface="Calibri" pitchFamily="34" charset="-122"/>
                <a:cs typeface="Calibri" pitchFamily="34" charset="-120"/>
              </a:rPr>
              <a:t>Giriş</a:t>
            </a:r>
            <a:endParaRPr lang="en-US" sz="1400" dirty="0"/>
          </a:p>
        </p:txBody>
      </p:sp>
      <p:sp>
        <p:nvSpPr>
          <p:cNvPr id="11" name="Text 7"/>
          <p:cNvSpPr txBox="1"/>
          <p:nvPr/>
        </p:nvSpPr>
        <p:spPr>
          <a:xfrm>
            <a:off x="685800" y="4069080"/>
            <a:ext cx="1384249" cy="1554480"/>
          </a:xfrm>
          <a:prstGeom prst="rect">
            <a:avLst/>
          </a:prstGeom>
          <a:noFill/>
          <a:ln/>
        </p:spPr>
        <p:txBody>
          <a:bodyPr wrap="square" lIns="0" tIns="0" rIns="0" bIns="0" rtlCol="0" anchor="t"/>
          <a:lstStyle/>
          <a:p>
            <a:pPr algn="ctr" indent="0" marL="0">
              <a:buNone/>
            </a:pPr>
            <a:r>
              <a:rPr lang="en-US" sz="1150" dirty="0">
                <a:solidFill>
                  <a:srgbClr val="5B6472"/>
                </a:solidFill>
                <a:latin typeface="Calibri" pitchFamily="34" charset="0"/>
                <a:ea typeface="Calibri" pitchFamily="34" charset="-122"/>
                <a:cs typeface="Calibri" pitchFamily="34" charset="-120"/>
              </a:rPr>
              <a:t>Personel kurumsal hesabıyla mobil uygulamaya giriş yapar</a:t>
            </a:r>
            <a:endParaRPr lang="en-US" sz="1150" dirty="0"/>
          </a:p>
        </p:txBody>
      </p:sp>
      <p:sp>
        <p:nvSpPr>
          <p:cNvPr id="12" name="Text 8"/>
          <p:cNvSpPr txBox="1"/>
          <p:nvPr/>
        </p:nvSpPr>
        <p:spPr>
          <a:xfrm>
            <a:off x="2161489" y="3703320"/>
            <a:ext cx="320040" cy="457200"/>
          </a:xfrm>
          <a:prstGeom prst="rect">
            <a:avLst/>
          </a:prstGeom>
          <a:noFill/>
          <a:ln/>
        </p:spPr>
        <p:txBody>
          <a:bodyPr wrap="square" lIns="0" tIns="0" rIns="0" bIns="0" rtlCol="0" anchor="ctr"/>
          <a:lstStyle/>
          <a:p>
            <a:pPr algn="ctr" indent="0" marL="0">
              <a:buNone/>
            </a:pPr>
            <a:r>
              <a:rPr lang="en-US" sz="2200" dirty="0">
                <a:solidFill>
                  <a:srgbClr val="B0B8C8"/>
                </a:solidFill>
                <a:latin typeface="Calibri" pitchFamily="34" charset="0"/>
                <a:ea typeface="Calibri" pitchFamily="34" charset="-122"/>
                <a:cs typeface="Calibri" pitchFamily="34" charset="-120"/>
              </a:rPr>
              <a:t>›</a:t>
            </a:r>
            <a:endParaRPr lang="en-US" sz="2200" dirty="0"/>
          </a:p>
        </p:txBody>
      </p:sp>
      <p:sp>
        <p:nvSpPr>
          <p:cNvPr id="13" name="Shape 9"/>
          <p:cNvSpPr/>
          <p:nvPr/>
        </p:nvSpPr>
        <p:spPr>
          <a:xfrm>
            <a:off x="2435809" y="2148840"/>
            <a:ext cx="1658569" cy="3108960"/>
          </a:xfrm>
          <a:prstGeom prst="roundRect">
            <a:avLst>
              <a:gd name="adj" fmla="val 6616"/>
            </a:avLst>
          </a:prstGeom>
          <a:solidFill>
            <a:srgbClr val="F7F8FB"/>
          </a:solidFill>
          <a:ln w="12700">
            <a:solidFill>
              <a:srgbClr val="D9DEE8"/>
            </a:solidFill>
            <a:prstDash val="solid"/>
          </a:ln>
        </p:spPr>
      </p:sp>
      <p:sp>
        <p:nvSpPr>
          <p:cNvPr id="14" name="Shape 10"/>
          <p:cNvSpPr/>
          <p:nvPr/>
        </p:nvSpPr>
        <p:spPr>
          <a:xfrm>
            <a:off x="2853614" y="2468880"/>
            <a:ext cx="822960" cy="822960"/>
          </a:xfrm>
          <a:prstGeom prst="ellipse">
            <a:avLst/>
          </a:prstGeom>
          <a:solidFill>
            <a:srgbClr val="D7282F"/>
          </a:solidFill>
          <a:ln w="12700">
            <a:solidFill>
              <a:srgbClr val="D7282F"/>
            </a:solidFill>
            <a:prstDash val="solid"/>
          </a:ln>
        </p:spPr>
      </p:sp>
      <p:pic>
        <p:nvPicPr>
          <p:cNvPr id="15" name="Image 2" descr="preencoded.png">    </p:cNvPr>
          <p:cNvPicPr>
            <a:picLocks noChangeAspect="1"/>
          </p:cNvPicPr>
          <p:nvPr/>
        </p:nvPicPr>
        <p:blipFill>
          <a:blip r:embed="rId3"/>
          <a:stretch>
            <a:fillRect/>
          </a:stretch>
        </p:blipFill>
        <p:spPr>
          <a:xfrm>
            <a:off x="3067583" y="2682850"/>
            <a:ext cx="395021" cy="395021"/>
          </a:xfrm>
          <a:prstGeom prst="rect">
            <a:avLst/>
          </a:prstGeom>
        </p:spPr>
      </p:pic>
      <p:sp>
        <p:nvSpPr>
          <p:cNvPr id="16" name="Shape 11"/>
          <p:cNvSpPr/>
          <p:nvPr/>
        </p:nvSpPr>
        <p:spPr>
          <a:xfrm>
            <a:off x="3591458" y="2313432"/>
            <a:ext cx="365760" cy="365760"/>
          </a:xfrm>
          <a:prstGeom prst="ellipse">
            <a:avLst/>
          </a:prstGeom>
          <a:solidFill>
            <a:srgbClr val="FFFFFF"/>
          </a:solidFill>
          <a:ln w="12700">
            <a:solidFill>
              <a:srgbClr val="D9DEE8"/>
            </a:solidFill>
            <a:prstDash val="solid"/>
          </a:ln>
        </p:spPr>
      </p:sp>
      <p:sp>
        <p:nvSpPr>
          <p:cNvPr id="17" name="Text 12"/>
          <p:cNvSpPr txBox="1"/>
          <p:nvPr/>
        </p:nvSpPr>
        <p:spPr>
          <a:xfrm>
            <a:off x="3591458" y="2313432"/>
            <a:ext cx="365760" cy="365760"/>
          </a:xfrm>
          <a:prstGeom prst="rect">
            <a:avLst/>
          </a:prstGeom>
          <a:noFill/>
          <a:ln/>
        </p:spPr>
        <p:txBody>
          <a:bodyPr wrap="square" lIns="0" tIns="0" rIns="0" bIns="0" rtlCol="0" anchor="ctr"/>
          <a:lstStyle/>
          <a:p>
            <a:pPr algn="ctr" indent="0" marL="0">
              <a:buNone/>
            </a:pPr>
            <a:r>
              <a:rPr lang="en-US" sz="1200" b="1" dirty="0">
                <a:solidFill>
                  <a:srgbClr val="001E61"/>
                </a:solidFill>
                <a:latin typeface="Calibri" pitchFamily="34" charset="0"/>
                <a:ea typeface="Calibri" pitchFamily="34" charset="-122"/>
                <a:cs typeface="Calibri" pitchFamily="34" charset="-120"/>
              </a:rPr>
              <a:t>2</a:t>
            </a:r>
            <a:endParaRPr lang="en-US" sz="1200" dirty="0"/>
          </a:p>
        </p:txBody>
      </p:sp>
      <p:sp>
        <p:nvSpPr>
          <p:cNvPr id="18" name="Text 13"/>
          <p:cNvSpPr txBox="1"/>
          <p:nvPr/>
        </p:nvSpPr>
        <p:spPr>
          <a:xfrm>
            <a:off x="2572969" y="3474720"/>
            <a:ext cx="1384249" cy="548640"/>
          </a:xfrm>
          <a:prstGeom prst="rect">
            <a:avLst/>
          </a:prstGeom>
          <a:noFill/>
          <a:ln/>
        </p:spPr>
        <p:txBody>
          <a:bodyPr wrap="square" lIns="0" tIns="0" rIns="0" bIns="0" rtlCol="0" anchor="t"/>
          <a:lstStyle/>
          <a:p>
            <a:pPr algn="ctr" indent="0" marL="0">
              <a:buNone/>
            </a:pPr>
            <a:r>
              <a:rPr lang="en-US" sz="1400" b="1" dirty="0">
                <a:solidFill>
                  <a:srgbClr val="001E61"/>
                </a:solidFill>
                <a:latin typeface="Calibri" pitchFamily="34" charset="0"/>
                <a:ea typeface="Calibri" pitchFamily="34" charset="-122"/>
                <a:cs typeface="Calibri" pitchFamily="34" charset="-120"/>
              </a:rPr>
              <a:t>Rota ve Noktalar</a:t>
            </a:r>
            <a:endParaRPr lang="en-US" sz="1400" dirty="0"/>
          </a:p>
        </p:txBody>
      </p:sp>
      <p:sp>
        <p:nvSpPr>
          <p:cNvPr id="19" name="Text 14"/>
          <p:cNvSpPr txBox="1"/>
          <p:nvPr/>
        </p:nvSpPr>
        <p:spPr>
          <a:xfrm>
            <a:off x="2572969" y="4069080"/>
            <a:ext cx="1384249" cy="1554480"/>
          </a:xfrm>
          <a:prstGeom prst="rect">
            <a:avLst/>
          </a:prstGeom>
          <a:noFill/>
          <a:ln/>
        </p:spPr>
        <p:txBody>
          <a:bodyPr wrap="square" lIns="0" tIns="0" rIns="0" bIns="0" rtlCol="0" anchor="t"/>
          <a:lstStyle/>
          <a:p>
            <a:pPr algn="ctr" indent="0" marL="0">
              <a:buNone/>
            </a:pPr>
            <a:r>
              <a:rPr lang="en-US" sz="1150" dirty="0">
                <a:solidFill>
                  <a:srgbClr val="5B6472"/>
                </a:solidFill>
                <a:latin typeface="Calibri" pitchFamily="34" charset="0"/>
                <a:ea typeface="Calibri" pitchFamily="34" charset="-122"/>
                <a:cs typeface="Calibri" pitchFamily="34" charset="-120"/>
              </a:rPr>
              <a:t>Görevlendirildiği kontrol noktaları harita üzerinde listelenir</a:t>
            </a:r>
            <a:endParaRPr lang="en-US" sz="1150" dirty="0"/>
          </a:p>
        </p:txBody>
      </p:sp>
      <p:sp>
        <p:nvSpPr>
          <p:cNvPr id="20" name="Text 15"/>
          <p:cNvSpPr txBox="1"/>
          <p:nvPr/>
        </p:nvSpPr>
        <p:spPr>
          <a:xfrm>
            <a:off x="4048658" y="3703320"/>
            <a:ext cx="320040" cy="457200"/>
          </a:xfrm>
          <a:prstGeom prst="rect">
            <a:avLst/>
          </a:prstGeom>
          <a:noFill/>
          <a:ln/>
        </p:spPr>
        <p:txBody>
          <a:bodyPr wrap="square" lIns="0" tIns="0" rIns="0" bIns="0" rtlCol="0" anchor="ctr"/>
          <a:lstStyle/>
          <a:p>
            <a:pPr algn="ctr" indent="0" marL="0">
              <a:buNone/>
            </a:pPr>
            <a:r>
              <a:rPr lang="en-US" sz="2200" dirty="0">
                <a:solidFill>
                  <a:srgbClr val="B0B8C8"/>
                </a:solidFill>
                <a:latin typeface="Calibri" pitchFamily="34" charset="0"/>
                <a:ea typeface="Calibri" pitchFamily="34" charset="-122"/>
                <a:cs typeface="Calibri" pitchFamily="34" charset="-120"/>
              </a:rPr>
              <a:t>›</a:t>
            </a:r>
            <a:endParaRPr lang="en-US" sz="2200" dirty="0"/>
          </a:p>
        </p:txBody>
      </p:sp>
      <p:sp>
        <p:nvSpPr>
          <p:cNvPr id="21" name="Shape 16"/>
          <p:cNvSpPr/>
          <p:nvPr/>
        </p:nvSpPr>
        <p:spPr>
          <a:xfrm>
            <a:off x="4322978" y="2148840"/>
            <a:ext cx="1658569" cy="3108960"/>
          </a:xfrm>
          <a:prstGeom prst="roundRect">
            <a:avLst>
              <a:gd name="adj" fmla="val 6616"/>
            </a:avLst>
          </a:prstGeom>
          <a:solidFill>
            <a:srgbClr val="F7F8FB"/>
          </a:solidFill>
          <a:ln w="12700">
            <a:solidFill>
              <a:srgbClr val="D9DEE8"/>
            </a:solidFill>
            <a:prstDash val="solid"/>
          </a:ln>
        </p:spPr>
      </p:sp>
      <p:sp>
        <p:nvSpPr>
          <p:cNvPr id="22" name="Shape 17"/>
          <p:cNvSpPr/>
          <p:nvPr/>
        </p:nvSpPr>
        <p:spPr>
          <a:xfrm>
            <a:off x="4740783" y="2468880"/>
            <a:ext cx="822960" cy="822960"/>
          </a:xfrm>
          <a:prstGeom prst="ellipse">
            <a:avLst/>
          </a:prstGeom>
          <a:solidFill>
            <a:srgbClr val="001E61"/>
          </a:solidFill>
          <a:ln w="12700">
            <a:solidFill>
              <a:srgbClr val="001E61"/>
            </a:solidFill>
            <a:prstDash val="solid"/>
          </a:ln>
        </p:spPr>
      </p:sp>
      <p:pic>
        <p:nvPicPr>
          <p:cNvPr id="23" name="Image 3" descr="preencoded.png">    </p:cNvPr>
          <p:cNvPicPr>
            <a:picLocks noChangeAspect="1"/>
          </p:cNvPicPr>
          <p:nvPr/>
        </p:nvPicPr>
        <p:blipFill>
          <a:blip r:embed="rId4"/>
          <a:stretch>
            <a:fillRect/>
          </a:stretch>
        </p:blipFill>
        <p:spPr>
          <a:xfrm>
            <a:off x="4954753" y="2682850"/>
            <a:ext cx="395021" cy="395021"/>
          </a:xfrm>
          <a:prstGeom prst="rect">
            <a:avLst/>
          </a:prstGeom>
        </p:spPr>
      </p:pic>
      <p:sp>
        <p:nvSpPr>
          <p:cNvPr id="24" name="Shape 18"/>
          <p:cNvSpPr/>
          <p:nvPr/>
        </p:nvSpPr>
        <p:spPr>
          <a:xfrm>
            <a:off x="5478628" y="2313432"/>
            <a:ext cx="365760" cy="365760"/>
          </a:xfrm>
          <a:prstGeom prst="ellipse">
            <a:avLst/>
          </a:prstGeom>
          <a:solidFill>
            <a:srgbClr val="FFFFFF"/>
          </a:solidFill>
          <a:ln w="12700">
            <a:solidFill>
              <a:srgbClr val="D9DEE8"/>
            </a:solidFill>
            <a:prstDash val="solid"/>
          </a:ln>
        </p:spPr>
      </p:sp>
      <p:sp>
        <p:nvSpPr>
          <p:cNvPr id="25" name="Text 19"/>
          <p:cNvSpPr txBox="1"/>
          <p:nvPr/>
        </p:nvSpPr>
        <p:spPr>
          <a:xfrm>
            <a:off x="5478628" y="2313432"/>
            <a:ext cx="365760" cy="365760"/>
          </a:xfrm>
          <a:prstGeom prst="rect">
            <a:avLst/>
          </a:prstGeom>
          <a:noFill/>
          <a:ln/>
        </p:spPr>
        <p:txBody>
          <a:bodyPr wrap="square" lIns="0" tIns="0" rIns="0" bIns="0" rtlCol="0" anchor="ctr"/>
          <a:lstStyle/>
          <a:p>
            <a:pPr algn="ctr" indent="0" marL="0">
              <a:buNone/>
            </a:pPr>
            <a:r>
              <a:rPr lang="en-US" sz="1200" b="1" dirty="0">
                <a:solidFill>
                  <a:srgbClr val="001E61"/>
                </a:solidFill>
                <a:latin typeface="Calibri" pitchFamily="34" charset="0"/>
                <a:ea typeface="Calibri" pitchFamily="34" charset="-122"/>
                <a:cs typeface="Calibri" pitchFamily="34" charset="-120"/>
              </a:rPr>
              <a:t>3</a:t>
            </a:r>
            <a:endParaRPr lang="en-US" sz="1200" dirty="0"/>
          </a:p>
        </p:txBody>
      </p:sp>
      <p:sp>
        <p:nvSpPr>
          <p:cNvPr id="26" name="Text 20"/>
          <p:cNvSpPr txBox="1"/>
          <p:nvPr/>
        </p:nvSpPr>
        <p:spPr>
          <a:xfrm>
            <a:off x="4460138" y="3474720"/>
            <a:ext cx="1384249" cy="548640"/>
          </a:xfrm>
          <a:prstGeom prst="rect">
            <a:avLst/>
          </a:prstGeom>
          <a:noFill/>
          <a:ln/>
        </p:spPr>
        <p:txBody>
          <a:bodyPr wrap="square" lIns="0" tIns="0" rIns="0" bIns="0" rtlCol="0" anchor="t"/>
          <a:lstStyle/>
          <a:p>
            <a:pPr algn="ctr" indent="0" marL="0">
              <a:buNone/>
            </a:pPr>
            <a:r>
              <a:rPr lang="en-US" sz="1400" b="1" dirty="0">
                <a:solidFill>
                  <a:srgbClr val="001E61"/>
                </a:solidFill>
                <a:latin typeface="Calibri" pitchFamily="34" charset="0"/>
                <a:ea typeface="Calibri" pitchFamily="34" charset="-122"/>
                <a:cs typeface="Calibri" pitchFamily="34" charset="-120"/>
              </a:rPr>
              <a:t>Konum Doğrulama</a:t>
            </a:r>
            <a:endParaRPr lang="en-US" sz="1400" dirty="0"/>
          </a:p>
        </p:txBody>
      </p:sp>
      <p:sp>
        <p:nvSpPr>
          <p:cNvPr id="27" name="Text 21"/>
          <p:cNvSpPr txBox="1"/>
          <p:nvPr/>
        </p:nvSpPr>
        <p:spPr>
          <a:xfrm>
            <a:off x="4460138" y="4069080"/>
            <a:ext cx="1384249" cy="1554480"/>
          </a:xfrm>
          <a:prstGeom prst="rect">
            <a:avLst/>
          </a:prstGeom>
          <a:noFill/>
          <a:ln/>
        </p:spPr>
        <p:txBody>
          <a:bodyPr wrap="square" lIns="0" tIns="0" rIns="0" bIns="0" rtlCol="0" anchor="t"/>
          <a:lstStyle/>
          <a:p>
            <a:pPr algn="ctr" indent="0" marL="0">
              <a:buNone/>
            </a:pPr>
            <a:r>
              <a:rPr lang="en-US" sz="1150" dirty="0">
                <a:solidFill>
                  <a:srgbClr val="5B6472"/>
                </a:solidFill>
                <a:latin typeface="Calibri" pitchFamily="34" charset="0"/>
                <a:ea typeface="Calibri" pitchFamily="34" charset="-122"/>
                <a:cs typeface="Calibri" pitchFamily="34" charset="-120"/>
              </a:rPr>
              <a:t>GPS ile kontrol noktası alanına girildiği teyit edilir</a:t>
            </a:r>
            <a:endParaRPr lang="en-US" sz="1150" dirty="0"/>
          </a:p>
        </p:txBody>
      </p:sp>
      <p:sp>
        <p:nvSpPr>
          <p:cNvPr id="28" name="Text 22"/>
          <p:cNvSpPr txBox="1"/>
          <p:nvPr/>
        </p:nvSpPr>
        <p:spPr>
          <a:xfrm>
            <a:off x="5935828" y="3703320"/>
            <a:ext cx="320040" cy="457200"/>
          </a:xfrm>
          <a:prstGeom prst="rect">
            <a:avLst/>
          </a:prstGeom>
          <a:noFill/>
          <a:ln/>
        </p:spPr>
        <p:txBody>
          <a:bodyPr wrap="square" lIns="0" tIns="0" rIns="0" bIns="0" rtlCol="0" anchor="ctr"/>
          <a:lstStyle/>
          <a:p>
            <a:pPr algn="ctr" indent="0" marL="0">
              <a:buNone/>
            </a:pPr>
            <a:r>
              <a:rPr lang="en-US" sz="2200" dirty="0">
                <a:solidFill>
                  <a:srgbClr val="B0B8C8"/>
                </a:solidFill>
                <a:latin typeface="Calibri" pitchFamily="34" charset="0"/>
                <a:ea typeface="Calibri" pitchFamily="34" charset="-122"/>
                <a:cs typeface="Calibri" pitchFamily="34" charset="-120"/>
              </a:rPr>
              <a:t>›</a:t>
            </a:r>
            <a:endParaRPr lang="en-US" sz="2200" dirty="0"/>
          </a:p>
        </p:txBody>
      </p:sp>
      <p:sp>
        <p:nvSpPr>
          <p:cNvPr id="29" name="Shape 23"/>
          <p:cNvSpPr/>
          <p:nvPr/>
        </p:nvSpPr>
        <p:spPr>
          <a:xfrm>
            <a:off x="6210148" y="2148840"/>
            <a:ext cx="1658569" cy="3108960"/>
          </a:xfrm>
          <a:prstGeom prst="roundRect">
            <a:avLst>
              <a:gd name="adj" fmla="val 6616"/>
            </a:avLst>
          </a:prstGeom>
          <a:solidFill>
            <a:srgbClr val="F7F8FB"/>
          </a:solidFill>
          <a:ln w="12700">
            <a:solidFill>
              <a:srgbClr val="D9DEE8"/>
            </a:solidFill>
            <a:prstDash val="solid"/>
          </a:ln>
        </p:spPr>
      </p:sp>
      <p:sp>
        <p:nvSpPr>
          <p:cNvPr id="30" name="Shape 24"/>
          <p:cNvSpPr/>
          <p:nvPr/>
        </p:nvSpPr>
        <p:spPr>
          <a:xfrm>
            <a:off x="6627952" y="2468880"/>
            <a:ext cx="822960" cy="822960"/>
          </a:xfrm>
          <a:prstGeom prst="ellipse">
            <a:avLst/>
          </a:prstGeom>
          <a:solidFill>
            <a:srgbClr val="D7282F"/>
          </a:solidFill>
          <a:ln w="12700">
            <a:solidFill>
              <a:srgbClr val="D7282F"/>
            </a:solidFill>
            <a:prstDash val="solid"/>
          </a:ln>
        </p:spPr>
      </p:sp>
      <p:pic>
        <p:nvPicPr>
          <p:cNvPr id="31" name="Image 4" descr="preencoded.png">    </p:cNvPr>
          <p:cNvPicPr>
            <a:picLocks noChangeAspect="1"/>
          </p:cNvPicPr>
          <p:nvPr/>
        </p:nvPicPr>
        <p:blipFill>
          <a:blip r:embed="rId5"/>
          <a:stretch>
            <a:fillRect/>
          </a:stretch>
        </p:blipFill>
        <p:spPr>
          <a:xfrm>
            <a:off x="6841922" y="2682850"/>
            <a:ext cx="395021" cy="395021"/>
          </a:xfrm>
          <a:prstGeom prst="rect">
            <a:avLst/>
          </a:prstGeom>
        </p:spPr>
      </p:pic>
      <p:sp>
        <p:nvSpPr>
          <p:cNvPr id="32" name="Shape 25"/>
          <p:cNvSpPr/>
          <p:nvPr/>
        </p:nvSpPr>
        <p:spPr>
          <a:xfrm>
            <a:off x="7365797" y="2313432"/>
            <a:ext cx="365760" cy="365760"/>
          </a:xfrm>
          <a:prstGeom prst="ellipse">
            <a:avLst/>
          </a:prstGeom>
          <a:solidFill>
            <a:srgbClr val="FFFFFF"/>
          </a:solidFill>
          <a:ln w="12700">
            <a:solidFill>
              <a:srgbClr val="D9DEE8"/>
            </a:solidFill>
            <a:prstDash val="solid"/>
          </a:ln>
        </p:spPr>
      </p:sp>
      <p:sp>
        <p:nvSpPr>
          <p:cNvPr id="33" name="Text 26"/>
          <p:cNvSpPr txBox="1"/>
          <p:nvPr/>
        </p:nvSpPr>
        <p:spPr>
          <a:xfrm>
            <a:off x="7365797" y="2313432"/>
            <a:ext cx="365760" cy="365760"/>
          </a:xfrm>
          <a:prstGeom prst="rect">
            <a:avLst/>
          </a:prstGeom>
          <a:noFill/>
          <a:ln/>
        </p:spPr>
        <p:txBody>
          <a:bodyPr wrap="square" lIns="0" tIns="0" rIns="0" bIns="0" rtlCol="0" anchor="ctr"/>
          <a:lstStyle/>
          <a:p>
            <a:pPr algn="ctr" indent="0" marL="0">
              <a:buNone/>
            </a:pPr>
            <a:r>
              <a:rPr lang="en-US" sz="1200" b="1" dirty="0">
                <a:solidFill>
                  <a:srgbClr val="001E61"/>
                </a:solidFill>
                <a:latin typeface="Calibri" pitchFamily="34" charset="0"/>
                <a:ea typeface="Calibri" pitchFamily="34" charset="-122"/>
                <a:cs typeface="Calibri" pitchFamily="34" charset="-120"/>
              </a:rPr>
              <a:t>4</a:t>
            </a:r>
            <a:endParaRPr lang="en-US" sz="1200" dirty="0"/>
          </a:p>
        </p:txBody>
      </p:sp>
      <p:sp>
        <p:nvSpPr>
          <p:cNvPr id="34" name="Text 27"/>
          <p:cNvSpPr txBox="1"/>
          <p:nvPr/>
        </p:nvSpPr>
        <p:spPr>
          <a:xfrm>
            <a:off x="6347308" y="3474720"/>
            <a:ext cx="1384249" cy="548640"/>
          </a:xfrm>
          <a:prstGeom prst="rect">
            <a:avLst/>
          </a:prstGeom>
          <a:noFill/>
          <a:ln/>
        </p:spPr>
        <p:txBody>
          <a:bodyPr wrap="square" lIns="0" tIns="0" rIns="0" bIns="0" rtlCol="0" anchor="t"/>
          <a:lstStyle/>
          <a:p>
            <a:pPr algn="ctr" indent="0" marL="0">
              <a:buNone/>
            </a:pPr>
            <a:r>
              <a:rPr lang="en-US" sz="1400" b="1" dirty="0">
                <a:solidFill>
                  <a:srgbClr val="001E61"/>
                </a:solidFill>
                <a:latin typeface="Calibri" pitchFamily="34" charset="0"/>
                <a:ea typeface="Calibri" pitchFamily="34" charset="-122"/>
                <a:cs typeface="Calibri" pitchFamily="34" charset="-120"/>
              </a:rPr>
              <a:t>Nokta Okutma</a:t>
            </a:r>
            <a:endParaRPr lang="en-US" sz="1400" dirty="0"/>
          </a:p>
        </p:txBody>
      </p:sp>
      <p:sp>
        <p:nvSpPr>
          <p:cNvPr id="35" name="Text 28"/>
          <p:cNvSpPr txBox="1"/>
          <p:nvPr/>
        </p:nvSpPr>
        <p:spPr>
          <a:xfrm>
            <a:off x="6347308" y="4069080"/>
            <a:ext cx="1384249" cy="1554480"/>
          </a:xfrm>
          <a:prstGeom prst="rect">
            <a:avLst/>
          </a:prstGeom>
          <a:noFill/>
          <a:ln/>
        </p:spPr>
        <p:txBody>
          <a:bodyPr wrap="square" lIns="0" tIns="0" rIns="0" bIns="0" rtlCol="0" anchor="t"/>
          <a:lstStyle/>
          <a:p>
            <a:pPr algn="ctr" indent="0" marL="0">
              <a:buNone/>
            </a:pPr>
            <a:r>
              <a:rPr lang="en-US" sz="1150" dirty="0">
                <a:solidFill>
                  <a:srgbClr val="5B6472"/>
                </a:solidFill>
                <a:latin typeface="Calibri" pitchFamily="34" charset="0"/>
                <a:ea typeface="Calibri" pitchFamily="34" charset="-122"/>
                <a:cs typeface="Calibri" pitchFamily="34" charset="-120"/>
              </a:rPr>
              <a:t>QR kod veya NFC etiketi okutularak kontrol kaydı oluşturulur</a:t>
            </a:r>
            <a:endParaRPr lang="en-US" sz="1150" dirty="0"/>
          </a:p>
        </p:txBody>
      </p:sp>
      <p:sp>
        <p:nvSpPr>
          <p:cNvPr id="36" name="Text 29"/>
          <p:cNvSpPr txBox="1"/>
          <p:nvPr/>
        </p:nvSpPr>
        <p:spPr>
          <a:xfrm>
            <a:off x="7822997" y="3703320"/>
            <a:ext cx="320040" cy="457200"/>
          </a:xfrm>
          <a:prstGeom prst="rect">
            <a:avLst/>
          </a:prstGeom>
          <a:noFill/>
          <a:ln/>
        </p:spPr>
        <p:txBody>
          <a:bodyPr wrap="square" lIns="0" tIns="0" rIns="0" bIns="0" rtlCol="0" anchor="ctr"/>
          <a:lstStyle/>
          <a:p>
            <a:pPr algn="ctr" indent="0" marL="0">
              <a:buNone/>
            </a:pPr>
            <a:r>
              <a:rPr lang="en-US" sz="2200" dirty="0">
                <a:solidFill>
                  <a:srgbClr val="B0B8C8"/>
                </a:solidFill>
                <a:latin typeface="Calibri" pitchFamily="34" charset="0"/>
                <a:ea typeface="Calibri" pitchFamily="34" charset="-122"/>
                <a:cs typeface="Calibri" pitchFamily="34" charset="-120"/>
              </a:rPr>
              <a:t>›</a:t>
            </a:r>
            <a:endParaRPr lang="en-US" sz="2200" dirty="0"/>
          </a:p>
        </p:txBody>
      </p:sp>
      <p:sp>
        <p:nvSpPr>
          <p:cNvPr id="37" name="Shape 30"/>
          <p:cNvSpPr/>
          <p:nvPr/>
        </p:nvSpPr>
        <p:spPr>
          <a:xfrm>
            <a:off x="8097317" y="2148840"/>
            <a:ext cx="1658569" cy="3108960"/>
          </a:xfrm>
          <a:prstGeom prst="roundRect">
            <a:avLst>
              <a:gd name="adj" fmla="val 6616"/>
            </a:avLst>
          </a:prstGeom>
          <a:solidFill>
            <a:srgbClr val="F7F8FB"/>
          </a:solidFill>
          <a:ln w="12700">
            <a:solidFill>
              <a:srgbClr val="D9DEE8"/>
            </a:solidFill>
            <a:prstDash val="solid"/>
          </a:ln>
        </p:spPr>
      </p:sp>
      <p:sp>
        <p:nvSpPr>
          <p:cNvPr id="38" name="Shape 31"/>
          <p:cNvSpPr/>
          <p:nvPr/>
        </p:nvSpPr>
        <p:spPr>
          <a:xfrm>
            <a:off x="8515121" y="2468880"/>
            <a:ext cx="822960" cy="822960"/>
          </a:xfrm>
          <a:prstGeom prst="ellipse">
            <a:avLst/>
          </a:prstGeom>
          <a:solidFill>
            <a:srgbClr val="001E61"/>
          </a:solidFill>
          <a:ln w="12700">
            <a:solidFill>
              <a:srgbClr val="001E61"/>
            </a:solidFill>
            <a:prstDash val="solid"/>
          </a:ln>
        </p:spPr>
      </p:sp>
      <p:pic>
        <p:nvPicPr>
          <p:cNvPr id="39" name="Image 5" descr="preencoded.png">    </p:cNvPr>
          <p:cNvPicPr>
            <a:picLocks noChangeAspect="1"/>
          </p:cNvPicPr>
          <p:nvPr/>
        </p:nvPicPr>
        <p:blipFill>
          <a:blip r:embed="rId6"/>
          <a:stretch>
            <a:fillRect/>
          </a:stretch>
        </p:blipFill>
        <p:spPr>
          <a:xfrm>
            <a:off x="8729091" y="2682850"/>
            <a:ext cx="395021" cy="395021"/>
          </a:xfrm>
          <a:prstGeom prst="rect">
            <a:avLst/>
          </a:prstGeom>
        </p:spPr>
      </p:pic>
      <p:sp>
        <p:nvSpPr>
          <p:cNvPr id="40" name="Shape 32"/>
          <p:cNvSpPr/>
          <p:nvPr/>
        </p:nvSpPr>
        <p:spPr>
          <a:xfrm>
            <a:off x="9252966" y="2313432"/>
            <a:ext cx="365760" cy="365760"/>
          </a:xfrm>
          <a:prstGeom prst="ellipse">
            <a:avLst/>
          </a:prstGeom>
          <a:solidFill>
            <a:srgbClr val="FFFFFF"/>
          </a:solidFill>
          <a:ln w="12700">
            <a:solidFill>
              <a:srgbClr val="D9DEE8"/>
            </a:solidFill>
            <a:prstDash val="solid"/>
          </a:ln>
        </p:spPr>
      </p:sp>
      <p:sp>
        <p:nvSpPr>
          <p:cNvPr id="41" name="Text 33"/>
          <p:cNvSpPr txBox="1"/>
          <p:nvPr/>
        </p:nvSpPr>
        <p:spPr>
          <a:xfrm>
            <a:off x="9252966" y="2313432"/>
            <a:ext cx="365760" cy="365760"/>
          </a:xfrm>
          <a:prstGeom prst="rect">
            <a:avLst/>
          </a:prstGeom>
          <a:noFill/>
          <a:ln/>
        </p:spPr>
        <p:txBody>
          <a:bodyPr wrap="square" lIns="0" tIns="0" rIns="0" bIns="0" rtlCol="0" anchor="ctr"/>
          <a:lstStyle/>
          <a:p>
            <a:pPr algn="ctr" indent="0" marL="0">
              <a:buNone/>
            </a:pPr>
            <a:r>
              <a:rPr lang="en-US" sz="1200" b="1" dirty="0">
                <a:solidFill>
                  <a:srgbClr val="001E61"/>
                </a:solidFill>
                <a:latin typeface="Calibri" pitchFamily="34" charset="0"/>
                <a:ea typeface="Calibri" pitchFamily="34" charset="-122"/>
                <a:cs typeface="Calibri" pitchFamily="34" charset="-120"/>
              </a:rPr>
              <a:t>5</a:t>
            </a:r>
            <a:endParaRPr lang="en-US" sz="1200" dirty="0"/>
          </a:p>
        </p:txBody>
      </p:sp>
      <p:sp>
        <p:nvSpPr>
          <p:cNvPr id="42" name="Text 34"/>
          <p:cNvSpPr txBox="1"/>
          <p:nvPr/>
        </p:nvSpPr>
        <p:spPr>
          <a:xfrm>
            <a:off x="8234477" y="3474720"/>
            <a:ext cx="1384249" cy="548640"/>
          </a:xfrm>
          <a:prstGeom prst="rect">
            <a:avLst/>
          </a:prstGeom>
          <a:noFill/>
          <a:ln/>
        </p:spPr>
        <p:txBody>
          <a:bodyPr wrap="square" lIns="0" tIns="0" rIns="0" bIns="0" rtlCol="0" anchor="t"/>
          <a:lstStyle/>
          <a:p>
            <a:pPr algn="ctr" indent="0" marL="0">
              <a:buNone/>
            </a:pPr>
            <a:r>
              <a:rPr lang="en-US" sz="1400" b="1" dirty="0">
                <a:solidFill>
                  <a:srgbClr val="001E61"/>
                </a:solidFill>
                <a:latin typeface="Calibri" pitchFamily="34" charset="0"/>
                <a:ea typeface="Calibri" pitchFamily="34" charset="-122"/>
                <a:cs typeface="Calibri" pitchFamily="34" charset="-120"/>
              </a:rPr>
              <a:t>Vukuat Bildirimi</a:t>
            </a:r>
            <a:endParaRPr lang="en-US" sz="1400" dirty="0"/>
          </a:p>
        </p:txBody>
      </p:sp>
      <p:sp>
        <p:nvSpPr>
          <p:cNvPr id="43" name="Text 35"/>
          <p:cNvSpPr txBox="1"/>
          <p:nvPr/>
        </p:nvSpPr>
        <p:spPr>
          <a:xfrm>
            <a:off x="8234477" y="4069080"/>
            <a:ext cx="1384249" cy="1554480"/>
          </a:xfrm>
          <a:prstGeom prst="rect">
            <a:avLst/>
          </a:prstGeom>
          <a:noFill/>
          <a:ln/>
        </p:spPr>
        <p:txBody>
          <a:bodyPr wrap="square" lIns="0" tIns="0" rIns="0" bIns="0" rtlCol="0" anchor="t"/>
          <a:lstStyle/>
          <a:p>
            <a:pPr algn="ctr" indent="0" marL="0">
              <a:buNone/>
            </a:pPr>
            <a:r>
              <a:rPr lang="en-US" sz="1150" dirty="0">
                <a:solidFill>
                  <a:srgbClr val="5B6472"/>
                </a:solidFill>
                <a:latin typeface="Calibri" pitchFamily="34" charset="0"/>
                <a:ea typeface="Calibri" pitchFamily="34" charset="-122"/>
                <a:cs typeface="Calibri" pitchFamily="34" charset="-120"/>
              </a:rPr>
              <a:t>Olumlu / olumsuz durum açıklamayla anında bildirilir</a:t>
            </a:r>
            <a:endParaRPr lang="en-US" sz="1150" dirty="0"/>
          </a:p>
        </p:txBody>
      </p:sp>
      <p:sp>
        <p:nvSpPr>
          <p:cNvPr id="44" name="Text 36"/>
          <p:cNvSpPr txBox="1"/>
          <p:nvPr/>
        </p:nvSpPr>
        <p:spPr>
          <a:xfrm>
            <a:off x="9710166" y="3703320"/>
            <a:ext cx="320040" cy="457200"/>
          </a:xfrm>
          <a:prstGeom prst="rect">
            <a:avLst/>
          </a:prstGeom>
          <a:noFill/>
          <a:ln/>
        </p:spPr>
        <p:txBody>
          <a:bodyPr wrap="square" lIns="0" tIns="0" rIns="0" bIns="0" rtlCol="0" anchor="ctr"/>
          <a:lstStyle/>
          <a:p>
            <a:pPr algn="ctr" indent="0" marL="0">
              <a:buNone/>
            </a:pPr>
            <a:r>
              <a:rPr lang="en-US" sz="2200" dirty="0">
                <a:solidFill>
                  <a:srgbClr val="B0B8C8"/>
                </a:solidFill>
                <a:latin typeface="Calibri" pitchFamily="34" charset="0"/>
                <a:ea typeface="Calibri" pitchFamily="34" charset="-122"/>
                <a:cs typeface="Calibri" pitchFamily="34" charset="-120"/>
              </a:rPr>
              <a:t>›</a:t>
            </a:r>
            <a:endParaRPr lang="en-US" sz="2200" dirty="0"/>
          </a:p>
        </p:txBody>
      </p:sp>
      <p:sp>
        <p:nvSpPr>
          <p:cNvPr id="45" name="Shape 37"/>
          <p:cNvSpPr/>
          <p:nvPr/>
        </p:nvSpPr>
        <p:spPr>
          <a:xfrm>
            <a:off x="9984486" y="2148840"/>
            <a:ext cx="1658569" cy="3108960"/>
          </a:xfrm>
          <a:prstGeom prst="roundRect">
            <a:avLst>
              <a:gd name="adj" fmla="val 6616"/>
            </a:avLst>
          </a:prstGeom>
          <a:solidFill>
            <a:srgbClr val="F7F8FB"/>
          </a:solidFill>
          <a:ln w="12700">
            <a:solidFill>
              <a:srgbClr val="D9DEE8"/>
            </a:solidFill>
            <a:prstDash val="solid"/>
          </a:ln>
        </p:spPr>
      </p:sp>
      <p:sp>
        <p:nvSpPr>
          <p:cNvPr id="46" name="Shape 38"/>
          <p:cNvSpPr/>
          <p:nvPr/>
        </p:nvSpPr>
        <p:spPr>
          <a:xfrm>
            <a:off x="10402291" y="2468880"/>
            <a:ext cx="822960" cy="822960"/>
          </a:xfrm>
          <a:prstGeom prst="ellipse">
            <a:avLst/>
          </a:prstGeom>
          <a:solidFill>
            <a:srgbClr val="D7282F"/>
          </a:solidFill>
          <a:ln w="12700">
            <a:solidFill>
              <a:srgbClr val="D7282F"/>
            </a:solidFill>
            <a:prstDash val="solid"/>
          </a:ln>
        </p:spPr>
      </p:sp>
      <p:pic>
        <p:nvPicPr>
          <p:cNvPr id="47" name="Image 6" descr="preencoded.png">    </p:cNvPr>
          <p:cNvPicPr>
            <a:picLocks noChangeAspect="1"/>
          </p:cNvPicPr>
          <p:nvPr/>
        </p:nvPicPr>
        <p:blipFill>
          <a:blip r:embed="rId7"/>
          <a:stretch>
            <a:fillRect/>
          </a:stretch>
        </p:blipFill>
        <p:spPr>
          <a:xfrm>
            <a:off x="10616260" y="2682850"/>
            <a:ext cx="395021" cy="395021"/>
          </a:xfrm>
          <a:prstGeom prst="rect">
            <a:avLst/>
          </a:prstGeom>
        </p:spPr>
      </p:pic>
      <p:sp>
        <p:nvSpPr>
          <p:cNvPr id="48" name="Shape 39"/>
          <p:cNvSpPr/>
          <p:nvPr/>
        </p:nvSpPr>
        <p:spPr>
          <a:xfrm>
            <a:off x="11140135" y="2313432"/>
            <a:ext cx="365760" cy="365760"/>
          </a:xfrm>
          <a:prstGeom prst="ellipse">
            <a:avLst/>
          </a:prstGeom>
          <a:solidFill>
            <a:srgbClr val="FFFFFF"/>
          </a:solidFill>
          <a:ln w="12700">
            <a:solidFill>
              <a:srgbClr val="D9DEE8"/>
            </a:solidFill>
            <a:prstDash val="solid"/>
          </a:ln>
        </p:spPr>
      </p:sp>
      <p:sp>
        <p:nvSpPr>
          <p:cNvPr id="49" name="Text 40"/>
          <p:cNvSpPr txBox="1"/>
          <p:nvPr/>
        </p:nvSpPr>
        <p:spPr>
          <a:xfrm>
            <a:off x="11140135" y="2313432"/>
            <a:ext cx="365760" cy="365760"/>
          </a:xfrm>
          <a:prstGeom prst="rect">
            <a:avLst/>
          </a:prstGeom>
          <a:noFill/>
          <a:ln/>
        </p:spPr>
        <p:txBody>
          <a:bodyPr wrap="square" lIns="0" tIns="0" rIns="0" bIns="0" rtlCol="0" anchor="ctr"/>
          <a:lstStyle/>
          <a:p>
            <a:pPr algn="ctr" indent="0" marL="0">
              <a:buNone/>
            </a:pPr>
            <a:r>
              <a:rPr lang="en-US" sz="1200" b="1" dirty="0">
                <a:solidFill>
                  <a:srgbClr val="001E61"/>
                </a:solidFill>
                <a:latin typeface="Calibri" pitchFamily="34" charset="0"/>
                <a:ea typeface="Calibri" pitchFamily="34" charset="-122"/>
                <a:cs typeface="Calibri" pitchFamily="34" charset="-120"/>
              </a:rPr>
              <a:t>6</a:t>
            </a:r>
            <a:endParaRPr lang="en-US" sz="1200" dirty="0"/>
          </a:p>
        </p:txBody>
      </p:sp>
      <p:sp>
        <p:nvSpPr>
          <p:cNvPr id="50" name="Text 41"/>
          <p:cNvSpPr txBox="1"/>
          <p:nvPr/>
        </p:nvSpPr>
        <p:spPr>
          <a:xfrm>
            <a:off x="10121646" y="3474720"/>
            <a:ext cx="1384249" cy="548640"/>
          </a:xfrm>
          <a:prstGeom prst="rect">
            <a:avLst/>
          </a:prstGeom>
          <a:noFill/>
          <a:ln/>
        </p:spPr>
        <p:txBody>
          <a:bodyPr wrap="square" lIns="0" tIns="0" rIns="0" bIns="0" rtlCol="0" anchor="t"/>
          <a:lstStyle/>
          <a:p>
            <a:pPr algn="ctr" indent="0" marL="0">
              <a:buNone/>
            </a:pPr>
            <a:r>
              <a:rPr lang="en-US" sz="1400" b="1" dirty="0">
                <a:solidFill>
                  <a:srgbClr val="001E61"/>
                </a:solidFill>
                <a:latin typeface="Calibri" pitchFamily="34" charset="0"/>
                <a:ea typeface="Calibri" pitchFamily="34" charset="-122"/>
                <a:cs typeface="Calibri" pitchFamily="34" charset="-120"/>
              </a:rPr>
              <a:t>Merkezi Rapor</a:t>
            </a:r>
            <a:endParaRPr lang="en-US" sz="1400" dirty="0"/>
          </a:p>
        </p:txBody>
      </p:sp>
      <p:sp>
        <p:nvSpPr>
          <p:cNvPr id="51" name="Text 42"/>
          <p:cNvSpPr txBox="1"/>
          <p:nvPr/>
        </p:nvSpPr>
        <p:spPr>
          <a:xfrm>
            <a:off x="10121646" y="4069080"/>
            <a:ext cx="1384249" cy="1554480"/>
          </a:xfrm>
          <a:prstGeom prst="rect">
            <a:avLst/>
          </a:prstGeom>
          <a:noFill/>
          <a:ln/>
        </p:spPr>
        <p:txBody>
          <a:bodyPr wrap="square" lIns="0" tIns="0" rIns="0" bIns="0" rtlCol="0" anchor="t"/>
          <a:lstStyle/>
          <a:p>
            <a:pPr algn="ctr" indent="0" marL="0">
              <a:buNone/>
            </a:pPr>
            <a:r>
              <a:rPr lang="en-US" sz="1150" dirty="0">
                <a:solidFill>
                  <a:srgbClr val="5B6472"/>
                </a:solidFill>
                <a:latin typeface="Calibri" pitchFamily="34" charset="0"/>
                <a:ea typeface="Calibri" pitchFamily="34" charset="-122"/>
                <a:cs typeface="Calibri" pitchFamily="34" charset="-120"/>
              </a:rPr>
              <a:t>Devriye tamamlanır, kayıtlar yönetici paneline düşer</a:t>
            </a:r>
            <a:endParaRPr lang="en-US" sz="1150" dirty="0"/>
          </a:p>
        </p:txBody>
      </p:sp>
      <p:sp>
        <p:nvSpPr>
          <p:cNvPr id="52" name="Text 43"/>
          <p:cNvSpPr txBox="1"/>
          <p:nvPr/>
        </p:nvSpPr>
        <p:spPr>
          <a:xfrm>
            <a:off x="548640" y="5623560"/>
            <a:ext cx="11064240" cy="365760"/>
          </a:xfrm>
          <a:prstGeom prst="rect">
            <a:avLst/>
          </a:prstGeom>
          <a:noFill/>
          <a:ln/>
        </p:spPr>
        <p:txBody>
          <a:bodyPr wrap="square" lIns="0" tIns="0" rIns="0" bIns="0" rtlCol="0" anchor="ctr"/>
          <a:lstStyle/>
          <a:p>
            <a:pPr indent="0" marL="0">
              <a:buNone/>
            </a:pPr>
            <a:r>
              <a:rPr lang="en-US" sz="1200" i="1" dirty="0">
                <a:solidFill>
                  <a:srgbClr val="5B6472"/>
                </a:solidFill>
                <a:latin typeface="Calibri" pitchFamily="34" charset="0"/>
                <a:ea typeface="Calibri" pitchFamily="34" charset="-122"/>
                <a:cs typeface="Calibri" pitchFamily="34" charset="-120"/>
              </a:rPr>
              <a:t>Kontrol noktasına yaklaşıldığında uygulama, personelin belirlenen konum alanı içinde olmasını zorunlu kılar; alan dışından okutma yapılamaz.</a:t>
            </a:r>
            <a:endParaRPr lang="en-US" sz="1200" dirty="0"/>
          </a:p>
        </p:txBody>
      </p:sp>
      <p:sp>
        <p:nvSpPr>
          <p:cNvPr id="53" name="Text 44"/>
          <p:cNvSpPr txBox="1"/>
          <p:nvPr/>
        </p:nvSpPr>
        <p:spPr>
          <a:xfrm>
            <a:off x="548640" y="6400800"/>
            <a:ext cx="4572000" cy="274320"/>
          </a:xfrm>
          <a:prstGeom prst="rect">
            <a:avLst/>
          </a:prstGeom>
          <a:noFill/>
          <a:ln/>
        </p:spPr>
        <p:txBody>
          <a:bodyPr wrap="square" lIns="0" tIns="0" rIns="0" bIns="0" rtlCol="0" anchor="ctr"/>
          <a:lstStyle/>
          <a:p>
            <a:pPr indent="0" marL="0">
              <a:buNone/>
            </a:pPr>
            <a:r>
              <a:rPr lang="en-US" sz="1000" dirty="0">
                <a:solidFill>
                  <a:srgbClr val="9AA3B2"/>
                </a:solidFill>
                <a:latin typeface="Calibri" pitchFamily="34" charset="0"/>
                <a:ea typeface="Calibri" pitchFamily="34" charset="-122"/>
                <a:cs typeface="Calibri" pitchFamily="34" charset="-120"/>
              </a:rPr>
              <a:t>Güvenlik Devriye Sistemi</a:t>
            </a:r>
            <a:endParaRPr lang="en-US" sz="1000" dirty="0"/>
          </a:p>
        </p:txBody>
      </p:sp>
      <p:sp>
        <p:nvSpPr>
          <p:cNvPr id="54" name="Text 45"/>
          <p:cNvSpPr txBox="1"/>
          <p:nvPr/>
        </p:nvSpPr>
        <p:spPr>
          <a:xfrm>
            <a:off x="11185855" y="6400800"/>
            <a:ext cx="457200" cy="274320"/>
          </a:xfrm>
          <a:prstGeom prst="rect">
            <a:avLst/>
          </a:prstGeom>
          <a:noFill/>
          <a:ln/>
        </p:spPr>
        <p:txBody>
          <a:bodyPr wrap="square" lIns="0" tIns="0" rIns="0" bIns="0" rtlCol="0" anchor="ctr"/>
          <a:lstStyle/>
          <a:p>
            <a:pPr algn="r" indent="0" marL="0">
              <a:buNone/>
            </a:pPr>
            <a:r>
              <a:rPr lang="en-US" sz="1000" dirty="0">
                <a:solidFill>
                  <a:srgbClr val="9AA3B2"/>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686800" cy="685800"/>
          </a:xfrm>
          <a:prstGeom prst="rect">
            <a:avLst/>
          </a:prstGeom>
          <a:noFill/>
          <a:ln/>
        </p:spPr>
        <p:txBody>
          <a:bodyPr wrap="square" lIns="0" tIns="0" rIns="0" bIns="0" rtlCol="0" anchor="ctr"/>
          <a:lstStyle/>
          <a:p>
            <a:pPr indent="0" marL="0">
              <a:buNone/>
            </a:pPr>
            <a:r>
              <a:rPr lang="en-US" sz="3200" b="1" dirty="0">
                <a:solidFill>
                  <a:srgbClr val="001E61"/>
                </a:solidFill>
                <a:latin typeface="Calibri" pitchFamily="34" charset="0"/>
                <a:ea typeface="Calibri" pitchFamily="34" charset="-122"/>
                <a:cs typeface="Calibri" pitchFamily="34" charset="-120"/>
              </a:rPr>
              <a:t>Teknoloji Altyapısı</a:t>
            </a:r>
            <a:endParaRPr lang="en-US" sz="3200" dirty="0"/>
          </a:p>
        </p:txBody>
      </p:sp>
      <p:sp>
        <p:nvSpPr>
          <p:cNvPr id="3" name="Text 1"/>
          <p:cNvSpPr txBox="1"/>
          <p:nvPr/>
        </p:nvSpPr>
        <p:spPr>
          <a:xfrm>
            <a:off x="548640" y="1051560"/>
            <a:ext cx="9144000" cy="411480"/>
          </a:xfrm>
          <a:prstGeom prst="rect">
            <a:avLst/>
          </a:prstGeom>
          <a:noFill/>
          <a:ln/>
        </p:spPr>
        <p:txBody>
          <a:bodyPr wrap="square" lIns="0" tIns="0" rIns="0" bIns="0" rtlCol="0" anchor="ctr"/>
          <a:lstStyle/>
          <a:p>
            <a:pPr indent="0" marL="0">
              <a:buNone/>
            </a:pPr>
            <a:r>
              <a:rPr lang="en-US" sz="1500" dirty="0">
                <a:solidFill>
                  <a:srgbClr val="5B6472"/>
                </a:solidFill>
                <a:latin typeface="Calibri" pitchFamily="34" charset="0"/>
                <a:ea typeface="Calibri" pitchFamily="34" charset="-122"/>
                <a:cs typeface="Calibri" pitchFamily="34" charset="-120"/>
              </a:rPr>
              <a:t>Üç tamamlayıcı teknoloji ile doğrulanabilir kontrol</a:t>
            </a:r>
            <a:endParaRPr lang="en-US" sz="1500" dirty="0"/>
          </a:p>
        </p:txBody>
      </p:sp>
      <p:pic>
        <p:nvPicPr>
          <p:cNvPr id="4" name="Image 0" descr="C:/Project/logo/metro_istanbul_logo.png">    </p:cNvPr>
          <p:cNvPicPr>
            <a:picLocks noChangeAspect="1"/>
          </p:cNvPicPr>
          <p:nvPr/>
        </p:nvPicPr>
        <p:blipFill>
          <a:blip r:embed="rId1"/>
          <a:stretch>
            <a:fillRect/>
          </a:stretch>
        </p:blipFill>
        <p:spPr>
          <a:xfrm>
            <a:off x="9905695" y="457200"/>
            <a:ext cx="1737360" cy="448056"/>
          </a:xfrm>
          <a:prstGeom prst="rect">
            <a:avLst/>
          </a:prstGeom>
        </p:spPr>
      </p:pic>
      <p:sp>
        <p:nvSpPr>
          <p:cNvPr id="5" name="Shape 2"/>
          <p:cNvSpPr/>
          <p:nvPr/>
        </p:nvSpPr>
        <p:spPr>
          <a:xfrm>
            <a:off x="548640" y="1920240"/>
            <a:ext cx="3520440" cy="3749040"/>
          </a:xfrm>
          <a:prstGeom prst="roundRect">
            <a:avLst>
              <a:gd name="adj" fmla="val 3896"/>
            </a:avLst>
          </a:prstGeom>
          <a:solidFill>
            <a:srgbClr val="F7F8FB"/>
          </a:solidFill>
          <a:ln w="12700">
            <a:solidFill>
              <a:srgbClr val="D9DEE8"/>
            </a:solidFill>
            <a:prstDash val="solid"/>
          </a:ln>
        </p:spPr>
      </p:sp>
      <p:sp>
        <p:nvSpPr>
          <p:cNvPr id="6" name="Shape 3"/>
          <p:cNvSpPr/>
          <p:nvPr/>
        </p:nvSpPr>
        <p:spPr>
          <a:xfrm>
            <a:off x="868680" y="2240280"/>
            <a:ext cx="777240" cy="777240"/>
          </a:xfrm>
          <a:prstGeom prst="ellipse">
            <a:avLst/>
          </a:prstGeom>
          <a:solidFill>
            <a:srgbClr val="001E61"/>
          </a:solidFill>
          <a:ln w="12700">
            <a:solidFill>
              <a:srgbClr val="001E61"/>
            </a:solidFill>
            <a:prstDash val="solid"/>
          </a:ln>
        </p:spPr>
      </p:sp>
      <p:pic>
        <p:nvPicPr>
          <p:cNvPr id="7" name="Image 1" descr="preencoded.png">    </p:cNvPr>
          <p:cNvPicPr>
            <a:picLocks noChangeAspect="1"/>
          </p:cNvPicPr>
          <p:nvPr/>
        </p:nvPicPr>
        <p:blipFill>
          <a:blip r:embed="rId2"/>
          <a:stretch>
            <a:fillRect/>
          </a:stretch>
        </p:blipFill>
        <p:spPr>
          <a:xfrm>
            <a:off x="1070762" y="2442362"/>
            <a:ext cx="373075" cy="373075"/>
          </a:xfrm>
          <a:prstGeom prst="rect">
            <a:avLst/>
          </a:prstGeom>
        </p:spPr>
      </p:pic>
      <p:sp>
        <p:nvSpPr>
          <p:cNvPr id="8" name="Text 4"/>
          <p:cNvSpPr txBox="1"/>
          <p:nvPr/>
        </p:nvSpPr>
        <p:spPr>
          <a:xfrm>
            <a:off x="1828800" y="2304288"/>
            <a:ext cx="2011680" cy="640080"/>
          </a:xfrm>
          <a:prstGeom prst="rect">
            <a:avLst/>
          </a:prstGeom>
          <a:noFill/>
          <a:ln/>
        </p:spPr>
        <p:txBody>
          <a:bodyPr wrap="square" lIns="0" tIns="0" rIns="0" bIns="0" rtlCol="0" anchor="ctr"/>
          <a:lstStyle/>
          <a:p>
            <a:pPr indent="0" marL="0">
              <a:buNone/>
            </a:pPr>
            <a:r>
              <a:rPr lang="en-US" sz="2400" b="1" dirty="0">
                <a:solidFill>
                  <a:srgbClr val="001E61"/>
                </a:solidFill>
                <a:latin typeface="Calibri" pitchFamily="34" charset="0"/>
                <a:ea typeface="Calibri" pitchFamily="34" charset="-122"/>
                <a:cs typeface="Calibri" pitchFamily="34" charset="-120"/>
              </a:rPr>
              <a:t>QR Kod</a:t>
            </a:r>
            <a:endParaRPr lang="en-US" sz="2400" dirty="0"/>
          </a:p>
        </p:txBody>
      </p:sp>
      <p:sp>
        <p:nvSpPr>
          <p:cNvPr id="9" name="Text 5"/>
          <p:cNvSpPr txBox="1"/>
          <p:nvPr/>
        </p:nvSpPr>
        <p:spPr>
          <a:xfrm>
            <a:off x="868680" y="3246120"/>
            <a:ext cx="2880360" cy="777240"/>
          </a:xfrm>
          <a:prstGeom prst="rect">
            <a:avLst/>
          </a:prstGeom>
          <a:noFill/>
          <a:ln/>
        </p:spPr>
        <p:txBody>
          <a:bodyPr wrap="square" lIns="0" tIns="0" rIns="0" bIns="0" rtlCol="0" anchor="t"/>
          <a:lstStyle/>
          <a:p>
            <a:pPr indent="0" marL="0">
              <a:buNone/>
            </a:pPr>
            <a:r>
              <a:rPr lang="en-US" sz="1300" dirty="0">
                <a:solidFill>
                  <a:srgbClr val="1B2333"/>
                </a:solidFill>
                <a:latin typeface="Calibri" pitchFamily="34" charset="0"/>
                <a:ea typeface="Calibri" pitchFamily="34" charset="-122"/>
                <a:cs typeface="Calibri" pitchFamily="34" charset="-120"/>
              </a:rPr>
              <a:t>Kontrol noktalarına yerleştirilen QR etiketleri mobil kamerayla okutulur.</a:t>
            </a:r>
            <a:endParaRPr lang="en-US" sz="1300" dirty="0"/>
          </a:p>
        </p:txBody>
      </p:sp>
      <p:sp>
        <p:nvSpPr>
          <p:cNvPr id="10" name="Text 6"/>
          <p:cNvSpPr txBox="1"/>
          <p:nvPr/>
        </p:nvSpPr>
        <p:spPr>
          <a:xfrm>
            <a:off x="868680" y="4114800"/>
            <a:ext cx="2880360" cy="1371600"/>
          </a:xfrm>
          <a:prstGeom prst="rect">
            <a:avLst/>
          </a:prstGeom>
          <a:noFill/>
          <a:ln/>
        </p:spPr>
        <p:txBody>
          <a:bodyPr wrap="square" lIns="0" tIns="0" rIns="0" bIns="0" rtlCol="0" anchor="t"/>
          <a:lstStyle/>
          <a:p>
            <a:pPr marL="342900" indent="-342900">
              <a:spcAft>
                <a:spcPts val="800"/>
              </a:spcAft>
              <a:buSzPct val="100000"/>
              <a:buChar char="•"/>
            </a:pPr>
            <a:r>
              <a:rPr lang="en-US" sz="1250" dirty="0">
                <a:solidFill>
                  <a:srgbClr val="5B6472"/>
                </a:solidFill>
                <a:latin typeface="Calibri" pitchFamily="34" charset="0"/>
                <a:ea typeface="Calibri" pitchFamily="34" charset="-122"/>
                <a:cs typeface="Calibri" pitchFamily="34" charset="-120"/>
              </a:rPr>
              <a:t>Düşük maliyetli kurulum</a:t>
            </a:r>
            <a:endParaRPr lang="en-US" sz="1250" dirty="0"/>
          </a:p>
          <a:p>
            <a:pPr marL="342900" indent="-342900">
              <a:spcAft>
                <a:spcPts val="800"/>
              </a:spcAft>
              <a:buSzPct val="100000"/>
              <a:buChar char="•"/>
            </a:pPr>
            <a:r>
              <a:rPr lang="en-US" sz="1250" dirty="0">
                <a:solidFill>
                  <a:srgbClr val="5B6472"/>
                </a:solidFill>
                <a:latin typeface="Calibri" pitchFamily="34" charset="0"/>
                <a:ea typeface="Calibri" pitchFamily="34" charset="-122"/>
                <a:cs typeface="Calibri" pitchFamily="34" charset="-120"/>
              </a:rPr>
              <a:t>Her noktaya özgü benzersiz kimlik</a:t>
            </a:r>
            <a:endParaRPr lang="en-US" sz="1250" dirty="0"/>
          </a:p>
          <a:p>
            <a:pPr marL="342900" indent="-342900">
              <a:spcAft>
                <a:spcPts val="800"/>
              </a:spcAft>
              <a:buSzPct val="100000"/>
              <a:buChar char="•"/>
            </a:pPr>
            <a:r>
              <a:rPr lang="en-US" sz="1250" dirty="0">
                <a:solidFill>
                  <a:srgbClr val="5B6472"/>
                </a:solidFill>
                <a:latin typeface="Calibri" pitchFamily="34" charset="0"/>
                <a:ea typeface="Calibri" pitchFamily="34" charset="-122"/>
                <a:cs typeface="Calibri" pitchFamily="34" charset="-120"/>
              </a:rPr>
              <a:t>Kamera dışında donanım gerektirmez</a:t>
            </a:r>
            <a:endParaRPr lang="en-US" sz="1250" dirty="0"/>
          </a:p>
        </p:txBody>
      </p:sp>
      <p:sp>
        <p:nvSpPr>
          <p:cNvPr id="11" name="Shape 7"/>
          <p:cNvSpPr/>
          <p:nvPr/>
        </p:nvSpPr>
        <p:spPr>
          <a:xfrm>
            <a:off x="4325112" y="1920240"/>
            <a:ext cx="3520440" cy="3749040"/>
          </a:xfrm>
          <a:prstGeom prst="roundRect">
            <a:avLst>
              <a:gd name="adj" fmla="val 3896"/>
            </a:avLst>
          </a:prstGeom>
          <a:solidFill>
            <a:srgbClr val="001E61"/>
          </a:solidFill>
          <a:ln w="12700">
            <a:solidFill>
              <a:srgbClr val="001E61"/>
            </a:solidFill>
            <a:prstDash val="solid"/>
          </a:ln>
        </p:spPr>
      </p:sp>
      <p:sp>
        <p:nvSpPr>
          <p:cNvPr id="12" name="Shape 8"/>
          <p:cNvSpPr/>
          <p:nvPr/>
        </p:nvSpPr>
        <p:spPr>
          <a:xfrm>
            <a:off x="4645152" y="2240280"/>
            <a:ext cx="777240" cy="777240"/>
          </a:xfrm>
          <a:prstGeom prst="ellipse">
            <a:avLst/>
          </a:prstGeom>
          <a:solidFill>
            <a:srgbClr val="FFFFFF"/>
          </a:solidFill>
          <a:ln w="12700">
            <a:solidFill>
              <a:srgbClr val="FFFFFF"/>
            </a:solidFill>
            <a:prstDash val="solid"/>
          </a:ln>
        </p:spPr>
      </p:sp>
      <p:pic>
        <p:nvPicPr>
          <p:cNvPr id="13" name="Image 2" descr="preencoded.png">    </p:cNvPr>
          <p:cNvPicPr>
            <a:picLocks noChangeAspect="1"/>
          </p:cNvPicPr>
          <p:nvPr/>
        </p:nvPicPr>
        <p:blipFill>
          <a:blip r:embed="rId3"/>
          <a:stretch>
            <a:fillRect/>
          </a:stretch>
        </p:blipFill>
        <p:spPr>
          <a:xfrm>
            <a:off x="4847234" y="2442362"/>
            <a:ext cx="373075" cy="373075"/>
          </a:xfrm>
          <a:prstGeom prst="rect">
            <a:avLst/>
          </a:prstGeom>
        </p:spPr>
      </p:pic>
      <p:sp>
        <p:nvSpPr>
          <p:cNvPr id="14" name="Text 9"/>
          <p:cNvSpPr txBox="1"/>
          <p:nvPr/>
        </p:nvSpPr>
        <p:spPr>
          <a:xfrm>
            <a:off x="5605272" y="2304288"/>
            <a:ext cx="2011680" cy="6400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GPS</a:t>
            </a:r>
            <a:endParaRPr lang="en-US" sz="2400" dirty="0"/>
          </a:p>
        </p:txBody>
      </p:sp>
      <p:sp>
        <p:nvSpPr>
          <p:cNvPr id="15" name="Text 10"/>
          <p:cNvSpPr txBox="1"/>
          <p:nvPr/>
        </p:nvSpPr>
        <p:spPr>
          <a:xfrm>
            <a:off x="4645152" y="3246120"/>
            <a:ext cx="2880360" cy="777240"/>
          </a:xfrm>
          <a:prstGeom prst="rect">
            <a:avLst/>
          </a:prstGeom>
          <a:noFill/>
          <a:ln/>
        </p:spPr>
        <p:txBody>
          <a:bodyPr wrap="square" lIns="0" tIns="0" rIns="0" bIns="0" rtlCol="0" anchor="t"/>
          <a:lstStyle/>
          <a:p>
            <a:pPr indent="0" marL="0">
              <a:buNone/>
            </a:pPr>
            <a:r>
              <a:rPr lang="en-US" sz="1300" dirty="0">
                <a:solidFill>
                  <a:srgbClr val="DCE4F5"/>
                </a:solidFill>
                <a:latin typeface="Calibri" pitchFamily="34" charset="0"/>
                <a:ea typeface="Calibri" pitchFamily="34" charset="-122"/>
                <a:cs typeface="Calibri" pitchFamily="34" charset="-120"/>
              </a:rPr>
              <a:t>Personelin konumu kontrol noktası alanıyla eşleştirilerek doğrulanır.</a:t>
            </a:r>
            <a:endParaRPr lang="en-US" sz="1300" dirty="0"/>
          </a:p>
        </p:txBody>
      </p:sp>
      <p:sp>
        <p:nvSpPr>
          <p:cNvPr id="16" name="Text 11"/>
          <p:cNvSpPr txBox="1"/>
          <p:nvPr/>
        </p:nvSpPr>
        <p:spPr>
          <a:xfrm>
            <a:off x="4645152" y="4114800"/>
            <a:ext cx="2880360" cy="1371600"/>
          </a:xfrm>
          <a:prstGeom prst="rect">
            <a:avLst/>
          </a:prstGeom>
          <a:noFill/>
          <a:ln/>
        </p:spPr>
        <p:txBody>
          <a:bodyPr wrap="square" lIns="0" tIns="0" rIns="0" bIns="0" rtlCol="0" anchor="t"/>
          <a:lstStyle/>
          <a:p>
            <a:pPr marL="342900" indent="-342900">
              <a:spcAft>
                <a:spcPts val="800"/>
              </a:spcAft>
              <a:buSzPct val="100000"/>
              <a:buChar char="•"/>
            </a:pPr>
            <a:r>
              <a:rPr lang="en-US" sz="1250" dirty="0">
                <a:solidFill>
                  <a:srgbClr val="FFFFFF"/>
                </a:solidFill>
                <a:latin typeface="Calibri" pitchFamily="34" charset="0"/>
                <a:ea typeface="Calibri" pitchFamily="34" charset="-122"/>
                <a:cs typeface="Calibri" pitchFamily="34" charset="-120"/>
              </a:rPr>
              <a:t>Alan dışından okutmanın engellenmesi</a:t>
            </a:r>
            <a:endParaRPr lang="en-US" sz="1250" dirty="0"/>
          </a:p>
          <a:p>
            <a:pPr marL="342900" indent="-342900">
              <a:spcAft>
                <a:spcPts val="800"/>
              </a:spcAft>
              <a:buSzPct val="100000"/>
              <a:buChar char="•"/>
            </a:pPr>
            <a:r>
              <a:rPr lang="en-US" sz="1250" dirty="0">
                <a:solidFill>
                  <a:srgbClr val="FFFFFF"/>
                </a:solidFill>
                <a:latin typeface="Calibri" pitchFamily="34" charset="0"/>
                <a:ea typeface="Calibri" pitchFamily="34" charset="-122"/>
                <a:cs typeface="Calibri" pitchFamily="34" charset="-120"/>
              </a:rPr>
              <a:t>Rota ve konum geçmişi</a:t>
            </a:r>
            <a:endParaRPr lang="en-US" sz="1250" dirty="0"/>
          </a:p>
          <a:p>
            <a:pPr marL="342900" indent="-342900">
              <a:spcAft>
                <a:spcPts val="800"/>
              </a:spcAft>
              <a:buSzPct val="100000"/>
              <a:buChar char="•"/>
            </a:pPr>
            <a:r>
              <a:rPr lang="en-US" sz="1250" dirty="0">
                <a:solidFill>
                  <a:srgbClr val="FFFFFF"/>
                </a:solidFill>
                <a:latin typeface="Calibri" pitchFamily="34" charset="0"/>
                <a:ea typeface="Calibri" pitchFamily="34" charset="-122"/>
                <a:cs typeface="Calibri" pitchFamily="34" charset="-120"/>
              </a:rPr>
              <a:t>Harita üzerinde canlı izleme</a:t>
            </a:r>
            <a:endParaRPr lang="en-US" sz="1250" dirty="0"/>
          </a:p>
        </p:txBody>
      </p:sp>
      <p:sp>
        <p:nvSpPr>
          <p:cNvPr id="17" name="Shape 12"/>
          <p:cNvSpPr/>
          <p:nvPr/>
        </p:nvSpPr>
        <p:spPr>
          <a:xfrm>
            <a:off x="8101584" y="1920240"/>
            <a:ext cx="3520440" cy="3749040"/>
          </a:xfrm>
          <a:prstGeom prst="roundRect">
            <a:avLst>
              <a:gd name="adj" fmla="val 3896"/>
            </a:avLst>
          </a:prstGeom>
          <a:solidFill>
            <a:srgbClr val="F7F8FB"/>
          </a:solidFill>
          <a:ln w="12700">
            <a:solidFill>
              <a:srgbClr val="D9DEE8"/>
            </a:solidFill>
            <a:prstDash val="solid"/>
          </a:ln>
        </p:spPr>
      </p:sp>
      <p:sp>
        <p:nvSpPr>
          <p:cNvPr id="18" name="Shape 13"/>
          <p:cNvSpPr/>
          <p:nvPr/>
        </p:nvSpPr>
        <p:spPr>
          <a:xfrm>
            <a:off x="8421624" y="2240280"/>
            <a:ext cx="777240" cy="777240"/>
          </a:xfrm>
          <a:prstGeom prst="ellipse">
            <a:avLst/>
          </a:prstGeom>
          <a:solidFill>
            <a:srgbClr val="001E61"/>
          </a:solidFill>
          <a:ln w="12700">
            <a:solidFill>
              <a:srgbClr val="001E61"/>
            </a:solidFill>
            <a:prstDash val="solid"/>
          </a:ln>
        </p:spPr>
      </p:sp>
      <p:pic>
        <p:nvPicPr>
          <p:cNvPr id="19" name="Image 3" descr="preencoded.png">    </p:cNvPr>
          <p:cNvPicPr>
            <a:picLocks noChangeAspect="1"/>
          </p:cNvPicPr>
          <p:nvPr/>
        </p:nvPicPr>
        <p:blipFill>
          <a:blip r:embed="rId4"/>
          <a:stretch>
            <a:fillRect/>
          </a:stretch>
        </p:blipFill>
        <p:spPr>
          <a:xfrm>
            <a:off x="8623706" y="2442362"/>
            <a:ext cx="373075" cy="373075"/>
          </a:xfrm>
          <a:prstGeom prst="rect">
            <a:avLst/>
          </a:prstGeom>
        </p:spPr>
      </p:pic>
      <p:sp>
        <p:nvSpPr>
          <p:cNvPr id="20" name="Text 14"/>
          <p:cNvSpPr txBox="1"/>
          <p:nvPr/>
        </p:nvSpPr>
        <p:spPr>
          <a:xfrm>
            <a:off x="9381744" y="2304288"/>
            <a:ext cx="2011680" cy="640080"/>
          </a:xfrm>
          <a:prstGeom prst="rect">
            <a:avLst/>
          </a:prstGeom>
          <a:noFill/>
          <a:ln/>
        </p:spPr>
        <p:txBody>
          <a:bodyPr wrap="square" lIns="0" tIns="0" rIns="0" bIns="0" rtlCol="0" anchor="ctr"/>
          <a:lstStyle/>
          <a:p>
            <a:pPr indent="0" marL="0">
              <a:buNone/>
            </a:pPr>
            <a:r>
              <a:rPr lang="en-US" sz="2400" b="1" dirty="0">
                <a:solidFill>
                  <a:srgbClr val="001E61"/>
                </a:solidFill>
                <a:latin typeface="Calibri" pitchFamily="34" charset="0"/>
                <a:ea typeface="Calibri" pitchFamily="34" charset="-122"/>
                <a:cs typeface="Calibri" pitchFamily="34" charset="-120"/>
              </a:rPr>
              <a:t>NFC</a:t>
            </a:r>
            <a:endParaRPr lang="en-US" sz="2400" dirty="0"/>
          </a:p>
        </p:txBody>
      </p:sp>
      <p:sp>
        <p:nvSpPr>
          <p:cNvPr id="21" name="Text 15"/>
          <p:cNvSpPr txBox="1"/>
          <p:nvPr/>
        </p:nvSpPr>
        <p:spPr>
          <a:xfrm>
            <a:off x="8421624" y="3246120"/>
            <a:ext cx="2880360" cy="777240"/>
          </a:xfrm>
          <a:prstGeom prst="rect">
            <a:avLst/>
          </a:prstGeom>
          <a:noFill/>
          <a:ln/>
        </p:spPr>
        <p:txBody>
          <a:bodyPr wrap="square" lIns="0" tIns="0" rIns="0" bIns="0" rtlCol="0" anchor="t"/>
          <a:lstStyle/>
          <a:p>
            <a:pPr indent="0" marL="0">
              <a:buNone/>
            </a:pPr>
            <a:r>
              <a:rPr lang="en-US" sz="1300" dirty="0">
                <a:solidFill>
                  <a:srgbClr val="1B2333"/>
                </a:solidFill>
                <a:latin typeface="Calibri" pitchFamily="34" charset="0"/>
                <a:ea typeface="Calibri" pitchFamily="34" charset="-122"/>
                <a:cs typeface="Calibri" pitchFamily="34" charset="-120"/>
              </a:rPr>
              <a:t>Yakın alan iletişimi ile kontrol noktası temassız olarak kaydedilir.</a:t>
            </a:r>
            <a:endParaRPr lang="en-US" sz="1300" dirty="0"/>
          </a:p>
        </p:txBody>
      </p:sp>
      <p:sp>
        <p:nvSpPr>
          <p:cNvPr id="22" name="Text 16"/>
          <p:cNvSpPr txBox="1"/>
          <p:nvPr/>
        </p:nvSpPr>
        <p:spPr>
          <a:xfrm>
            <a:off x="8421624" y="4114800"/>
            <a:ext cx="2880360" cy="1371600"/>
          </a:xfrm>
          <a:prstGeom prst="rect">
            <a:avLst/>
          </a:prstGeom>
          <a:noFill/>
          <a:ln/>
        </p:spPr>
        <p:txBody>
          <a:bodyPr wrap="square" lIns="0" tIns="0" rIns="0" bIns="0" rtlCol="0" anchor="t"/>
          <a:lstStyle/>
          <a:p>
            <a:pPr marL="342900" indent="-342900">
              <a:spcAft>
                <a:spcPts val="800"/>
              </a:spcAft>
              <a:buSzPct val="100000"/>
              <a:buChar char="•"/>
            </a:pPr>
            <a:r>
              <a:rPr lang="en-US" sz="1250" dirty="0">
                <a:solidFill>
                  <a:srgbClr val="5B6472"/>
                </a:solidFill>
                <a:latin typeface="Calibri" pitchFamily="34" charset="0"/>
                <a:ea typeface="Calibri" pitchFamily="34" charset="-122"/>
                <a:cs typeface="Calibri" pitchFamily="34" charset="-120"/>
              </a:rPr>
              <a:t>Işık ve görüş koşullarından bağımsız</a:t>
            </a:r>
            <a:endParaRPr lang="en-US" sz="1250" dirty="0"/>
          </a:p>
          <a:p>
            <a:pPr marL="342900" indent="-342900">
              <a:spcAft>
                <a:spcPts val="800"/>
              </a:spcAft>
              <a:buSzPct val="100000"/>
              <a:buChar char="•"/>
            </a:pPr>
            <a:r>
              <a:rPr lang="en-US" sz="1250" dirty="0">
                <a:solidFill>
                  <a:srgbClr val="5B6472"/>
                </a:solidFill>
                <a:latin typeface="Calibri" pitchFamily="34" charset="0"/>
                <a:ea typeface="Calibri" pitchFamily="34" charset="-122"/>
                <a:cs typeface="Calibri" pitchFamily="34" charset="-120"/>
              </a:rPr>
              <a:t>Saniyeler içinde okutma</a:t>
            </a:r>
            <a:endParaRPr lang="en-US" sz="1250" dirty="0"/>
          </a:p>
          <a:p>
            <a:pPr marL="342900" indent="-342900">
              <a:spcAft>
                <a:spcPts val="800"/>
              </a:spcAft>
              <a:buSzPct val="100000"/>
              <a:buChar char="•"/>
            </a:pPr>
            <a:r>
              <a:rPr lang="en-US" sz="1250" dirty="0">
                <a:solidFill>
                  <a:srgbClr val="5B6472"/>
                </a:solidFill>
                <a:latin typeface="Calibri" pitchFamily="34" charset="0"/>
                <a:ea typeface="Calibri" pitchFamily="34" charset="-122"/>
                <a:cs typeface="Calibri" pitchFamily="34" charset="-120"/>
              </a:rPr>
              <a:t>Kopyalanması zor, dayanıklı etiketler</a:t>
            </a:r>
            <a:endParaRPr lang="en-US" sz="1250" dirty="0"/>
          </a:p>
        </p:txBody>
      </p:sp>
      <p:sp>
        <p:nvSpPr>
          <p:cNvPr id="23" name="Text 17"/>
          <p:cNvSpPr txBox="1"/>
          <p:nvPr/>
        </p:nvSpPr>
        <p:spPr>
          <a:xfrm>
            <a:off x="548640" y="6400800"/>
            <a:ext cx="4572000" cy="274320"/>
          </a:xfrm>
          <a:prstGeom prst="rect">
            <a:avLst/>
          </a:prstGeom>
          <a:noFill/>
          <a:ln/>
        </p:spPr>
        <p:txBody>
          <a:bodyPr wrap="square" lIns="0" tIns="0" rIns="0" bIns="0" rtlCol="0" anchor="ctr"/>
          <a:lstStyle/>
          <a:p>
            <a:pPr indent="0" marL="0">
              <a:buNone/>
            </a:pPr>
            <a:r>
              <a:rPr lang="en-US" sz="1000" dirty="0">
                <a:solidFill>
                  <a:srgbClr val="9AA3B2"/>
                </a:solidFill>
                <a:latin typeface="Calibri" pitchFamily="34" charset="0"/>
                <a:ea typeface="Calibri" pitchFamily="34" charset="-122"/>
                <a:cs typeface="Calibri" pitchFamily="34" charset="-120"/>
              </a:rPr>
              <a:t>Güvenlik Devriye Sistemi</a:t>
            </a:r>
            <a:endParaRPr lang="en-US" sz="1000" dirty="0"/>
          </a:p>
        </p:txBody>
      </p:sp>
      <p:sp>
        <p:nvSpPr>
          <p:cNvPr id="24" name="Text 18"/>
          <p:cNvSpPr txBox="1"/>
          <p:nvPr/>
        </p:nvSpPr>
        <p:spPr>
          <a:xfrm>
            <a:off x="11185855" y="6400800"/>
            <a:ext cx="457200" cy="274320"/>
          </a:xfrm>
          <a:prstGeom prst="rect">
            <a:avLst/>
          </a:prstGeom>
          <a:noFill/>
          <a:ln/>
        </p:spPr>
        <p:txBody>
          <a:bodyPr wrap="square" lIns="0" tIns="0" rIns="0" bIns="0" rtlCol="0" anchor="ctr"/>
          <a:lstStyle/>
          <a:p>
            <a:pPr algn="r" indent="0" marL="0">
              <a:buNone/>
            </a:pPr>
            <a:r>
              <a:rPr lang="en-US" sz="1000" dirty="0">
                <a:solidFill>
                  <a:srgbClr val="9AA3B2"/>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686800" cy="685800"/>
          </a:xfrm>
          <a:prstGeom prst="rect">
            <a:avLst/>
          </a:prstGeom>
          <a:noFill/>
          <a:ln/>
        </p:spPr>
        <p:txBody>
          <a:bodyPr wrap="square" lIns="0" tIns="0" rIns="0" bIns="0" rtlCol="0" anchor="ctr"/>
          <a:lstStyle/>
          <a:p>
            <a:pPr indent="0" marL="0">
              <a:buNone/>
            </a:pPr>
            <a:r>
              <a:rPr lang="en-US" sz="3200" b="1" dirty="0">
                <a:solidFill>
                  <a:srgbClr val="001E61"/>
                </a:solidFill>
                <a:latin typeface="Calibri" pitchFamily="34" charset="0"/>
                <a:ea typeface="Calibri" pitchFamily="34" charset="-122"/>
                <a:cs typeface="Calibri" pitchFamily="34" charset="-120"/>
              </a:rPr>
              <a:t>Uygulama Ekranları</a:t>
            </a:r>
            <a:endParaRPr lang="en-US" sz="3200" dirty="0"/>
          </a:p>
        </p:txBody>
      </p:sp>
      <p:sp>
        <p:nvSpPr>
          <p:cNvPr id="3" name="Text 1"/>
          <p:cNvSpPr txBox="1"/>
          <p:nvPr/>
        </p:nvSpPr>
        <p:spPr>
          <a:xfrm>
            <a:off x="548640" y="1051560"/>
            <a:ext cx="9144000" cy="411480"/>
          </a:xfrm>
          <a:prstGeom prst="rect">
            <a:avLst/>
          </a:prstGeom>
          <a:noFill/>
          <a:ln/>
        </p:spPr>
        <p:txBody>
          <a:bodyPr wrap="square" lIns="0" tIns="0" rIns="0" bIns="0" rtlCol="0" anchor="ctr"/>
          <a:lstStyle/>
          <a:p>
            <a:pPr indent="0" marL="0">
              <a:buNone/>
            </a:pPr>
            <a:r>
              <a:rPr lang="en-US" sz="1500" dirty="0">
                <a:solidFill>
                  <a:srgbClr val="5B6472"/>
                </a:solidFill>
                <a:latin typeface="Calibri" pitchFamily="34" charset="0"/>
                <a:ea typeface="Calibri" pitchFamily="34" charset="-122"/>
                <a:cs typeface="Calibri" pitchFamily="34" charset="-120"/>
              </a:rPr>
              <a:t>Personelin sahada kullandığı mobil arayüz</a:t>
            </a:r>
            <a:endParaRPr lang="en-US" sz="1500" dirty="0"/>
          </a:p>
        </p:txBody>
      </p:sp>
      <p:pic>
        <p:nvPicPr>
          <p:cNvPr id="4" name="Image 0" descr="C:/Project/logo/metro_istanbul_logo.png">    </p:cNvPr>
          <p:cNvPicPr>
            <a:picLocks noChangeAspect="1"/>
          </p:cNvPicPr>
          <p:nvPr/>
        </p:nvPicPr>
        <p:blipFill>
          <a:blip r:embed="rId1"/>
          <a:stretch>
            <a:fillRect/>
          </a:stretch>
        </p:blipFill>
        <p:spPr>
          <a:xfrm>
            <a:off x="9905695" y="457200"/>
            <a:ext cx="1737360" cy="448056"/>
          </a:xfrm>
          <a:prstGeom prst="rect">
            <a:avLst/>
          </a:prstGeom>
        </p:spPr>
      </p:pic>
      <p:pic>
        <p:nvPicPr>
          <p:cNvPr id="5" name="Image 1" descr="phone_login.png">    </p:cNvPr>
          <p:cNvPicPr>
            <a:picLocks noChangeAspect="1"/>
          </p:cNvPicPr>
          <p:nvPr/>
        </p:nvPicPr>
        <p:blipFill>
          <a:blip r:embed="rId2"/>
          <a:stretch>
            <a:fillRect/>
          </a:stretch>
        </p:blipFill>
        <p:spPr>
          <a:xfrm>
            <a:off x="929602" y="1691640"/>
            <a:ext cx="2011680" cy="4023360"/>
          </a:xfrm>
          <a:prstGeom prst="rect">
            <a:avLst/>
          </a:prstGeom>
        </p:spPr>
      </p:pic>
      <p:sp>
        <p:nvSpPr>
          <p:cNvPr id="6" name="Text 2"/>
          <p:cNvSpPr txBox="1"/>
          <p:nvPr/>
        </p:nvSpPr>
        <p:spPr>
          <a:xfrm>
            <a:off x="548640" y="5824728"/>
            <a:ext cx="2773604" cy="292608"/>
          </a:xfrm>
          <a:prstGeom prst="rect">
            <a:avLst/>
          </a:prstGeom>
          <a:noFill/>
          <a:ln/>
        </p:spPr>
        <p:txBody>
          <a:bodyPr wrap="square" lIns="0" tIns="0" rIns="0" bIns="0" rtlCol="0" anchor="ctr"/>
          <a:lstStyle/>
          <a:p>
            <a:pPr algn="ctr" indent="0" marL="0">
              <a:buNone/>
            </a:pPr>
            <a:r>
              <a:rPr lang="en-US" sz="1400" b="1" dirty="0">
                <a:solidFill>
                  <a:srgbClr val="001E61"/>
                </a:solidFill>
                <a:latin typeface="Calibri" pitchFamily="34" charset="0"/>
                <a:ea typeface="Calibri" pitchFamily="34" charset="-122"/>
                <a:cs typeface="Calibri" pitchFamily="34" charset="-120"/>
              </a:rPr>
              <a:t>Giriş</a:t>
            </a:r>
            <a:endParaRPr lang="en-US" sz="1400" dirty="0"/>
          </a:p>
        </p:txBody>
      </p:sp>
      <p:sp>
        <p:nvSpPr>
          <p:cNvPr id="7" name="Text 3"/>
          <p:cNvSpPr txBox="1"/>
          <p:nvPr/>
        </p:nvSpPr>
        <p:spPr>
          <a:xfrm>
            <a:off x="685800" y="6117336"/>
            <a:ext cx="2499284" cy="411480"/>
          </a:xfrm>
          <a:prstGeom prst="rect">
            <a:avLst/>
          </a:prstGeom>
          <a:noFill/>
          <a:ln/>
        </p:spPr>
        <p:txBody>
          <a:bodyPr wrap="square" lIns="0" tIns="0" rIns="0" bIns="0" rtlCol="0" anchor="t"/>
          <a:lstStyle/>
          <a:p>
            <a:pPr algn="ctr" indent="0" marL="0">
              <a:buNone/>
            </a:pPr>
            <a:r>
              <a:rPr lang="en-US" sz="1100" dirty="0">
                <a:solidFill>
                  <a:srgbClr val="5B6472"/>
                </a:solidFill>
                <a:latin typeface="Calibri" pitchFamily="34" charset="0"/>
                <a:ea typeface="Calibri" pitchFamily="34" charset="-122"/>
                <a:cs typeface="Calibri" pitchFamily="34" charset="-120"/>
              </a:rPr>
              <a:t>Kurumsal hesapla güvenli oturum</a:t>
            </a:r>
            <a:endParaRPr lang="en-US" sz="1100" dirty="0"/>
          </a:p>
        </p:txBody>
      </p:sp>
      <p:pic>
        <p:nvPicPr>
          <p:cNvPr id="8" name="Image 2" descr="phone_map.png">    </p:cNvPr>
          <p:cNvPicPr>
            <a:picLocks noChangeAspect="1"/>
          </p:cNvPicPr>
          <p:nvPr/>
        </p:nvPicPr>
        <p:blipFill>
          <a:blip r:embed="rId3"/>
          <a:stretch>
            <a:fillRect/>
          </a:stretch>
        </p:blipFill>
        <p:spPr>
          <a:xfrm>
            <a:off x="3703206" y="1691640"/>
            <a:ext cx="2011680" cy="4023360"/>
          </a:xfrm>
          <a:prstGeom prst="rect">
            <a:avLst/>
          </a:prstGeom>
        </p:spPr>
      </p:pic>
      <p:sp>
        <p:nvSpPr>
          <p:cNvPr id="9" name="Text 4"/>
          <p:cNvSpPr txBox="1"/>
          <p:nvPr/>
        </p:nvSpPr>
        <p:spPr>
          <a:xfrm>
            <a:off x="3322244" y="5824728"/>
            <a:ext cx="2773604" cy="292608"/>
          </a:xfrm>
          <a:prstGeom prst="rect">
            <a:avLst/>
          </a:prstGeom>
          <a:noFill/>
          <a:ln/>
        </p:spPr>
        <p:txBody>
          <a:bodyPr wrap="square" lIns="0" tIns="0" rIns="0" bIns="0" rtlCol="0" anchor="ctr"/>
          <a:lstStyle/>
          <a:p>
            <a:pPr algn="ctr" indent="0" marL="0">
              <a:buNone/>
            </a:pPr>
            <a:r>
              <a:rPr lang="en-US" sz="1400" b="1" dirty="0">
                <a:solidFill>
                  <a:srgbClr val="001E61"/>
                </a:solidFill>
                <a:latin typeface="Calibri" pitchFamily="34" charset="0"/>
                <a:ea typeface="Calibri" pitchFamily="34" charset="-122"/>
                <a:cs typeface="Calibri" pitchFamily="34" charset="-120"/>
              </a:rPr>
              <a:t>Kontrol Noktaları</a:t>
            </a:r>
            <a:endParaRPr lang="en-US" sz="1400" dirty="0"/>
          </a:p>
        </p:txBody>
      </p:sp>
      <p:sp>
        <p:nvSpPr>
          <p:cNvPr id="10" name="Text 5"/>
          <p:cNvSpPr txBox="1"/>
          <p:nvPr/>
        </p:nvSpPr>
        <p:spPr>
          <a:xfrm>
            <a:off x="3459404" y="6117336"/>
            <a:ext cx="2499284" cy="411480"/>
          </a:xfrm>
          <a:prstGeom prst="rect">
            <a:avLst/>
          </a:prstGeom>
          <a:noFill/>
          <a:ln/>
        </p:spPr>
        <p:txBody>
          <a:bodyPr wrap="square" lIns="0" tIns="0" rIns="0" bIns="0" rtlCol="0" anchor="t"/>
          <a:lstStyle/>
          <a:p>
            <a:pPr algn="ctr" indent="0" marL="0">
              <a:buNone/>
            </a:pPr>
            <a:r>
              <a:rPr lang="en-US" sz="1100" dirty="0">
                <a:solidFill>
                  <a:srgbClr val="5B6472"/>
                </a:solidFill>
                <a:latin typeface="Calibri" pitchFamily="34" charset="0"/>
                <a:ea typeface="Calibri" pitchFamily="34" charset="-122"/>
                <a:cs typeface="Calibri" pitchFamily="34" charset="-120"/>
              </a:rPr>
              <a:t>Görev alanındaki noktalar harita üzerinde</a:t>
            </a:r>
            <a:endParaRPr lang="en-US" sz="1100" dirty="0"/>
          </a:p>
        </p:txBody>
      </p:sp>
      <p:pic>
        <p:nvPicPr>
          <p:cNvPr id="11" name="Image 3" descr="phone_geo.png">    </p:cNvPr>
          <p:cNvPicPr>
            <a:picLocks noChangeAspect="1"/>
          </p:cNvPicPr>
          <p:nvPr/>
        </p:nvPicPr>
        <p:blipFill>
          <a:blip r:embed="rId4"/>
          <a:stretch>
            <a:fillRect/>
          </a:stretch>
        </p:blipFill>
        <p:spPr>
          <a:xfrm>
            <a:off x="6476810" y="1691640"/>
            <a:ext cx="2011680" cy="4023360"/>
          </a:xfrm>
          <a:prstGeom prst="rect">
            <a:avLst/>
          </a:prstGeom>
        </p:spPr>
      </p:pic>
      <p:sp>
        <p:nvSpPr>
          <p:cNvPr id="12" name="Text 6"/>
          <p:cNvSpPr txBox="1"/>
          <p:nvPr/>
        </p:nvSpPr>
        <p:spPr>
          <a:xfrm>
            <a:off x="6095848" y="5824728"/>
            <a:ext cx="2773604" cy="292608"/>
          </a:xfrm>
          <a:prstGeom prst="rect">
            <a:avLst/>
          </a:prstGeom>
          <a:noFill/>
          <a:ln/>
        </p:spPr>
        <p:txBody>
          <a:bodyPr wrap="square" lIns="0" tIns="0" rIns="0" bIns="0" rtlCol="0" anchor="ctr"/>
          <a:lstStyle/>
          <a:p>
            <a:pPr algn="ctr" indent="0" marL="0">
              <a:buNone/>
            </a:pPr>
            <a:r>
              <a:rPr lang="en-US" sz="1400" b="1" dirty="0">
                <a:solidFill>
                  <a:srgbClr val="001E61"/>
                </a:solidFill>
                <a:latin typeface="Calibri" pitchFamily="34" charset="0"/>
                <a:ea typeface="Calibri" pitchFamily="34" charset="-122"/>
                <a:cs typeface="Calibri" pitchFamily="34" charset="-120"/>
              </a:rPr>
              <a:t>Konum Doğrulama</a:t>
            </a:r>
            <a:endParaRPr lang="en-US" sz="1400" dirty="0"/>
          </a:p>
        </p:txBody>
      </p:sp>
      <p:sp>
        <p:nvSpPr>
          <p:cNvPr id="13" name="Text 7"/>
          <p:cNvSpPr txBox="1"/>
          <p:nvPr/>
        </p:nvSpPr>
        <p:spPr>
          <a:xfrm>
            <a:off x="6233008" y="6117336"/>
            <a:ext cx="2499284" cy="411480"/>
          </a:xfrm>
          <a:prstGeom prst="rect">
            <a:avLst/>
          </a:prstGeom>
          <a:noFill/>
          <a:ln/>
        </p:spPr>
        <p:txBody>
          <a:bodyPr wrap="square" lIns="0" tIns="0" rIns="0" bIns="0" rtlCol="0" anchor="t"/>
          <a:lstStyle/>
          <a:p>
            <a:pPr algn="ctr" indent="0" marL="0">
              <a:buNone/>
            </a:pPr>
            <a:r>
              <a:rPr lang="en-US" sz="1100" dirty="0">
                <a:solidFill>
                  <a:srgbClr val="5B6472"/>
                </a:solidFill>
                <a:latin typeface="Calibri" pitchFamily="34" charset="0"/>
                <a:ea typeface="Calibri" pitchFamily="34" charset="-122"/>
                <a:cs typeface="Calibri" pitchFamily="34" charset="-120"/>
              </a:rPr>
              <a:t>Alan dışındayken okutma engellenir</a:t>
            </a:r>
            <a:endParaRPr lang="en-US" sz="1100" dirty="0"/>
          </a:p>
        </p:txBody>
      </p:sp>
      <p:pic>
        <p:nvPicPr>
          <p:cNvPr id="14" name="Image 4" descr="phone_report.png">    </p:cNvPr>
          <p:cNvPicPr>
            <a:picLocks noChangeAspect="1"/>
          </p:cNvPicPr>
          <p:nvPr/>
        </p:nvPicPr>
        <p:blipFill>
          <a:blip r:embed="rId5"/>
          <a:stretch>
            <a:fillRect/>
          </a:stretch>
        </p:blipFill>
        <p:spPr>
          <a:xfrm>
            <a:off x="9250413" y="1691640"/>
            <a:ext cx="2011680" cy="4023360"/>
          </a:xfrm>
          <a:prstGeom prst="rect">
            <a:avLst/>
          </a:prstGeom>
        </p:spPr>
      </p:pic>
      <p:sp>
        <p:nvSpPr>
          <p:cNvPr id="15" name="Text 8"/>
          <p:cNvSpPr txBox="1"/>
          <p:nvPr/>
        </p:nvSpPr>
        <p:spPr>
          <a:xfrm>
            <a:off x="8869451" y="5824728"/>
            <a:ext cx="2773604" cy="292608"/>
          </a:xfrm>
          <a:prstGeom prst="rect">
            <a:avLst/>
          </a:prstGeom>
          <a:noFill/>
          <a:ln/>
        </p:spPr>
        <p:txBody>
          <a:bodyPr wrap="square" lIns="0" tIns="0" rIns="0" bIns="0" rtlCol="0" anchor="ctr"/>
          <a:lstStyle/>
          <a:p>
            <a:pPr algn="ctr" indent="0" marL="0">
              <a:buNone/>
            </a:pPr>
            <a:r>
              <a:rPr lang="en-US" sz="1400" b="1" dirty="0">
                <a:solidFill>
                  <a:srgbClr val="001E61"/>
                </a:solidFill>
                <a:latin typeface="Calibri" pitchFamily="34" charset="0"/>
                <a:ea typeface="Calibri" pitchFamily="34" charset="-122"/>
                <a:cs typeface="Calibri" pitchFamily="34" charset="-120"/>
              </a:rPr>
              <a:t>Vukuat Bildirimi</a:t>
            </a:r>
            <a:endParaRPr lang="en-US" sz="1400" dirty="0"/>
          </a:p>
        </p:txBody>
      </p:sp>
      <p:sp>
        <p:nvSpPr>
          <p:cNvPr id="16" name="Text 9"/>
          <p:cNvSpPr txBox="1"/>
          <p:nvPr/>
        </p:nvSpPr>
        <p:spPr>
          <a:xfrm>
            <a:off x="9006611" y="6117336"/>
            <a:ext cx="2499284" cy="411480"/>
          </a:xfrm>
          <a:prstGeom prst="rect">
            <a:avLst/>
          </a:prstGeom>
          <a:noFill/>
          <a:ln/>
        </p:spPr>
        <p:txBody>
          <a:bodyPr wrap="square" lIns="0" tIns="0" rIns="0" bIns="0" rtlCol="0" anchor="t"/>
          <a:lstStyle/>
          <a:p>
            <a:pPr algn="ctr" indent="0" marL="0">
              <a:buNone/>
            </a:pPr>
            <a:r>
              <a:rPr lang="en-US" sz="1100" dirty="0">
                <a:solidFill>
                  <a:srgbClr val="5B6472"/>
                </a:solidFill>
                <a:latin typeface="Calibri" pitchFamily="34" charset="0"/>
                <a:ea typeface="Calibri" pitchFamily="34" charset="-122"/>
                <a:cs typeface="Calibri" pitchFamily="34" charset="-120"/>
              </a:rPr>
              <a:t>Açıklama girilir, devriye tamamlanır</a:t>
            </a:r>
            <a:endParaRPr lang="en-US" sz="1100" dirty="0"/>
          </a:p>
        </p:txBody>
      </p:sp>
      <p:sp>
        <p:nvSpPr>
          <p:cNvPr id="17" name="Text 10"/>
          <p:cNvSpPr txBox="1"/>
          <p:nvPr/>
        </p:nvSpPr>
        <p:spPr>
          <a:xfrm>
            <a:off x="548640" y="6400800"/>
            <a:ext cx="4572000" cy="274320"/>
          </a:xfrm>
          <a:prstGeom prst="rect">
            <a:avLst/>
          </a:prstGeom>
          <a:noFill/>
          <a:ln/>
        </p:spPr>
        <p:txBody>
          <a:bodyPr wrap="square" lIns="0" tIns="0" rIns="0" bIns="0" rtlCol="0" anchor="ctr"/>
          <a:lstStyle/>
          <a:p>
            <a:pPr indent="0" marL="0">
              <a:buNone/>
            </a:pPr>
            <a:r>
              <a:rPr lang="en-US" sz="1000" dirty="0">
                <a:solidFill>
                  <a:srgbClr val="9AA3B2"/>
                </a:solidFill>
                <a:latin typeface="Calibri" pitchFamily="34" charset="0"/>
                <a:ea typeface="Calibri" pitchFamily="34" charset="-122"/>
                <a:cs typeface="Calibri" pitchFamily="34" charset="-120"/>
              </a:rPr>
              <a:t>Güvenlik Devriye Sistemi</a:t>
            </a:r>
            <a:endParaRPr lang="en-US" sz="1000" dirty="0"/>
          </a:p>
        </p:txBody>
      </p:sp>
      <p:sp>
        <p:nvSpPr>
          <p:cNvPr id="18" name="Text 11"/>
          <p:cNvSpPr txBox="1"/>
          <p:nvPr/>
        </p:nvSpPr>
        <p:spPr>
          <a:xfrm>
            <a:off x="11185855" y="6400800"/>
            <a:ext cx="457200" cy="274320"/>
          </a:xfrm>
          <a:prstGeom prst="rect">
            <a:avLst/>
          </a:prstGeom>
          <a:noFill/>
          <a:ln/>
        </p:spPr>
        <p:txBody>
          <a:bodyPr wrap="square" lIns="0" tIns="0" rIns="0" bIns="0" rtlCol="0" anchor="ctr"/>
          <a:lstStyle/>
          <a:p>
            <a:pPr algn="r" indent="0" marL="0">
              <a:buNone/>
            </a:pPr>
            <a:r>
              <a:rPr lang="en-US" sz="1000" dirty="0">
                <a:solidFill>
                  <a:srgbClr val="9AA3B2"/>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686800" cy="685800"/>
          </a:xfrm>
          <a:prstGeom prst="rect">
            <a:avLst/>
          </a:prstGeom>
          <a:noFill/>
          <a:ln/>
        </p:spPr>
        <p:txBody>
          <a:bodyPr wrap="square" lIns="0" tIns="0" rIns="0" bIns="0" rtlCol="0" anchor="ctr"/>
          <a:lstStyle/>
          <a:p>
            <a:pPr indent="0" marL="0">
              <a:buNone/>
            </a:pPr>
            <a:r>
              <a:rPr lang="en-US" sz="3200" b="1" dirty="0">
                <a:solidFill>
                  <a:srgbClr val="001E61"/>
                </a:solidFill>
                <a:latin typeface="Calibri" pitchFamily="34" charset="0"/>
                <a:ea typeface="Calibri" pitchFamily="34" charset="-122"/>
                <a:cs typeface="Calibri" pitchFamily="34" charset="-120"/>
              </a:rPr>
              <a:t>Yönetici Paneli</a:t>
            </a:r>
            <a:endParaRPr lang="en-US" sz="3200" dirty="0"/>
          </a:p>
        </p:txBody>
      </p:sp>
      <p:sp>
        <p:nvSpPr>
          <p:cNvPr id="3" name="Text 1"/>
          <p:cNvSpPr txBox="1"/>
          <p:nvPr/>
        </p:nvSpPr>
        <p:spPr>
          <a:xfrm>
            <a:off x="548640" y="1051560"/>
            <a:ext cx="9144000" cy="411480"/>
          </a:xfrm>
          <a:prstGeom prst="rect">
            <a:avLst/>
          </a:prstGeom>
          <a:noFill/>
          <a:ln/>
        </p:spPr>
        <p:txBody>
          <a:bodyPr wrap="square" lIns="0" tIns="0" rIns="0" bIns="0" rtlCol="0" anchor="ctr"/>
          <a:lstStyle/>
          <a:p>
            <a:pPr indent="0" marL="0">
              <a:buNone/>
            </a:pPr>
            <a:r>
              <a:rPr lang="en-US" sz="1500" dirty="0">
                <a:solidFill>
                  <a:srgbClr val="5B6472"/>
                </a:solidFill>
                <a:latin typeface="Calibri" pitchFamily="34" charset="0"/>
                <a:ea typeface="Calibri" pitchFamily="34" charset="-122"/>
                <a:cs typeface="Calibri" pitchFamily="34" charset="-120"/>
              </a:rPr>
              <a:t>Planlama, izleme ve raporlama tek ekranda</a:t>
            </a:r>
            <a:endParaRPr lang="en-US" sz="1500" dirty="0"/>
          </a:p>
        </p:txBody>
      </p:sp>
      <p:pic>
        <p:nvPicPr>
          <p:cNvPr id="4" name="Image 0" descr="C:/Project/logo/metro_istanbul_logo.png">    </p:cNvPr>
          <p:cNvPicPr>
            <a:picLocks noChangeAspect="1"/>
          </p:cNvPicPr>
          <p:nvPr/>
        </p:nvPicPr>
        <p:blipFill>
          <a:blip r:embed="rId1"/>
          <a:stretch>
            <a:fillRect/>
          </a:stretch>
        </p:blipFill>
        <p:spPr>
          <a:xfrm>
            <a:off x="9905695" y="457200"/>
            <a:ext cx="1737360" cy="448056"/>
          </a:xfrm>
          <a:prstGeom prst="rect">
            <a:avLst/>
          </a:prstGeom>
        </p:spPr>
      </p:pic>
      <p:sp>
        <p:nvSpPr>
          <p:cNvPr id="5" name="Shape 2"/>
          <p:cNvSpPr/>
          <p:nvPr/>
        </p:nvSpPr>
        <p:spPr>
          <a:xfrm>
            <a:off x="548640" y="1783080"/>
            <a:ext cx="3931920" cy="4434840"/>
          </a:xfrm>
          <a:prstGeom prst="roundRect">
            <a:avLst>
              <a:gd name="adj" fmla="val 3488"/>
            </a:avLst>
          </a:prstGeom>
          <a:solidFill>
            <a:srgbClr val="001E61"/>
          </a:solidFill>
          <a:ln w="12700">
            <a:solidFill>
              <a:srgbClr val="001E61"/>
            </a:solidFill>
            <a:prstDash val="solid"/>
          </a:ln>
        </p:spPr>
      </p:sp>
      <p:pic>
        <p:nvPicPr>
          <p:cNvPr id="6" name="Image 1" descr="preencoded.png">    </p:cNvPr>
          <p:cNvPicPr>
            <a:picLocks noChangeAspect="1"/>
          </p:cNvPicPr>
          <p:nvPr/>
        </p:nvPicPr>
        <p:blipFill>
          <a:blip r:embed="rId2"/>
          <a:stretch>
            <a:fillRect/>
          </a:stretch>
        </p:blipFill>
        <p:spPr>
          <a:xfrm>
            <a:off x="868680" y="2103120"/>
            <a:ext cx="640080" cy="640080"/>
          </a:xfrm>
          <a:prstGeom prst="rect">
            <a:avLst/>
          </a:prstGeom>
        </p:spPr>
      </p:pic>
      <p:sp>
        <p:nvSpPr>
          <p:cNvPr id="7" name="Text 3"/>
          <p:cNvSpPr txBox="1"/>
          <p:nvPr/>
        </p:nvSpPr>
        <p:spPr>
          <a:xfrm>
            <a:off x="868680" y="2926080"/>
            <a:ext cx="3291840" cy="1280160"/>
          </a:xfrm>
          <a:prstGeom prst="rect">
            <a:avLst/>
          </a:prstGeom>
          <a:noFill/>
          <a:ln/>
        </p:spPr>
        <p:txBody>
          <a:bodyPr wrap="square" lIns="0" tIns="0" rIns="0" bIns="0" rtlCol="0" anchor="t"/>
          <a:lstStyle/>
          <a:p>
            <a:pPr indent="0" marL="0">
              <a:buNone/>
            </a:pPr>
            <a:r>
              <a:rPr lang="en-US" sz="2200" b="1" dirty="0">
                <a:solidFill>
                  <a:srgbClr val="FFFFFF"/>
                </a:solidFill>
                <a:latin typeface="Calibri" pitchFamily="34" charset="0"/>
                <a:ea typeface="Calibri" pitchFamily="34" charset="-122"/>
                <a:cs typeface="Calibri" pitchFamily="34" charset="-120"/>
              </a:rPr>
              <a:t>Sahadaki her kontrol, merkezde anında görünür.</a:t>
            </a:r>
            <a:endParaRPr lang="en-US" sz="2200" dirty="0"/>
          </a:p>
        </p:txBody>
      </p:sp>
      <p:sp>
        <p:nvSpPr>
          <p:cNvPr id="8" name="Text 4"/>
          <p:cNvSpPr txBox="1"/>
          <p:nvPr/>
        </p:nvSpPr>
        <p:spPr>
          <a:xfrm>
            <a:off x="868680" y="4343400"/>
            <a:ext cx="3291840" cy="1554480"/>
          </a:xfrm>
          <a:prstGeom prst="rect">
            <a:avLst/>
          </a:prstGeom>
          <a:noFill/>
          <a:ln/>
        </p:spPr>
        <p:txBody>
          <a:bodyPr wrap="square" lIns="0" tIns="0" rIns="0" bIns="0" rtlCol="0" anchor="t"/>
          <a:lstStyle/>
          <a:p>
            <a:pPr indent="0" marL="0">
              <a:buNone/>
            </a:pPr>
            <a:r>
              <a:rPr lang="en-US" sz="1300" dirty="0">
                <a:solidFill>
                  <a:srgbClr val="CADCFC"/>
                </a:solidFill>
                <a:latin typeface="Calibri" pitchFamily="34" charset="0"/>
                <a:ea typeface="Calibri" pitchFamily="34" charset="-122"/>
                <a:cs typeface="Calibri" pitchFamily="34" charset="-120"/>
              </a:rPr>
              <a:t>Yöneticiler kimin, hangi noktayı, ne zaman kontrol ettiğini ve hangi vukuatın bildirildiğini tek panelden takip eder.</a:t>
            </a:r>
            <a:endParaRPr lang="en-US" sz="1300" dirty="0"/>
          </a:p>
        </p:txBody>
      </p:sp>
      <p:sp>
        <p:nvSpPr>
          <p:cNvPr id="9" name="Shape 5"/>
          <p:cNvSpPr/>
          <p:nvPr/>
        </p:nvSpPr>
        <p:spPr>
          <a:xfrm>
            <a:off x="4800600" y="1783080"/>
            <a:ext cx="3291840" cy="2103120"/>
          </a:xfrm>
          <a:prstGeom prst="roundRect">
            <a:avLst>
              <a:gd name="adj" fmla="val 5217"/>
            </a:avLst>
          </a:prstGeom>
          <a:solidFill>
            <a:srgbClr val="F7F8FB"/>
          </a:solidFill>
          <a:ln w="12700">
            <a:solidFill>
              <a:srgbClr val="D9DEE8"/>
            </a:solidFill>
            <a:prstDash val="solid"/>
          </a:ln>
        </p:spPr>
      </p:sp>
      <p:sp>
        <p:nvSpPr>
          <p:cNvPr id="10" name="Shape 6"/>
          <p:cNvSpPr/>
          <p:nvPr/>
        </p:nvSpPr>
        <p:spPr>
          <a:xfrm>
            <a:off x="5074920" y="2057400"/>
            <a:ext cx="548640" cy="548640"/>
          </a:xfrm>
          <a:prstGeom prst="ellipse">
            <a:avLst/>
          </a:prstGeom>
          <a:solidFill>
            <a:srgbClr val="001E61"/>
          </a:solidFill>
          <a:ln w="12700">
            <a:solidFill>
              <a:srgbClr val="001E61"/>
            </a:solidFill>
            <a:prstDash val="solid"/>
          </a:ln>
        </p:spPr>
      </p:sp>
      <p:pic>
        <p:nvPicPr>
          <p:cNvPr id="11" name="Image 2" descr="preencoded.png">    </p:cNvPr>
          <p:cNvPicPr>
            <a:picLocks noChangeAspect="1"/>
          </p:cNvPicPr>
          <p:nvPr/>
        </p:nvPicPr>
        <p:blipFill>
          <a:blip r:embed="rId3"/>
          <a:stretch>
            <a:fillRect/>
          </a:stretch>
        </p:blipFill>
        <p:spPr>
          <a:xfrm>
            <a:off x="5217566" y="2200046"/>
            <a:ext cx="263347" cy="263347"/>
          </a:xfrm>
          <a:prstGeom prst="rect">
            <a:avLst/>
          </a:prstGeom>
        </p:spPr>
      </p:pic>
      <p:sp>
        <p:nvSpPr>
          <p:cNvPr id="12" name="Text 7"/>
          <p:cNvSpPr txBox="1"/>
          <p:nvPr/>
        </p:nvSpPr>
        <p:spPr>
          <a:xfrm>
            <a:off x="5760720" y="2075688"/>
            <a:ext cx="2103120" cy="502920"/>
          </a:xfrm>
          <a:prstGeom prst="rect">
            <a:avLst/>
          </a:prstGeom>
          <a:noFill/>
          <a:ln/>
        </p:spPr>
        <p:txBody>
          <a:bodyPr wrap="square" lIns="0" tIns="0" rIns="0" bIns="0" rtlCol="0" anchor="ctr"/>
          <a:lstStyle/>
          <a:p>
            <a:pPr indent="0" marL="0">
              <a:buNone/>
            </a:pPr>
            <a:r>
              <a:rPr lang="en-US" sz="1400" b="1" dirty="0">
                <a:solidFill>
                  <a:srgbClr val="001E61"/>
                </a:solidFill>
                <a:latin typeface="Calibri" pitchFamily="34" charset="0"/>
                <a:ea typeface="Calibri" pitchFamily="34" charset="-122"/>
                <a:cs typeface="Calibri" pitchFamily="34" charset="-120"/>
              </a:rPr>
              <a:t>Devriye Planlama</a:t>
            </a:r>
            <a:endParaRPr lang="en-US" sz="1400" dirty="0"/>
          </a:p>
        </p:txBody>
      </p:sp>
      <p:sp>
        <p:nvSpPr>
          <p:cNvPr id="13" name="Text 8"/>
          <p:cNvSpPr txBox="1"/>
          <p:nvPr/>
        </p:nvSpPr>
        <p:spPr>
          <a:xfrm>
            <a:off x="5074920" y="2743200"/>
            <a:ext cx="2743200" cy="100584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Rotalar, kontrol noktaları ve vardiya bazlı görevlendirmeler dijital ortamda tanımlanır.</a:t>
            </a:r>
            <a:endParaRPr lang="en-US" sz="1150" dirty="0"/>
          </a:p>
        </p:txBody>
      </p:sp>
      <p:sp>
        <p:nvSpPr>
          <p:cNvPr id="14" name="Shape 9"/>
          <p:cNvSpPr/>
          <p:nvPr/>
        </p:nvSpPr>
        <p:spPr>
          <a:xfrm>
            <a:off x="8321040" y="1783080"/>
            <a:ext cx="3291840" cy="2103120"/>
          </a:xfrm>
          <a:prstGeom prst="roundRect">
            <a:avLst>
              <a:gd name="adj" fmla="val 5217"/>
            </a:avLst>
          </a:prstGeom>
          <a:solidFill>
            <a:srgbClr val="F7F8FB"/>
          </a:solidFill>
          <a:ln w="12700">
            <a:solidFill>
              <a:srgbClr val="D9DEE8"/>
            </a:solidFill>
            <a:prstDash val="solid"/>
          </a:ln>
        </p:spPr>
      </p:sp>
      <p:sp>
        <p:nvSpPr>
          <p:cNvPr id="15" name="Shape 10"/>
          <p:cNvSpPr/>
          <p:nvPr/>
        </p:nvSpPr>
        <p:spPr>
          <a:xfrm>
            <a:off x="8595360" y="2057400"/>
            <a:ext cx="548640" cy="548640"/>
          </a:xfrm>
          <a:prstGeom prst="ellipse">
            <a:avLst/>
          </a:prstGeom>
          <a:solidFill>
            <a:srgbClr val="D7282F"/>
          </a:solidFill>
          <a:ln w="12700">
            <a:solidFill>
              <a:srgbClr val="D7282F"/>
            </a:solidFill>
            <a:prstDash val="solid"/>
          </a:ln>
        </p:spPr>
      </p:sp>
      <p:pic>
        <p:nvPicPr>
          <p:cNvPr id="16" name="Image 3" descr="preencoded.png">    </p:cNvPr>
          <p:cNvPicPr>
            <a:picLocks noChangeAspect="1"/>
          </p:cNvPicPr>
          <p:nvPr/>
        </p:nvPicPr>
        <p:blipFill>
          <a:blip r:embed="rId4"/>
          <a:stretch>
            <a:fillRect/>
          </a:stretch>
        </p:blipFill>
        <p:spPr>
          <a:xfrm>
            <a:off x="8738006" y="2200046"/>
            <a:ext cx="263347" cy="263347"/>
          </a:xfrm>
          <a:prstGeom prst="rect">
            <a:avLst/>
          </a:prstGeom>
        </p:spPr>
      </p:pic>
      <p:sp>
        <p:nvSpPr>
          <p:cNvPr id="17" name="Text 11"/>
          <p:cNvSpPr txBox="1"/>
          <p:nvPr/>
        </p:nvSpPr>
        <p:spPr>
          <a:xfrm>
            <a:off x="9281160" y="2075688"/>
            <a:ext cx="2103120" cy="502920"/>
          </a:xfrm>
          <a:prstGeom prst="rect">
            <a:avLst/>
          </a:prstGeom>
          <a:noFill/>
          <a:ln/>
        </p:spPr>
        <p:txBody>
          <a:bodyPr wrap="square" lIns="0" tIns="0" rIns="0" bIns="0" rtlCol="0" anchor="ctr"/>
          <a:lstStyle/>
          <a:p>
            <a:pPr indent="0" marL="0">
              <a:buNone/>
            </a:pPr>
            <a:r>
              <a:rPr lang="en-US" sz="1400" b="1" dirty="0">
                <a:solidFill>
                  <a:srgbClr val="001E61"/>
                </a:solidFill>
                <a:latin typeface="Calibri" pitchFamily="34" charset="0"/>
                <a:ea typeface="Calibri" pitchFamily="34" charset="-122"/>
                <a:cs typeface="Calibri" pitchFamily="34" charset="-120"/>
              </a:rPr>
              <a:t>Gerçek Zamanlı İzleme</a:t>
            </a:r>
            <a:endParaRPr lang="en-US" sz="1400" dirty="0"/>
          </a:p>
        </p:txBody>
      </p:sp>
      <p:sp>
        <p:nvSpPr>
          <p:cNvPr id="18" name="Text 12"/>
          <p:cNvSpPr txBox="1"/>
          <p:nvPr/>
        </p:nvSpPr>
        <p:spPr>
          <a:xfrm>
            <a:off x="8595360" y="2743200"/>
            <a:ext cx="2743200" cy="100584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Devam eden devriyeler, tamamlanan ve atlanan noktalar harita ve liste görünümünde izlenir.</a:t>
            </a:r>
            <a:endParaRPr lang="en-US" sz="1150" dirty="0"/>
          </a:p>
        </p:txBody>
      </p:sp>
      <p:sp>
        <p:nvSpPr>
          <p:cNvPr id="19" name="Shape 13"/>
          <p:cNvSpPr/>
          <p:nvPr/>
        </p:nvSpPr>
        <p:spPr>
          <a:xfrm>
            <a:off x="4800600" y="4114800"/>
            <a:ext cx="3291840" cy="2103120"/>
          </a:xfrm>
          <a:prstGeom prst="roundRect">
            <a:avLst>
              <a:gd name="adj" fmla="val 5217"/>
            </a:avLst>
          </a:prstGeom>
          <a:solidFill>
            <a:srgbClr val="F7F8FB"/>
          </a:solidFill>
          <a:ln w="12700">
            <a:solidFill>
              <a:srgbClr val="D9DEE8"/>
            </a:solidFill>
            <a:prstDash val="solid"/>
          </a:ln>
        </p:spPr>
      </p:sp>
      <p:sp>
        <p:nvSpPr>
          <p:cNvPr id="20" name="Shape 14"/>
          <p:cNvSpPr/>
          <p:nvPr/>
        </p:nvSpPr>
        <p:spPr>
          <a:xfrm>
            <a:off x="5074920" y="4389120"/>
            <a:ext cx="548640" cy="548640"/>
          </a:xfrm>
          <a:prstGeom prst="ellipse">
            <a:avLst/>
          </a:prstGeom>
          <a:solidFill>
            <a:srgbClr val="001E61"/>
          </a:solidFill>
          <a:ln w="12700">
            <a:solidFill>
              <a:srgbClr val="001E61"/>
            </a:solidFill>
            <a:prstDash val="solid"/>
          </a:ln>
        </p:spPr>
      </p:sp>
      <p:pic>
        <p:nvPicPr>
          <p:cNvPr id="21" name="Image 4" descr="preencoded.png">    </p:cNvPr>
          <p:cNvPicPr>
            <a:picLocks noChangeAspect="1"/>
          </p:cNvPicPr>
          <p:nvPr/>
        </p:nvPicPr>
        <p:blipFill>
          <a:blip r:embed="rId5"/>
          <a:stretch>
            <a:fillRect/>
          </a:stretch>
        </p:blipFill>
        <p:spPr>
          <a:xfrm>
            <a:off x="5217566" y="4531766"/>
            <a:ext cx="263347" cy="263347"/>
          </a:xfrm>
          <a:prstGeom prst="rect">
            <a:avLst/>
          </a:prstGeom>
        </p:spPr>
      </p:pic>
      <p:sp>
        <p:nvSpPr>
          <p:cNvPr id="22" name="Text 15"/>
          <p:cNvSpPr txBox="1"/>
          <p:nvPr/>
        </p:nvSpPr>
        <p:spPr>
          <a:xfrm>
            <a:off x="5760720" y="4407408"/>
            <a:ext cx="2103120" cy="502920"/>
          </a:xfrm>
          <a:prstGeom prst="rect">
            <a:avLst/>
          </a:prstGeom>
          <a:noFill/>
          <a:ln/>
        </p:spPr>
        <p:txBody>
          <a:bodyPr wrap="square" lIns="0" tIns="0" rIns="0" bIns="0" rtlCol="0" anchor="ctr"/>
          <a:lstStyle/>
          <a:p>
            <a:pPr indent="0" marL="0">
              <a:buNone/>
            </a:pPr>
            <a:r>
              <a:rPr lang="en-US" sz="1400" b="1" dirty="0">
                <a:solidFill>
                  <a:srgbClr val="001E61"/>
                </a:solidFill>
                <a:latin typeface="Calibri" pitchFamily="34" charset="0"/>
                <a:ea typeface="Calibri" pitchFamily="34" charset="-122"/>
                <a:cs typeface="Calibri" pitchFamily="34" charset="-120"/>
              </a:rPr>
              <a:t>Vukuat Yönetimi</a:t>
            </a:r>
            <a:endParaRPr lang="en-US" sz="1400" dirty="0"/>
          </a:p>
        </p:txBody>
      </p:sp>
      <p:sp>
        <p:nvSpPr>
          <p:cNvPr id="23" name="Text 16"/>
          <p:cNvSpPr txBox="1"/>
          <p:nvPr/>
        </p:nvSpPr>
        <p:spPr>
          <a:xfrm>
            <a:off x="5074920" y="5074920"/>
            <a:ext cx="2743200" cy="100584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Sahadan gelen bildirimler önceliklendirilir, ilgili birime yönlendirilir ve kapanışa kadar takip edilir.</a:t>
            </a:r>
            <a:endParaRPr lang="en-US" sz="1150" dirty="0"/>
          </a:p>
        </p:txBody>
      </p:sp>
      <p:sp>
        <p:nvSpPr>
          <p:cNvPr id="24" name="Shape 17"/>
          <p:cNvSpPr/>
          <p:nvPr/>
        </p:nvSpPr>
        <p:spPr>
          <a:xfrm>
            <a:off x="8321040" y="4114800"/>
            <a:ext cx="3291840" cy="2103120"/>
          </a:xfrm>
          <a:prstGeom prst="roundRect">
            <a:avLst>
              <a:gd name="adj" fmla="val 5217"/>
            </a:avLst>
          </a:prstGeom>
          <a:solidFill>
            <a:srgbClr val="F7F8FB"/>
          </a:solidFill>
          <a:ln w="12700">
            <a:solidFill>
              <a:srgbClr val="D9DEE8"/>
            </a:solidFill>
            <a:prstDash val="solid"/>
          </a:ln>
        </p:spPr>
      </p:sp>
      <p:sp>
        <p:nvSpPr>
          <p:cNvPr id="25" name="Shape 18"/>
          <p:cNvSpPr/>
          <p:nvPr/>
        </p:nvSpPr>
        <p:spPr>
          <a:xfrm>
            <a:off x="8595360" y="4389120"/>
            <a:ext cx="548640" cy="548640"/>
          </a:xfrm>
          <a:prstGeom prst="ellipse">
            <a:avLst/>
          </a:prstGeom>
          <a:solidFill>
            <a:srgbClr val="D7282F"/>
          </a:solidFill>
          <a:ln w="12700">
            <a:solidFill>
              <a:srgbClr val="D7282F"/>
            </a:solidFill>
            <a:prstDash val="solid"/>
          </a:ln>
        </p:spPr>
      </p:sp>
      <p:pic>
        <p:nvPicPr>
          <p:cNvPr id="26" name="Image 5" descr="preencoded.png">    </p:cNvPr>
          <p:cNvPicPr>
            <a:picLocks noChangeAspect="1"/>
          </p:cNvPicPr>
          <p:nvPr/>
        </p:nvPicPr>
        <p:blipFill>
          <a:blip r:embed="rId6"/>
          <a:stretch>
            <a:fillRect/>
          </a:stretch>
        </p:blipFill>
        <p:spPr>
          <a:xfrm>
            <a:off x="8738006" y="4531766"/>
            <a:ext cx="263347" cy="263347"/>
          </a:xfrm>
          <a:prstGeom prst="rect">
            <a:avLst/>
          </a:prstGeom>
        </p:spPr>
      </p:pic>
      <p:sp>
        <p:nvSpPr>
          <p:cNvPr id="27" name="Text 19"/>
          <p:cNvSpPr txBox="1"/>
          <p:nvPr/>
        </p:nvSpPr>
        <p:spPr>
          <a:xfrm>
            <a:off x="9281160" y="4407408"/>
            <a:ext cx="2103120" cy="502920"/>
          </a:xfrm>
          <a:prstGeom prst="rect">
            <a:avLst/>
          </a:prstGeom>
          <a:noFill/>
          <a:ln/>
        </p:spPr>
        <p:txBody>
          <a:bodyPr wrap="square" lIns="0" tIns="0" rIns="0" bIns="0" rtlCol="0" anchor="ctr"/>
          <a:lstStyle/>
          <a:p>
            <a:pPr indent="0" marL="0">
              <a:buNone/>
            </a:pPr>
            <a:r>
              <a:rPr lang="en-US" sz="1400" b="1" dirty="0">
                <a:solidFill>
                  <a:srgbClr val="001E61"/>
                </a:solidFill>
                <a:latin typeface="Calibri" pitchFamily="34" charset="0"/>
                <a:ea typeface="Calibri" pitchFamily="34" charset="-122"/>
                <a:cs typeface="Calibri" pitchFamily="34" charset="-120"/>
              </a:rPr>
              <a:t>Raporlama</a:t>
            </a:r>
            <a:endParaRPr lang="en-US" sz="1400" dirty="0"/>
          </a:p>
        </p:txBody>
      </p:sp>
      <p:sp>
        <p:nvSpPr>
          <p:cNvPr id="28" name="Text 20"/>
          <p:cNvSpPr txBox="1"/>
          <p:nvPr/>
        </p:nvSpPr>
        <p:spPr>
          <a:xfrm>
            <a:off x="8595360" y="5074920"/>
            <a:ext cx="2743200" cy="100584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Personel, lokasyon ve zaman bazlı raporlar otomatik üretilir; geriye dönük denetim kolaylaşır.</a:t>
            </a:r>
            <a:endParaRPr lang="en-US" sz="1150" dirty="0"/>
          </a:p>
        </p:txBody>
      </p:sp>
      <p:sp>
        <p:nvSpPr>
          <p:cNvPr id="29" name="Text 21"/>
          <p:cNvSpPr txBox="1"/>
          <p:nvPr/>
        </p:nvSpPr>
        <p:spPr>
          <a:xfrm>
            <a:off x="548640" y="6400800"/>
            <a:ext cx="4572000" cy="274320"/>
          </a:xfrm>
          <a:prstGeom prst="rect">
            <a:avLst/>
          </a:prstGeom>
          <a:noFill/>
          <a:ln/>
        </p:spPr>
        <p:txBody>
          <a:bodyPr wrap="square" lIns="0" tIns="0" rIns="0" bIns="0" rtlCol="0" anchor="ctr"/>
          <a:lstStyle/>
          <a:p>
            <a:pPr indent="0" marL="0">
              <a:buNone/>
            </a:pPr>
            <a:r>
              <a:rPr lang="en-US" sz="1000" dirty="0">
                <a:solidFill>
                  <a:srgbClr val="9AA3B2"/>
                </a:solidFill>
                <a:latin typeface="Calibri" pitchFamily="34" charset="0"/>
                <a:ea typeface="Calibri" pitchFamily="34" charset="-122"/>
                <a:cs typeface="Calibri" pitchFamily="34" charset="-120"/>
              </a:rPr>
              <a:t>Güvenlik Devriye Sistemi</a:t>
            </a:r>
            <a:endParaRPr lang="en-US" sz="1000" dirty="0"/>
          </a:p>
        </p:txBody>
      </p:sp>
      <p:sp>
        <p:nvSpPr>
          <p:cNvPr id="30" name="Text 22"/>
          <p:cNvSpPr txBox="1"/>
          <p:nvPr/>
        </p:nvSpPr>
        <p:spPr>
          <a:xfrm>
            <a:off x="11185855" y="6400800"/>
            <a:ext cx="457200" cy="274320"/>
          </a:xfrm>
          <a:prstGeom prst="rect">
            <a:avLst/>
          </a:prstGeom>
          <a:noFill/>
          <a:ln/>
        </p:spPr>
        <p:txBody>
          <a:bodyPr wrap="square" lIns="0" tIns="0" rIns="0" bIns="0" rtlCol="0" anchor="ctr"/>
          <a:lstStyle/>
          <a:p>
            <a:pPr algn="r" indent="0" marL="0">
              <a:buNone/>
            </a:pPr>
            <a:r>
              <a:rPr lang="en-US" sz="1000" dirty="0">
                <a:solidFill>
                  <a:srgbClr val="9AA3B2"/>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686800" cy="685800"/>
          </a:xfrm>
          <a:prstGeom prst="rect">
            <a:avLst/>
          </a:prstGeom>
          <a:noFill/>
          <a:ln/>
        </p:spPr>
        <p:txBody>
          <a:bodyPr wrap="square" lIns="0" tIns="0" rIns="0" bIns="0" rtlCol="0" anchor="ctr"/>
          <a:lstStyle/>
          <a:p>
            <a:pPr indent="0" marL="0">
              <a:buNone/>
            </a:pPr>
            <a:r>
              <a:rPr lang="en-US" sz="3200" b="1" dirty="0">
                <a:solidFill>
                  <a:srgbClr val="001E61"/>
                </a:solidFill>
                <a:latin typeface="Calibri" pitchFamily="34" charset="0"/>
                <a:ea typeface="Calibri" pitchFamily="34" charset="-122"/>
                <a:cs typeface="Calibri" pitchFamily="34" charset="-120"/>
              </a:rPr>
              <a:t>Kazanımlar</a:t>
            </a:r>
            <a:endParaRPr lang="en-US" sz="3200" dirty="0"/>
          </a:p>
        </p:txBody>
      </p:sp>
      <p:sp>
        <p:nvSpPr>
          <p:cNvPr id="3" name="Text 1"/>
          <p:cNvSpPr txBox="1"/>
          <p:nvPr/>
        </p:nvSpPr>
        <p:spPr>
          <a:xfrm>
            <a:off x="548640" y="1051560"/>
            <a:ext cx="9144000" cy="411480"/>
          </a:xfrm>
          <a:prstGeom prst="rect">
            <a:avLst/>
          </a:prstGeom>
          <a:noFill/>
          <a:ln/>
        </p:spPr>
        <p:txBody>
          <a:bodyPr wrap="square" lIns="0" tIns="0" rIns="0" bIns="0" rtlCol="0" anchor="ctr"/>
          <a:lstStyle/>
          <a:p>
            <a:pPr indent="0" marL="0">
              <a:buNone/>
            </a:pPr>
            <a:r>
              <a:rPr lang="en-US" sz="1500" dirty="0">
                <a:solidFill>
                  <a:srgbClr val="5B6472"/>
                </a:solidFill>
                <a:latin typeface="Calibri" pitchFamily="34" charset="0"/>
                <a:ea typeface="Calibri" pitchFamily="34" charset="-122"/>
                <a:cs typeface="Calibri" pitchFamily="34" charset="-120"/>
              </a:rPr>
              <a:t>Güvenlik operasyonlarında etkinlik ve izlenebilirlik artışı</a:t>
            </a:r>
            <a:endParaRPr lang="en-US" sz="1500" dirty="0"/>
          </a:p>
        </p:txBody>
      </p:sp>
      <p:pic>
        <p:nvPicPr>
          <p:cNvPr id="4" name="Image 0" descr="C:/Project/logo/metro_istanbul_logo.png">    </p:cNvPr>
          <p:cNvPicPr>
            <a:picLocks noChangeAspect="1"/>
          </p:cNvPicPr>
          <p:nvPr/>
        </p:nvPicPr>
        <p:blipFill>
          <a:blip r:embed="rId1"/>
          <a:stretch>
            <a:fillRect/>
          </a:stretch>
        </p:blipFill>
        <p:spPr>
          <a:xfrm>
            <a:off x="9905695" y="457200"/>
            <a:ext cx="1737360" cy="448056"/>
          </a:xfrm>
          <a:prstGeom prst="rect">
            <a:avLst/>
          </a:prstGeom>
        </p:spPr>
      </p:pic>
      <p:sp>
        <p:nvSpPr>
          <p:cNvPr id="5" name="Shape 2"/>
          <p:cNvSpPr/>
          <p:nvPr/>
        </p:nvSpPr>
        <p:spPr>
          <a:xfrm>
            <a:off x="548640" y="1783080"/>
            <a:ext cx="3566160" cy="2011680"/>
          </a:xfrm>
          <a:prstGeom prst="roundRect">
            <a:avLst>
              <a:gd name="adj" fmla="val 5455"/>
            </a:avLst>
          </a:prstGeom>
          <a:solidFill>
            <a:srgbClr val="F7F8FB"/>
          </a:solidFill>
          <a:ln w="12700">
            <a:solidFill>
              <a:srgbClr val="D9DEE8"/>
            </a:solidFill>
            <a:prstDash val="solid"/>
          </a:ln>
        </p:spPr>
      </p:sp>
      <p:sp>
        <p:nvSpPr>
          <p:cNvPr id="6" name="Shape 3"/>
          <p:cNvSpPr/>
          <p:nvPr/>
        </p:nvSpPr>
        <p:spPr>
          <a:xfrm>
            <a:off x="822960" y="2057400"/>
            <a:ext cx="566928" cy="566928"/>
          </a:xfrm>
          <a:prstGeom prst="ellipse">
            <a:avLst/>
          </a:prstGeom>
          <a:solidFill>
            <a:srgbClr val="001E61"/>
          </a:solidFill>
          <a:ln w="12700">
            <a:solidFill>
              <a:srgbClr val="001E61"/>
            </a:solidFill>
            <a:prstDash val="solid"/>
          </a:ln>
        </p:spPr>
      </p:sp>
      <p:pic>
        <p:nvPicPr>
          <p:cNvPr id="7" name="Image 1" descr="preencoded.png">    </p:cNvPr>
          <p:cNvPicPr>
            <a:picLocks noChangeAspect="1"/>
          </p:cNvPicPr>
          <p:nvPr/>
        </p:nvPicPr>
        <p:blipFill>
          <a:blip r:embed="rId2"/>
          <a:stretch>
            <a:fillRect/>
          </a:stretch>
        </p:blipFill>
        <p:spPr>
          <a:xfrm>
            <a:off x="970361" y="2204801"/>
            <a:ext cx="272125" cy="272125"/>
          </a:xfrm>
          <a:prstGeom prst="rect">
            <a:avLst/>
          </a:prstGeom>
        </p:spPr>
      </p:pic>
      <p:sp>
        <p:nvSpPr>
          <p:cNvPr id="8" name="Text 4"/>
          <p:cNvSpPr txBox="1"/>
          <p:nvPr/>
        </p:nvSpPr>
        <p:spPr>
          <a:xfrm>
            <a:off x="1508760" y="2075688"/>
            <a:ext cx="2377440" cy="530352"/>
          </a:xfrm>
          <a:prstGeom prst="rect">
            <a:avLst/>
          </a:prstGeom>
          <a:noFill/>
          <a:ln/>
        </p:spPr>
        <p:txBody>
          <a:bodyPr wrap="square" lIns="0" tIns="0" rIns="0" bIns="0" rtlCol="0" anchor="ctr"/>
          <a:lstStyle/>
          <a:p>
            <a:pPr indent="0" marL="0">
              <a:buNone/>
            </a:pPr>
            <a:r>
              <a:rPr lang="en-US" sz="1450" b="1" dirty="0">
                <a:solidFill>
                  <a:srgbClr val="001E61"/>
                </a:solidFill>
                <a:latin typeface="Calibri" pitchFamily="34" charset="0"/>
                <a:ea typeface="Calibri" pitchFamily="34" charset="-122"/>
                <a:cs typeface="Calibri" pitchFamily="34" charset="-120"/>
              </a:rPr>
              <a:t>Doğrulanabilir Kontrol</a:t>
            </a:r>
            <a:endParaRPr lang="en-US" sz="1450" dirty="0"/>
          </a:p>
        </p:txBody>
      </p:sp>
      <p:sp>
        <p:nvSpPr>
          <p:cNvPr id="9" name="Text 5"/>
          <p:cNvSpPr txBox="1"/>
          <p:nvPr/>
        </p:nvSpPr>
        <p:spPr>
          <a:xfrm>
            <a:off x="822960" y="2743200"/>
            <a:ext cx="3017520" cy="96012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GPS ve QR / NFC birlikteliği sayesinde her kontrol kaydı konum ve zamanla teyit edilir.</a:t>
            </a:r>
            <a:endParaRPr lang="en-US" sz="1150" dirty="0"/>
          </a:p>
        </p:txBody>
      </p:sp>
      <p:sp>
        <p:nvSpPr>
          <p:cNvPr id="10" name="Shape 6"/>
          <p:cNvSpPr/>
          <p:nvPr/>
        </p:nvSpPr>
        <p:spPr>
          <a:xfrm>
            <a:off x="4343400" y="1783080"/>
            <a:ext cx="3566160" cy="2011680"/>
          </a:xfrm>
          <a:prstGeom prst="roundRect">
            <a:avLst>
              <a:gd name="adj" fmla="val 5455"/>
            </a:avLst>
          </a:prstGeom>
          <a:solidFill>
            <a:srgbClr val="F7F8FB"/>
          </a:solidFill>
          <a:ln w="12700">
            <a:solidFill>
              <a:srgbClr val="D9DEE8"/>
            </a:solidFill>
            <a:prstDash val="solid"/>
          </a:ln>
        </p:spPr>
      </p:sp>
      <p:sp>
        <p:nvSpPr>
          <p:cNvPr id="11" name="Shape 7"/>
          <p:cNvSpPr/>
          <p:nvPr/>
        </p:nvSpPr>
        <p:spPr>
          <a:xfrm>
            <a:off x="4617720" y="2057400"/>
            <a:ext cx="566928" cy="566928"/>
          </a:xfrm>
          <a:prstGeom prst="ellipse">
            <a:avLst/>
          </a:prstGeom>
          <a:solidFill>
            <a:srgbClr val="D7282F"/>
          </a:solidFill>
          <a:ln w="12700">
            <a:solidFill>
              <a:srgbClr val="D7282F"/>
            </a:solidFill>
            <a:prstDash val="solid"/>
          </a:ln>
        </p:spPr>
      </p:sp>
      <p:pic>
        <p:nvPicPr>
          <p:cNvPr id="12" name="Image 2" descr="preencoded.png">    </p:cNvPr>
          <p:cNvPicPr>
            <a:picLocks noChangeAspect="1"/>
          </p:cNvPicPr>
          <p:nvPr/>
        </p:nvPicPr>
        <p:blipFill>
          <a:blip r:embed="rId3"/>
          <a:stretch>
            <a:fillRect/>
          </a:stretch>
        </p:blipFill>
        <p:spPr>
          <a:xfrm>
            <a:off x="4765121" y="2204801"/>
            <a:ext cx="272125" cy="272125"/>
          </a:xfrm>
          <a:prstGeom prst="rect">
            <a:avLst/>
          </a:prstGeom>
        </p:spPr>
      </p:pic>
      <p:sp>
        <p:nvSpPr>
          <p:cNvPr id="13" name="Text 8"/>
          <p:cNvSpPr txBox="1"/>
          <p:nvPr/>
        </p:nvSpPr>
        <p:spPr>
          <a:xfrm>
            <a:off x="5303520" y="2075688"/>
            <a:ext cx="2377440" cy="530352"/>
          </a:xfrm>
          <a:prstGeom prst="rect">
            <a:avLst/>
          </a:prstGeom>
          <a:noFill/>
          <a:ln/>
        </p:spPr>
        <p:txBody>
          <a:bodyPr wrap="square" lIns="0" tIns="0" rIns="0" bIns="0" rtlCol="0" anchor="ctr"/>
          <a:lstStyle/>
          <a:p>
            <a:pPr indent="0" marL="0">
              <a:buNone/>
            </a:pPr>
            <a:r>
              <a:rPr lang="en-US" sz="1450" b="1" dirty="0">
                <a:solidFill>
                  <a:srgbClr val="001E61"/>
                </a:solidFill>
                <a:latin typeface="Calibri" pitchFamily="34" charset="0"/>
                <a:ea typeface="Calibri" pitchFamily="34" charset="-122"/>
                <a:cs typeface="Calibri" pitchFamily="34" charset="-120"/>
              </a:rPr>
              <a:t>Hızlı Müdahale</a:t>
            </a:r>
            <a:endParaRPr lang="en-US" sz="1450" dirty="0"/>
          </a:p>
        </p:txBody>
      </p:sp>
      <p:sp>
        <p:nvSpPr>
          <p:cNvPr id="14" name="Text 9"/>
          <p:cNvSpPr txBox="1"/>
          <p:nvPr/>
        </p:nvSpPr>
        <p:spPr>
          <a:xfrm>
            <a:off x="4617720" y="2743200"/>
            <a:ext cx="3017520" cy="96012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Vukuatlar vardiya sonunu beklemeden, tespit anında ilgili birime ulaşır.</a:t>
            </a:r>
            <a:endParaRPr lang="en-US" sz="1150" dirty="0"/>
          </a:p>
        </p:txBody>
      </p:sp>
      <p:sp>
        <p:nvSpPr>
          <p:cNvPr id="15" name="Shape 10"/>
          <p:cNvSpPr/>
          <p:nvPr/>
        </p:nvSpPr>
        <p:spPr>
          <a:xfrm>
            <a:off x="8138160" y="1783080"/>
            <a:ext cx="3566160" cy="2011680"/>
          </a:xfrm>
          <a:prstGeom prst="roundRect">
            <a:avLst>
              <a:gd name="adj" fmla="val 5455"/>
            </a:avLst>
          </a:prstGeom>
          <a:solidFill>
            <a:srgbClr val="F7F8FB"/>
          </a:solidFill>
          <a:ln w="12700">
            <a:solidFill>
              <a:srgbClr val="D9DEE8"/>
            </a:solidFill>
            <a:prstDash val="solid"/>
          </a:ln>
        </p:spPr>
      </p:sp>
      <p:sp>
        <p:nvSpPr>
          <p:cNvPr id="16" name="Shape 11"/>
          <p:cNvSpPr/>
          <p:nvPr/>
        </p:nvSpPr>
        <p:spPr>
          <a:xfrm>
            <a:off x="8412480" y="2057400"/>
            <a:ext cx="566928" cy="566928"/>
          </a:xfrm>
          <a:prstGeom prst="ellipse">
            <a:avLst/>
          </a:prstGeom>
          <a:solidFill>
            <a:srgbClr val="001E61"/>
          </a:solidFill>
          <a:ln w="12700">
            <a:solidFill>
              <a:srgbClr val="001E61"/>
            </a:solidFill>
            <a:prstDash val="solid"/>
          </a:ln>
        </p:spPr>
      </p:sp>
      <p:pic>
        <p:nvPicPr>
          <p:cNvPr id="17" name="Image 3" descr="preencoded.png">    </p:cNvPr>
          <p:cNvPicPr>
            <a:picLocks noChangeAspect="1"/>
          </p:cNvPicPr>
          <p:nvPr/>
        </p:nvPicPr>
        <p:blipFill>
          <a:blip r:embed="rId4"/>
          <a:stretch>
            <a:fillRect/>
          </a:stretch>
        </p:blipFill>
        <p:spPr>
          <a:xfrm>
            <a:off x="8559881" y="2204801"/>
            <a:ext cx="272125" cy="272125"/>
          </a:xfrm>
          <a:prstGeom prst="rect">
            <a:avLst/>
          </a:prstGeom>
        </p:spPr>
      </p:pic>
      <p:sp>
        <p:nvSpPr>
          <p:cNvPr id="18" name="Text 12"/>
          <p:cNvSpPr txBox="1"/>
          <p:nvPr/>
        </p:nvSpPr>
        <p:spPr>
          <a:xfrm>
            <a:off x="9098280" y="2075688"/>
            <a:ext cx="2377440" cy="530352"/>
          </a:xfrm>
          <a:prstGeom prst="rect">
            <a:avLst/>
          </a:prstGeom>
          <a:noFill/>
          <a:ln/>
        </p:spPr>
        <p:txBody>
          <a:bodyPr wrap="square" lIns="0" tIns="0" rIns="0" bIns="0" rtlCol="0" anchor="ctr"/>
          <a:lstStyle/>
          <a:p>
            <a:pPr indent="0" marL="0">
              <a:buNone/>
            </a:pPr>
            <a:r>
              <a:rPr lang="en-US" sz="1450" b="1" dirty="0">
                <a:solidFill>
                  <a:srgbClr val="001E61"/>
                </a:solidFill>
                <a:latin typeface="Calibri" pitchFamily="34" charset="0"/>
                <a:ea typeface="Calibri" pitchFamily="34" charset="-122"/>
                <a:cs typeface="Calibri" pitchFamily="34" charset="-120"/>
              </a:rPr>
              <a:t>Tam İzlenebilirlik</a:t>
            </a:r>
            <a:endParaRPr lang="en-US" sz="1450" dirty="0"/>
          </a:p>
        </p:txBody>
      </p:sp>
      <p:sp>
        <p:nvSpPr>
          <p:cNvPr id="19" name="Text 13"/>
          <p:cNvSpPr txBox="1"/>
          <p:nvPr/>
        </p:nvSpPr>
        <p:spPr>
          <a:xfrm>
            <a:off x="8412480" y="2743200"/>
            <a:ext cx="3017520" cy="96012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Tüm devriye geçmişi merkezi veri tabanında saklanır; geriye dönük denetim saniyeler sürer.</a:t>
            </a:r>
            <a:endParaRPr lang="en-US" sz="1150" dirty="0"/>
          </a:p>
        </p:txBody>
      </p:sp>
      <p:sp>
        <p:nvSpPr>
          <p:cNvPr id="20" name="Shape 14"/>
          <p:cNvSpPr/>
          <p:nvPr/>
        </p:nvSpPr>
        <p:spPr>
          <a:xfrm>
            <a:off x="548640" y="4023360"/>
            <a:ext cx="3566160" cy="2011680"/>
          </a:xfrm>
          <a:prstGeom prst="roundRect">
            <a:avLst>
              <a:gd name="adj" fmla="val 5455"/>
            </a:avLst>
          </a:prstGeom>
          <a:solidFill>
            <a:srgbClr val="F7F8FB"/>
          </a:solidFill>
          <a:ln w="12700">
            <a:solidFill>
              <a:srgbClr val="D9DEE8"/>
            </a:solidFill>
            <a:prstDash val="solid"/>
          </a:ln>
        </p:spPr>
      </p:sp>
      <p:sp>
        <p:nvSpPr>
          <p:cNvPr id="21" name="Shape 15"/>
          <p:cNvSpPr/>
          <p:nvPr/>
        </p:nvSpPr>
        <p:spPr>
          <a:xfrm>
            <a:off x="822960" y="4297680"/>
            <a:ext cx="566928" cy="566928"/>
          </a:xfrm>
          <a:prstGeom prst="ellipse">
            <a:avLst/>
          </a:prstGeom>
          <a:solidFill>
            <a:srgbClr val="D7282F"/>
          </a:solidFill>
          <a:ln w="12700">
            <a:solidFill>
              <a:srgbClr val="D7282F"/>
            </a:solidFill>
            <a:prstDash val="solid"/>
          </a:ln>
        </p:spPr>
      </p:sp>
      <p:pic>
        <p:nvPicPr>
          <p:cNvPr id="22" name="Image 4" descr="preencoded.png">    </p:cNvPr>
          <p:cNvPicPr>
            <a:picLocks noChangeAspect="1"/>
          </p:cNvPicPr>
          <p:nvPr/>
        </p:nvPicPr>
        <p:blipFill>
          <a:blip r:embed="rId5"/>
          <a:stretch>
            <a:fillRect/>
          </a:stretch>
        </p:blipFill>
        <p:spPr>
          <a:xfrm>
            <a:off x="970361" y="4445081"/>
            <a:ext cx="272125" cy="272125"/>
          </a:xfrm>
          <a:prstGeom prst="rect">
            <a:avLst/>
          </a:prstGeom>
        </p:spPr>
      </p:pic>
      <p:sp>
        <p:nvSpPr>
          <p:cNvPr id="23" name="Text 16"/>
          <p:cNvSpPr txBox="1"/>
          <p:nvPr/>
        </p:nvSpPr>
        <p:spPr>
          <a:xfrm>
            <a:off x="1508760" y="4315968"/>
            <a:ext cx="2377440" cy="530352"/>
          </a:xfrm>
          <a:prstGeom prst="rect">
            <a:avLst/>
          </a:prstGeom>
          <a:noFill/>
          <a:ln/>
        </p:spPr>
        <p:txBody>
          <a:bodyPr wrap="square" lIns="0" tIns="0" rIns="0" bIns="0" rtlCol="0" anchor="ctr"/>
          <a:lstStyle/>
          <a:p>
            <a:pPr indent="0" marL="0">
              <a:buNone/>
            </a:pPr>
            <a:r>
              <a:rPr lang="en-US" sz="1450" b="1" dirty="0">
                <a:solidFill>
                  <a:srgbClr val="001E61"/>
                </a:solidFill>
                <a:latin typeface="Calibri" pitchFamily="34" charset="0"/>
                <a:ea typeface="Calibri" pitchFamily="34" charset="-122"/>
                <a:cs typeface="Calibri" pitchFamily="34" charset="-120"/>
              </a:rPr>
              <a:t>Hesap Verebilirlik</a:t>
            </a:r>
            <a:endParaRPr lang="en-US" sz="1450" dirty="0"/>
          </a:p>
        </p:txBody>
      </p:sp>
      <p:sp>
        <p:nvSpPr>
          <p:cNvPr id="24" name="Text 17"/>
          <p:cNvSpPr txBox="1"/>
          <p:nvPr/>
        </p:nvSpPr>
        <p:spPr>
          <a:xfrm>
            <a:off x="822960" y="4983480"/>
            <a:ext cx="3017520" cy="96012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Kim, nerede, ne zaman sorularının yanıtı sistem kaydıyla netleşir.</a:t>
            </a:r>
            <a:endParaRPr lang="en-US" sz="1150" dirty="0"/>
          </a:p>
        </p:txBody>
      </p:sp>
      <p:sp>
        <p:nvSpPr>
          <p:cNvPr id="25" name="Shape 18"/>
          <p:cNvSpPr/>
          <p:nvPr/>
        </p:nvSpPr>
        <p:spPr>
          <a:xfrm>
            <a:off x="4343400" y="4023360"/>
            <a:ext cx="3566160" cy="2011680"/>
          </a:xfrm>
          <a:prstGeom prst="roundRect">
            <a:avLst>
              <a:gd name="adj" fmla="val 5455"/>
            </a:avLst>
          </a:prstGeom>
          <a:solidFill>
            <a:srgbClr val="F7F8FB"/>
          </a:solidFill>
          <a:ln w="12700">
            <a:solidFill>
              <a:srgbClr val="D9DEE8"/>
            </a:solidFill>
            <a:prstDash val="solid"/>
          </a:ln>
        </p:spPr>
      </p:sp>
      <p:sp>
        <p:nvSpPr>
          <p:cNvPr id="26" name="Shape 19"/>
          <p:cNvSpPr/>
          <p:nvPr/>
        </p:nvSpPr>
        <p:spPr>
          <a:xfrm>
            <a:off x="4617720" y="4297680"/>
            <a:ext cx="566928" cy="566928"/>
          </a:xfrm>
          <a:prstGeom prst="ellipse">
            <a:avLst/>
          </a:prstGeom>
          <a:solidFill>
            <a:srgbClr val="001E61"/>
          </a:solidFill>
          <a:ln w="12700">
            <a:solidFill>
              <a:srgbClr val="001E61"/>
            </a:solidFill>
            <a:prstDash val="solid"/>
          </a:ln>
        </p:spPr>
      </p:sp>
      <p:pic>
        <p:nvPicPr>
          <p:cNvPr id="27" name="Image 5" descr="preencoded.png">    </p:cNvPr>
          <p:cNvPicPr>
            <a:picLocks noChangeAspect="1"/>
          </p:cNvPicPr>
          <p:nvPr/>
        </p:nvPicPr>
        <p:blipFill>
          <a:blip r:embed="rId6"/>
          <a:stretch>
            <a:fillRect/>
          </a:stretch>
        </p:blipFill>
        <p:spPr>
          <a:xfrm>
            <a:off x="4765121" y="4445081"/>
            <a:ext cx="272125" cy="272125"/>
          </a:xfrm>
          <a:prstGeom prst="rect">
            <a:avLst/>
          </a:prstGeom>
        </p:spPr>
      </p:pic>
      <p:sp>
        <p:nvSpPr>
          <p:cNvPr id="28" name="Text 20"/>
          <p:cNvSpPr txBox="1"/>
          <p:nvPr/>
        </p:nvSpPr>
        <p:spPr>
          <a:xfrm>
            <a:off x="5303520" y="4315968"/>
            <a:ext cx="2377440" cy="530352"/>
          </a:xfrm>
          <a:prstGeom prst="rect">
            <a:avLst/>
          </a:prstGeom>
          <a:noFill/>
          <a:ln/>
        </p:spPr>
        <p:txBody>
          <a:bodyPr wrap="square" lIns="0" tIns="0" rIns="0" bIns="0" rtlCol="0" anchor="ctr"/>
          <a:lstStyle/>
          <a:p>
            <a:pPr indent="0" marL="0">
              <a:buNone/>
            </a:pPr>
            <a:r>
              <a:rPr lang="en-US" sz="1450" b="1" dirty="0">
                <a:solidFill>
                  <a:srgbClr val="001E61"/>
                </a:solidFill>
                <a:latin typeface="Calibri" pitchFamily="34" charset="0"/>
                <a:ea typeface="Calibri" pitchFamily="34" charset="-122"/>
                <a:cs typeface="Calibri" pitchFamily="34" charset="-120"/>
              </a:rPr>
              <a:t>Veriye Dayalı Planlama</a:t>
            </a:r>
            <a:endParaRPr lang="en-US" sz="1450" dirty="0"/>
          </a:p>
        </p:txBody>
      </p:sp>
      <p:sp>
        <p:nvSpPr>
          <p:cNvPr id="29" name="Text 21"/>
          <p:cNvSpPr txBox="1"/>
          <p:nvPr/>
        </p:nvSpPr>
        <p:spPr>
          <a:xfrm>
            <a:off x="4617720" y="4983480"/>
            <a:ext cx="3017520" cy="96012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Raporlar üzerinden atlanan noktalar ve yoğun vukuat alanları belirlenir, rotalar iyileştirilir.</a:t>
            </a:r>
            <a:endParaRPr lang="en-US" sz="1150" dirty="0"/>
          </a:p>
        </p:txBody>
      </p:sp>
      <p:sp>
        <p:nvSpPr>
          <p:cNvPr id="30" name="Shape 22"/>
          <p:cNvSpPr/>
          <p:nvPr/>
        </p:nvSpPr>
        <p:spPr>
          <a:xfrm>
            <a:off x="8138160" y="4023360"/>
            <a:ext cx="3566160" cy="2011680"/>
          </a:xfrm>
          <a:prstGeom prst="roundRect">
            <a:avLst>
              <a:gd name="adj" fmla="val 5455"/>
            </a:avLst>
          </a:prstGeom>
          <a:solidFill>
            <a:srgbClr val="F7F8FB"/>
          </a:solidFill>
          <a:ln w="12700">
            <a:solidFill>
              <a:srgbClr val="D9DEE8"/>
            </a:solidFill>
            <a:prstDash val="solid"/>
          </a:ln>
        </p:spPr>
      </p:sp>
      <p:sp>
        <p:nvSpPr>
          <p:cNvPr id="31" name="Shape 23"/>
          <p:cNvSpPr/>
          <p:nvPr/>
        </p:nvSpPr>
        <p:spPr>
          <a:xfrm>
            <a:off x="8412480" y="4297680"/>
            <a:ext cx="566928" cy="566928"/>
          </a:xfrm>
          <a:prstGeom prst="ellipse">
            <a:avLst/>
          </a:prstGeom>
          <a:solidFill>
            <a:srgbClr val="D7282F"/>
          </a:solidFill>
          <a:ln w="12700">
            <a:solidFill>
              <a:srgbClr val="D7282F"/>
            </a:solidFill>
            <a:prstDash val="solid"/>
          </a:ln>
        </p:spPr>
      </p:sp>
      <p:pic>
        <p:nvPicPr>
          <p:cNvPr id="32" name="Image 6" descr="preencoded.png">    </p:cNvPr>
          <p:cNvPicPr>
            <a:picLocks noChangeAspect="1"/>
          </p:cNvPicPr>
          <p:nvPr/>
        </p:nvPicPr>
        <p:blipFill>
          <a:blip r:embed="rId7"/>
          <a:stretch>
            <a:fillRect/>
          </a:stretch>
        </p:blipFill>
        <p:spPr>
          <a:xfrm>
            <a:off x="8559881" y="4445081"/>
            <a:ext cx="272125" cy="272125"/>
          </a:xfrm>
          <a:prstGeom prst="rect">
            <a:avLst/>
          </a:prstGeom>
        </p:spPr>
      </p:pic>
      <p:sp>
        <p:nvSpPr>
          <p:cNvPr id="33" name="Text 24"/>
          <p:cNvSpPr txBox="1"/>
          <p:nvPr/>
        </p:nvSpPr>
        <p:spPr>
          <a:xfrm>
            <a:off x="9098280" y="4315968"/>
            <a:ext cx="2377440" cy="530352"/>
          </a:xfrm>
          <a:prstGeom prst="rect">
            <a:avLst/>
          </a:prstGeom>
          <a:noFill/>
          <a:ln/>
        </p:spPr>
        <p:txBody>
          <a:bodyPr wrap="square" lIns="0" tIns="0" rIns="0" bIns="0" rtlCol="0" anchor="ctr"/>
          <a:lstStyle/>
          <a:p>
            <a:pPr indent="0" marL="0">
              <a:buNone/>
            </a:pPr>
            <a:r>
              <a:rPr lang="en-US" sz="1450" b="1" dirty="0">
                <a:solidFill>
                  <a:srgbClr val="001E61"/>
                </a:solidFill>
                <a:latin typeface="Calibri" pitchFamily="34" charset="0"/>
                <a:ea typeface="Calibri" pitchFamily="34" charset="-122"/>
                <a:cs typeface="Calibri" pitchFamily="34" charset="-120"/>
              </a:rPr>
              <a:t>Kâğıtsız Süreç</a:t>
            </a:r>
            <a:endParaRPr lang="en-US" sz="1450" dirty="0"/>
          </a:p>
        </p:txBody>
      </p:sp>
      <p:sp>
        <p:nvSpPr>
          <p:cNvPr id="34" name="Text 25"/>
          <p:cNvSpPr txBox="1"/>
          <p:nvPr/>
        </p:nvSpPr>
        <p:spPr>
          <a:xfrm>
            <a:off x="8412480" y="4983480"/>
            <a:ext cx="3017520" cy="960120"/>
          </a:xfrm>
          <a:prstGeom prst="rect">
            <a:avLst/>
          </a:prstGeom>
          <a:noFill/>
          <a:ln/>
        </p:spPr>
        <p:txBody>
          <a:bodyPr wrap="square" lIns="0" tIns="0" rIns="0" bIns="0" rtlCol="0" anchor="t"/>
          <a:lstStyle/>
          <a:p>
            <a:pPr indent="0" marL="0">
              <a:buNone/>
            </a:pPr>
            <a:r>
              <a:rPr lang="en-US" sz="1150" dirty="0">
                <a:solidFill>
                  <a:srgbClr val="5B6472"/>
                </a:solidFill>
                <a:latin typeface="Calibri" pitchFamily="34" charset="0"/>
                <a:ea typeface="Calibri" pitchFamily="34" charset="-122"/>
                <a:cs typeface="Calibri" pitchFamily="34" charset="-120"/>
              </a:rPr>
              <a:t>Devriye defteri ve basılı formlar ortadan kalkar; arşiv maliyeti ve kağıt tüketimi azalır.</a:t>
            </a:r>
            <a:endParaRPr lang="en-US" sz="1150" dirty="0"/>
          </a:p>
        </p:txBody>
      </p:sp>
      <p:sp>
        <p:nvSpPr>
          <p:cNvPr id="35" name="Text 26"/>
          <p:cNvSpPr txBox="1"/>
          <p:nvPr/>
        </p:nvSpPr>
        <p:spPr>
          <a:xfrm>
            <a:off x="548640" y="6400800"/>
            <a:ext cx="4572000" cy="274320"/>
          </a:xfrm>
          <a:prstGeom prst="rect">
            <a:avLst/>
          </a:prstGeom>
          <a:noFill/>
          <a:ln/>
        </p:spPr>
        <p:txBody>
          <a:bodyPr wrap="square" lIns="0" tIns="0" rIns="0" bIns="0" rtlCol="0" anchor="ctr"/>
          <a:lstStyle/>
          <a:p>
            <a:pPr indent="0" marL="0">
              <a:buNone/>
            </a:pPr>
            <a:r>
              <a:rPr lang="en-US" sz="1000" dirty="0">
                <a:solidFill>
                  <a:srgbClr val="9AA3B2"/>
                </a:solidFill>
                <a:latin typeface="Calibri" pitchFamily="34" charset="0"/>
                <a:ea typeface="Calibri" pitchFamily="34" charset="-122"/>
                <a:cs typeface="Calibri" pitchFamily="34" charset="-120"/>
              </a:rPr>
              <a:t>Güvenlik Devriye Sistemi</a:t>
            </a:r>
            <a:endParaRPr lang="en-US" sz="1000" dirty="0"/>
          </a:p>
        </p:txBody>
      </p:sp>
      <p:sp>
        <p:nvSpPr>
          <p:cNvPr id="36" name="Text 27"/>
          <p:cNvSpPr txBox="1"/>
          <p:nvPr/>
        </p:nvSpPr>
        <p:spPr>
          <a:xfrm>
            <a:off x="11185855" y="6400800"/>
            <a:ext cx="457200" cy="274320"/>
          </a:xfrm>
          <a:prstGeom prst="rect">
            <a:avLst/>
          </a:prstGeom>
          <a:noFill/>
          <a:ln/>
        </p:spPr>
        <p:txBody>
          <a:bodyPr wrap="square" lIns="0" tIns="0" rIns="0" bIns="0" rtlCol="0" anchor="ctr"/>
          <a:lstStyle/>
          <a:p>
            <a:pPr algn="r" indent="0" marL="0">
              <a:buNone/>
            </a:pPr>
            <a:r>
              <a:rPr lang="en-US" sz="1000" dirty="0">
                <a:solidFill>
                  <a:srgbClr val="9AA3B2"/>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1E61"/>
        </a:solidFill>
      </p:bgPr>
    </p:bg>
    <p:spTree>
      <p:nvGrpSpPr>
        <p:cNvPr id="1" name=""/>
        <p:cNvGrpSpPr/>
        <p:nvPr/>
      </p:nvGrpSpPr>
      <p:grpSpPr>
        <a:xfrm>
          <a:off x="0" y="0"/>
          <a:ext cx="0" cy="0"/>
          <a:chOff x="0" y="0"/>
          <a:chExt cx="0" cy="0"/>
        </a:xfrm>
      </p:grpSpPr>
      <p:pic>
        <p:nvPicPr>
          <p:cNvPr id="2" name="Image 0" descr="motif.png">    </p:cNvPr>
          <p:cNvPicPr>
            <a:picLocks noChangeAspect="1"/>
          </p:cNvPicPr>
          <p:nvPr/>
        </p:nvPicPr>
        <p:blipFill>
          <a:blip r:embed="rId1">
            <a:alphaModFix amt="18000"/>
          </a:blip>
          <a:stretch>
            <a:fillRect/>
          </a:stretch>
        </p:blipFill>
        <p:spPr>
          <a:xfrm>
            <a:off x="0" y="0"/>
            <a:ext cx="12191695" cy="6858000"/>
          </a:xfrm>
          <a:prstGeom prst="rect">
            <a:avLst/>
          </a:prstGeom>
        </p:spPr>
      </p:pic>
      <p:pic>
        <p:nvPicPr>
          <p:cNvPr id="3" name="Image 1" descr="logo_white.png">    </p:cNvPr>
          <p:cNvPicPr>
            <a:picLocks noChangeAspect="1"/>
          </p:cNvPicPr>
          <p:nvPr/>
        </p:nvPicPr>
        <p:blipFill>
          <a:blip r:embed="rId2"/>
          <a:stretch>
            <a:fillRect/>
          </a:stretch>
        </p:blipFill>
        <p:spPr>
          <a:xfrm>
            <a:off x="4632808" y="1737360"/>
            <a:ext cx="2926080" cy="758952"/>
          </a:xfrm>
          <a:prstGeom prst="rect">
            <a:avLst/>
          </a:prstGeom>
        </p:spPr>
      </p:pic>
      <p:sp>
        <p:nvSpPr>
          <p:cNvPr id="4" name="Text 0"/>
          <p:cNvSpPr txBox="1"/>
          <p:nvPr/>
        </p:nvSpPr>
        <p:spPr>
          <a:xfrm>
            <a:off x="0" y="2926080"/>
            <a:ext cx="12191695" cy="914400"/>
          </a:xfrm>
          <a:prstGeom prst="rect">
            <a:avLst/>
          </a:prstGeom>
          <a:noFill/>
          <a:ln/>
        </p:spPr>
        <p:txBody>
          <a:bodyPr wrap="square" lIns="0" tIns="0" rIns="0" bIns="0" rtlCol="0" anchor="ctr"/>
          <a:lstStyle/>
          <a:p>
            <a:pPr algn="ctr" indent="0" marL="0">
              <a:buNone/>
            </a:pPr>
            <a:r>
              <a:rPr lang="en-US" sz="4800" b="1" dirty="0">
                <a:solidFill>
                  <a:srgbClr val="FFFFFF"/>
                </a:solidFill>
                <a:latin typeface="Calibri" pitchFamily="34" charset="0"/>
                <a:ea typeface="Calibri" pitchFamily="34" charset="-122"/>
                <a:cs typeface="Calibri" pitchFamily="34" charset="-120"/>
              </a:rPr>
              <a:t>Teşekkürler</a:t>
            </a:r>
            <a:endParaRPr lang="en-US" sz="4800" dirty="0"/>
          </a:p>
        </p:txBody>
      </p:sp>
      <p:sp>
        <p:nvSpPr>
          <p:cNvPr id="5" name="Text 1"/>
          <p:cNvSpPr txBox="1"/>
          <p:nvPr/>
        </p:nvSpPr>
        <p:spPr>
          <a:xfrm>
            <a:off x="1371600" y="3886200"/>
            <a:ext cx="9448495" cy="457200"/>
          </a:xfrm>
          <a:prstGeom prst="rect">
            <a:avLst/>
          </a:prstGeom>
          <a:noFill/>
          <a:ln/>
        </p:spPr>
        <p:txBody>
          <a:bodyPr wrap="square" lIns="0" tIns="0" rIns="0" bIns="0" rtlCol="0" anchor="ctr"/>
          <a:lstStyle/>
          <a:p>
            <a:pPr algn="ctr" indent="0" marL="0">
              <a:buNone/>
            </a:pPr>
            <a:r>
              <a:rPr lang="en-US" sz="1800" dirty="0">
                <a:solidFill>
                  <a:srgbClr val="CADCFC"/>
                </a:solidFill>
                <a:latin typeface="Calibri" pitchFamily="34" charset="0"/>
                <a:ea typeface="Calibri" pitchFamily="34" charset="-122"/>
                <a:cs typeface="Calibri" pitchFamily="34" charset="-120"/>
              </a:rPr>
              <a:t>Güvenlik Devriye Sistemi ile sahadaki her kontrol, merkezde görünür.</a:t>
            </a:r>
            <a:endParaRPr lang="en-US" sz="1800" dirty="0"/>
          </a:p>
        </p:txBody>
      </p:sp>
      <p:sp>
        <p:nvSpPr>
          <p:cNvPr id="6" name="Text 2"/>
          <p:cNvSpPr txBox="1"/>
          <p:nvPr/>
        </p:nvSpPr>
        <p:spPr>
          <a:xfrm>
            <a:off x="0" y="5943600"/>
            <a:ext cx="12191695" cy="365760"/>
          </a:xfrm>
          <a:prstGeom prst="rect">
            <a:avLst/>
          </a:prstGeom>
          <a:noFill/>
          <a:ln/>
        </p:spPr>
        <p:txBody>
          <a:bodyPr wrap="square" lIns="0" tIns="0" rIns="0" bIns="0" rtlCol="0" anchor="ctr"/>
          <a:lstStyle/>
          <a:p>
            <a:pPr algn="ctr" indent="0" marL="0">
              <a:buNone/>
            </a:pPr>
            <a:r>
              <a:rPr lang="en-US" sz="1300" dirty="0">
                <a:solidFill>
                  <a:srgbClr val="8FA3D9"/>
                </a:solidFill>
                <a:latin typeface="Calibri" pitchFamily="34" charset="0"/>
                <a:ea typeface="Calibri" pitchFamily="34" charset="-122"/>
                <a:cs typeface="Calibri" pitchFamily="34" charset="-120"/>
              </a:rPr>
              <a:t>Metro İstanbul  ·  2026</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Güvenlik Devriye Sistemi</dc:title>
  <dc:subject>PptxGenJS Presentation</dc:subject>
  <dc:creator>Metro İstanbul</dc:creator>
  <cp:lastModifiedBy>Metro İstanbul</cp:lastModifiedBy>
  <cp:revision>1</cp:revision>
  <dcterms:created xsi:type="dcterms:W3CDTF">2026-09-09T13:29:03Z</dcterms:created>
  <dcterms:modified xsi:type="dcterms:W3CDTF">2026-09-09T13:29:03Z</dcterms:modified>
</cp:coreProperties>
</file>