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8288000" cy="10287000"/>
  <p:notesSz cx="6858000" cy="9144000"/>
  <p:embeddedFontLst>
    <p:embeddedFont>
      <p:font typeface="Calibri" panose="020F0502020204030204" pitchFamily="34" charset="0"/>
      <p:regular r:id="rId18"/>
      <p:bold r:id="rId19"/>
      <p:italic r:id="rId20"/>
      <p:boldItalic r:id="rId21"/>
    </p:embeddedFont>
    <p:embeddedFont>
      <p:font typeface="Garet" panose="020B0604020202020204" charset="0"/>
      <p:regular r:id="rId22"/>
    </p:embeddedFont>
    <p:embeddedFont>
      <p:font typeface="Montserrat" panose="00000500000000000000" pitchFamily="2" charset="0"/>
      <p:regular r:id="rId23"/>
      <p:bold r:id="rId24"/>
      <p:italic r:id="rId25"/>
      <p:boldItalic r:id="rId26"/>
    </p:embeddedFont>
    <p:embeddedFont>
      <p:font typeface="Montserrat Bold" panose="00000800000000000000" charset="0"/>
      <p:regular r:id="rId27"/>
    </p:embeddedFont>
    <p:embeddedFont>
      <p:font typeface="Poppins" panose="00000500000000000000" pitchFamily="2" charset="0"/>
      <p:regular r:id="rId28"/>
      <p:bold r:id="rId29"/>
      <p:italic r:id="rId30"/>
      <p:boldItalic r:id="rId31"/>
    </p:embeddedFont>
    <p:embeddedFont>
      <p:font typeface="Poppins Light" panose="00000400000000000000" pitchFamily="2" charset="0"/>
      <p:regular r:id="rId32"/>
      <p:italic r:id="rId33"/>
    </p:embeddedFont>
    <p:embeddedFont>
      <p:font typeface="Proxima Nova" panose="020B0604020202020204" charset="0"/>
      <p:regular r:id="rId34"/>
    </p:embeddedFont>
    <p:embeddedFont>
      <p:font typeface="Proxima Nova Bold"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ableStyles" Target="tableStyles.xml"/><Relationship Id="rId21" Type="http://schemas.openxmlformats.org/officeDocument/2006/relationships/font" Target="fonts/font4.fntdata"/><Relationship Id="rId34"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image" Target="../media/image13.png"/><Relationship Id="rId3" Type="http://schemas.openxmlformats.org/officeDocument/2006/relationships/image" Target="../media/image6.png"/><Relationship Id="rId7" Type="http://schemas.openxmlformats.org/officeDocument/2006/relationships/image" Target="../media/image4.png"/><Relationship Id="rId12" Type="http://schemas.openxmlformats.org/officeDocument/2006/relationships/image" Target="../media/image1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10.svg"/><Relationship Id="rId4" Type="http://schemas.openxmlformats.org/officeDocument/2006/relationships/image" Target="../media/image7.svg"/><Relationship Id="rId9" Type="http://schemas.openxmlformats.org/officeDocument/2006/relationships/image" Target="../media/image9.png"/><Relationship Id="rId1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8.png"/><Relationship Id="rId5" Type="http://schemas.openxmlformats.org/officeDocument/2006/relationships/image" Target="../media/image4.png"/><Relationship Id="rId10" Type="http://schemas.openxmlformats.org/officeDocument/2006/relationships/image" Target="../media/image17.svg"/><Relationship Id="rId4" Type="http://schemas.openxmlformats.org/officeDocument/2006/relationships/image" Target="../media/image3.sv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27.svg"/><Relationship Id="rId18" Type="http://schemas.openxmlformats.org/officeDocument/2006/relationships/image" Target="../media/image32.png"/><Relationship Id="rId26" Type="http://schemas.openxmlformats.org/officeDocument/2006/relationships/image" Target="../media/image39.svg"/><Relationship Id="rId3" Type="http://schemas.openxmlformats.org/officeDocument/2006/relationships/image" Target="../media/image21.svg"/><Relationship Id="rId21" Type="http://schemas.openxmlformats.org/officeDocument/2006/relationships/image" Target="../media/image35.svg"/><Relationship Id="rId7" Type="http://schemas.openxmlformats.org/officeDocument/2006/relationships/image" Target="../media/image23.svg"/><Relationship Id="rId12" Type="http://schemas.openxmlformats.org/officeDocument/2006/relationships/image" Target="../media/image26.png"/><Relationship Id="rId17" Type="http://schemas.openxmlformats.org/officeDocument/2006/relationships/image" Target="../media/image31.svg"/><Relationship Id="rId25" Type="http://schemas.openxmlformats.org/officeDocument/2006/relationships/image" Target="../media/image38.png"/><Relationship Id="rId2" Type="http://schemas.openxmlformats.org/officeDocument/2006/relationships/image" Target="../media/image20.png"/><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5.svg"/><Relationship Id="rId24" Type="http://schemas.openxmlformats.org/officeDocument/2006/relationships/image" Target="../media/image37.svg"/><Relationship Id="rId5" Type="http://schemas.openxmlformats.org/officeDocument/2006/relationships/image" Target="../media/image7.svg"/><Relationship Id="rId15" Type="http://schemas.openxmlformats.org/officeDocument/2006/relationships/image" Target="../media/image29.svg"/><Relationship Id="rId23" Type="http://schemas.openxmlformats.org/officeDocument/2006/relationships/image" Target="../media/image36.png"/><Relationship Id="rId28" Type="http://schemas.openxmlformats.org/officeDocument/2006/relationships/image" Target="../media/image41.svg"/><Relationship Id="rId10" Type="http://schemas.openxmlformats.org/officeDocument/2006/relationships/image" Target="../media/image24.png"/><Relationship Id="rId19" Type="http://schemas.openxmlformats.org/officeDocument/2006/relationships/image" Target="../media/image33.svg"/><Relationship Id="rId4" Type="http://schemas.openxmlformats.org/officeDocument/2006/relationships/image" Target="../media/image6.png"/><Relationship Id="rId9" Type="http://schemas.openxmlformats.org/officeDocument/2006/relationships/image" Target="../media/image3.svg"/><Relationship Id="rId14" Type="http://schemas.openxmlformats.org/officeDocument/2006/relationships/image" Target="../media/image28.png"/><Relationship Id="rId22" Type="http://schemas.openxmlformats.org/officeDocument/2006/relationships/image" Target="../media/image8.png"/><Relationship Id="rId27"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44.jpeg"/><Relationship Id="rId4" Type="http://schemas.openxmlformats.org/officeDocument/2006/relationships/image" Target="../media/image21.svg"/><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46.png"/><Relationship Id="rId5" Type="http://schemas.openxmlformats.org/officeDocument/2006/relationships/image" Target="../media/image6.png"/><Relationship Id="rId10" Type="http://schemas.openxmlformats.org/officeDocument/2006/relationships/image" Target="../media/image45.png"/><Relationship Id="rId4" Type="http://schemas.openxmlformats.org/officeDocument/2006/relationships/image" Target="../media/image21.sv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47.png"/><Relationship Id="rId4" Type="http://schemas.openxmlformats.org/officeDocument/2006/relationships/image" Target="../media/image21.svg"/><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48.png"/><Relationship Id="rId4" Type="http://schemas.openxmlformats.org/officeDocument/2006/relationships/image" Target="../media/image21.svg"/><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20.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49.jpeg"/><Relationship Id="rId4" Type="http://schemas.openxmlformats.org/officeDocument/2006/relationships/image" Target="../media/image21.sv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8.pn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7.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51.svg"/><Relationship Id="rId4" Type="http://schemas.openxmlformats.org/officeDocument/2006/relationships/image" Target="../media/image3.svg"/><Relationship Id="rId9" Type="http://schemas.openxmlformats.org/officeDocument/2006/relationships/image" Target="../media/image50.png"/><Relationship Id="rId1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59.png"/><Relationship Id="rId3" Type="http://schemas.openxmlformats.org/officeDocument/2006/relationships/image" Target="../media/image53.png"/><Relationship Id="rId7" Type="http://schemas.openxmlformats.org/officeDocument/2006/relationships/image" Target="../media/image55.png"/><Relationship Id="rId12" Type="http://schemas.openxmlformats.org/officeDocument/2006/relationships/image" Target="../media/image5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57.png"/><Relationship Id="rId5" Type="http://schemas.openxmlformats.org/officeDocument/2006/relationships/image" Target="../media/image2.png"/><Relationship Id="rId15" Type="http://schemas.openxmlformats.org/officeDocument/2006/relationships/image" Target="../media/image8.png"/><Relationship Id="rId10" Type="http://schemas.openxmlformats.org/officeDocument/2006/relationships/image" Target="../media/image5.svg"/><Relationship Id="rId4" Type="http://schemas.openxmlformats.org/officeDocument/2006/relationships/image" Target="../media/image54.svg"/><Relationship Id="rId9" Type="http://schemas.openxmlformats.org/officeDocument/2006/relationships/image" Target="../media/image4.png"/><Relationship Id="rId14" Type="http://schemas.openxmlformats.org/officeDocument/2006/relationships/image" Target="../media/image60.svg"/></Relationships>
</file>

<file path=ppt/slides/_rels/slide15.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2.svg"/><Relationship Id="rId3" Type="http://schemas.openxmlformats.org/officeDocument/2006/relationships/image" Target="../media/image53.png"/><Relationship Id="rId7" Type="http://schemas.openxmlformats.org/officeDocument/2006/relationships/image" Target="../media/image55.png"/><Relationship Id="rId12" Type="http://schemas.openxmlformats.org/officeDocument/2006/relationships/image" Target="../media/image6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64.svg"/><Relationship Id="rId10" Type="http://schemas.openxmlformats.org/officeDocument/2006/relationships/image" Target="../media/image5.svg"/><Relationship Id="rId4" Type="http://schemas.openxmlformats.org/officeDocument/2006/relationships/image" Target="../media/image54.svg"/><Relationship Id="rId9" Type="http://schemas.openxmlformats.org/officeDocument/2006/relationships/image" Target="../media/image4.png"/><Relationship Id="rId14" Type="http://schemas.openxmlformats.org/officeDocument/2006/relationships/image" Target="../media/image63.png"/></Relationships>
</file>

<file path=ppt/slides/_rels/slide1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21.svg"/><Relationship Id="rId4" Type="http://schemas.openxmlformats.org/officeDocument/2006/relationships/image" Target="../media/image5.sv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5" name="Freeform 5"/>
          <p:cNvSpPr/>
          <p:nvPr/>
        </p:nvSpPr>
        <p:spPr>
          <a:xfrm>
            <a:off x="12169840" y="-2464528"/>
            <a:ext cx="9514219" cy="5339855"/>
          </a:xfrm>
          <a:custGeom>
            <a:avLst/>
            <a:gdLst/>
            <a:ahLst/>
            <a:cxnLst/>
            <a:rect l="l" t="t" r="r" b="b"/>
            <a:pathLst>
              <a:path w="9514219" h="5339855">
                <a:moveTo>
                  <a:pt x="0" y="0"/>
                </a:moveTo>
                <a:lnTo>
                  <a:pt x="9514219" y="0"/>
                </a:lnTo>
                <a:lnTo>
                  <a:pt x="9514219" y="5339855"/>
                </a:lnTo>
                <a:lnTo>
                  <a:pt x="0" y="533985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6" name="Freeform 6"/>
          <p:cNvSpPr/>
          <p:nvPr/>
        </p:nvSpPr>
        <p:spPr>
          <a:xfrm rot="-1396304">
            <a:off x="9566199" y="7238985"/>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TextBox 7"/>
          <p:cNvSpPr txBox="1"/>
          <p:nvPr/>
        </p:nvSpPr>
        <p:spPr>
          <a:xfrm>
            <a:off x="1028700" y="4527194"/>
            <a:ext cx="16230600" cy="819150"/>
          </a:xfrm>
          <a:prstGeom prst="rect">
            <a:avLst/>
          </a:prstGeom>
        </p:spPr>
        <p:txBody>
          <a:bodyPr lIns="0" tIns="0" rIns="0" bIns="0" rtlCol="0" anchor="t">
            <a:spAutoFit/>
          </a:bodyPr>
          <a:lstStyle/>
          <a:p>
            <a:pPr algn="l">
              <a:lnSpc>
                <a:spcPts val="6480"/>
              </a:lnSpc>
            </a:pPr>
            <a:r>
              <a:rPr lang="en-US" sz="5400" b="1">
                <a:solidFill>
                  <a:srgbClr val="FFFFFF"/>
                </a:solidFill>
                <a:latin typeface="Montserrat Bold"/>
                <a:ea typeface="Montserrat Bold"/>
                <a:cs typeface="Montserrat Bold"/>
                <a:sym typeface="Montserrat Bold"/>
              </a:rPr>
              <a:t>YOLCULUK ANOMALİ TESPİTİ PROJESİ</a:t>
            </a:r>
          </a:p>
        </p:txBody>
      </p:sp>
      <p:sp>
        <p:nvSpPr>
          <p:cNvPr id="8" name="TextBox 8"/>
          <p:cNvSpPr txBox="1"/>
          <p:nvPr/>
        </p:nvSpPr>
        <p:spPr>
          <a:xfrm>
            <a:off x="1194493" y="5452831"/>
            <a:ext cx="6013816" cy="313690"/>
          </a:xfrm>
          <a:prstGeom prst="rect">
            <a:avLst/>
          </a:prstGeom>
        </p:spPr>
        <p:txBody>
          <a:bodyPr lIns="0" tIns="0" rIns="0" bIns="0" rtlCol="0" anchor="t">
            <a:spAutoFit/>
          </a:bodyPr>
          <a:lstStyle/>
          <a:p>
            <a:pPr algn="l">
              <a:lnSpc>
                <a:spcPts val="2660"/>
              </a:lnSpc>
            </a:pPr>
            <a:r>
              <a:rPr lang="en-US" sz="1900">
                <a:solidFill>
                  <a:srgbClr val="FFFFFF"/>
                </a:solidFill>
                <a:latin typeface="Garet"/>
                <a:ea typeface="Garet"/>
                <a:cs typeface="Garet"/>
                <a:sym typeface="Garet"/>
              </a:rPr>
              <a:t>BİLGİ SİSTEMLERİ MÜDÜRLÜĞÜ</a:t>
            </a:r>
          </a:p>
        </p:txBody>
      </p:sp>
      <p:sp>
        <p:nvSpPr>
          <p:cNvPr id="9" name="Freeform 9"/>
          <p:cNvSpPr/>
          <p:nvPr/>
        </p:nvSpPr>
        <p:spPr>
          <a:xfrm>
            <a:off x="1028700" y="3749657"/>
            <a:ext cx="644188" cy="644188"/>
          </a:xfrm>
          <a:custGeom>
            <a:avLst/>
            <a:gdLst/>
            <a:ahLst/>
            <a:cxnLst/>
            <a:rect l="l" t="t" r="r" b="b"/>
            <a:pathLst>
              <a:path w="644188" h="644188">
                <a:moveTo>
                  <a:pt x="0" y="0"/>
                </a:moveTo>
                <a:lnTo>
                  <a:pt x="644188" y="0"/>
                </a:lnTo>
                <a:lnTo>
                  <a:pt x="644188" y="644187"/>
                </a:lnTo>
                <a:lnTo>
                  <a:pt x="0" y="644187"/>
                </a:lnTo>
                <a:lnTo>
                  <a:pt x="0" y="0"/>
                </a:lnTo>
                <a:close/>
              </a:path>
            </a:pathLst>
          </a:custGeom>
          <a:blipFill>
            <a:blip r:embed="rId9"/>
            <a:stretch>
              <a:fillRect/>
            </a:stretch>
          </a:blipFill>
        </p:spPr>
      </p:sp>
      <p:sp>
        <p:nvSpPr>
          <p:cNvPr id="10" name="TextBox 10"/>
          <p:cNvSpPr txBox="1"/>
          <p:nvPr/>
        </p:nvSpPr>
        <p:spPr>
          <a:xfrm>
            <a:off x="1672888" y="3944115"/>
            <a:ext cx="2412049" cy="264795"/>
          </a:xfrm>
          <a:prstGeom prst="rect">
            <a:avLst/>
          </a:prstGeom>
        </p:spPr>
        <p:txBody>
          <a:bodyPr lIns="0" tIns="0" rIns="0" bIns="0" rtlCol="0" anchor="t">
            <a:spAutoFit/>
          </a:bodyPr>
          <a:lstStyle/>
          <a:p>
            <a:pPr algn="l">
              <a:lnSpc>
                <a:spcPts val="1800"/>
              </a:lnSpc>
            </a:pPr>
            <a:r>
              <a:rPr lang="en-US" sz="1800">
                <a:solidFill>
                  <a:srgbClr val="FFFFFF"/>
                </a:solidFill>
                <a:latin typeface="Poppins"/>
                <a:ea typeface="Poppins"/>
                <a:cs typeface="Poppins"/>
                <a:sym typeface="Poppins"/>
              </a:rPr>
              <a:t>METRO İSTANBUL</a:t>
            </a:r>
          </a:p>
        </p:txBody>
      </p:sp>
      <p:sp>
        <p:nvSpPr>
          <p:cNvPr id="11" name="TextBox 6">
            <a:extLst>
              <a:ext uri="{FF2B5EF4-FFF2-40B4-BE49-F238E27FC236}">
                <a16:creationId xmlns:a16="http://schemas.microsoft.com/office/drawing/2014/main" id="{3A5976CF-374E-45F5-B3D5-E37586145540}"/>
              </a:ext>
            </a:extLst>
          </p:cNvPr>
          <p:cNvSpPr txBox="1"/>
          <p:nvPr/>
        </p:nvSpPr>
        <p:spPr>
          <a:xfrm>
            <a:off x="1238372" y="7207692"/>
            <a:ext cx="1893561" cy="264795"/>
          </a:xfrm>
          <a:prstGeom prst="rect">
            <a:avLst/>
          </a:prstGeom>
        </p:spPr>
        <p:txBody>
          <a:bodyPr lIns="0" tIns="0" rIns="0" bIns="0" rtlCol="0" anchor="t">
            <a:spAutoFit/>
          </a:bodyPr>
          <a:lstStyle/>
          <a:p>
            <a:pPr algn="l">
              <a:lnSpc>
                <a:spcPts val="1800"/>
              </a:lnSpc>
            </a:pPr>
            <a:r>
              <a:rPr lang="en-US" sz="1800">
                <a:solidFill>
                  <a:srgbClr val="FFFFFF"/>
                </a:solidFill>
                <a:latin typeface="Poppins"/>
                <a:ea typeface="Poppins"/>
                <a:cs typeface="Poppins"/>
                <a:sym typeface="Poppins"/>
              </a:rPr>
              <a:t>EKİM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rot="-1396304">
            <a:off x="11649388" y="8240815"/>
            <a:ext cx="11219825" cy="2973254"/>
          </a:xfrm>
          <a:custGeom>
            <a:avLst/>
            <a:gdLst/>
            <a:ahLst/>
            <a:cxnLst/>
            <a:rect l="l" t="t" r="r" b="b"/>
            <a:pathLst>
              <a:path w="11219825" h="2973254">
                <a:moveTo>
                  <a:pt x="0" y="0"/>
                </a:moveTo>
                <a:lnTo>
                  <a:pt x="11219824" y="0"/>
                </a:lnTo>
                <a:lnTo>
                  <a:pt x="11219824"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1505428" y="1919533"/>
            <a:ext cx="15859664" cy="554767"/>
          </a:xfrm>
          <a:prstGeom prst="rect">
            <a:avLst/>
          </a:prstGeom>
        </p:spPr>
        <p:txBody>
          <a:bodyPr lIns="0" tIns="0" rIns="0" bIns="0" rtlCol="0" anchor="t">
            <a:spAutoFit/>
          </a:bodyPr>
          <a:lstStyle/>
          <a:p>
            <a:pPr algn="l">
              <a:lnSpc>
                <a:spcPts val="4200"/>
              </a:lnSpc>
            </a:pPr>
            <a:r>
              <a:rPr lang="en-US" sz="4200" dirty="0">
                <a:solidFill>
                  <a:srgbClr val="FFFFFF"/>
                </a:solidFill>
                <a:latin typeface="Poppins Light"/>
                <a:ea typeface="Poppins Light"/>
                <a:cs typeface="Poppins Light"/>
                <a:sym typeface="Poppins Light"/>
              </a:rPr>
              <a:t>YOLCULUK ANOMALİ TESP</a:t>
            </a:r>
            <a:r>
              <a:rPr lang="tr-TR" sz="4200" dirty="0">
                <a:solidFill>
                  <a:srgbClr val="FFFFFF"/>
                </a:solidFill>
                <a:latin typeface="Poppins Light"/>
                <a:ea typeface="Poppins Light"/>
                <a:cs typeface="Poppins Light"/>
                <a:sym typeface="Poppins Light"/>
              </a:rPr>
              <a:t>İ</a:t>
            </a:r>
            <a:r>
              <a:rPr lang="en-US" sz="4200" dirty="0">
                <a:solidFill>
                  <a:srgbClr val="FFFFFF"/>
                </a:solidFill>
                <a:latin typeface="Poppins Light"/>
                <a:ea typeface="Poppins Light"/>
                <a:cs typeface="Poppins Light"/>
                <a:sym typeface="Poppins Light"/>
              </a:rPr>
              <a:t>T</a:t>
            </a:r>
            <a:r>
              <a:rPr lang="tr-TR" sz="4200" dirty="0">
                <a:solidFill>
                  <a:srgbClr val="FFFFFF"/>
                </a:solidFill>
                <a:latin typeface="Poppins Light"/>
                <a:ea typeface="Poppins Light"/>
                <a:cs typeface="Poppins Light"/>
                <a:sym typeface="Poppins Light"/>
              </a:rPr>
              <a:t>İ</a:t>
            </a:r>
            <a:r>
              <a:rPr lang="en-US" sz="4200" dirty="0">
                <a:solidFill>
                  <a:srgbClr val="FFFFFF"/>
                </a:solidFill>
                <a:latin typeface="Poppins Light"/>
                <a:ea typeface="Poppins Light"/>
                <a:cs typeface="Poppins Light"/>
                <a:sym typeface="Poppins Light"/>
              </a:rPr>
              <a:t> PROJESİNE GENEL BAKIŞ</a:t>
            </a:r>
          </a:p>
        </p:txBody>
      </p:sp>
      <p:sp>
        <p:nvSpPr>
          <p:cNvPr id="8" name="TextBox 8"/>
          <p:cNvSpPr txBox="1"/>
          <p:nvPr/>
        </p:nvSpPr>
        <p:spPr>
          <a:xfrm>
            <a:off x="2255521" y="3910881"/>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Anomali Nedir?</a:t>
            </a:r>
          </a:p>
        </p:txBody>
      </p:sp>
      <p:sp>
        <p:nvSpPr>
          <p:cNvPr id="9" name="TextBox 9"/>
          <p:cNvSpPr txBox="1"/>
          <p:nvPr/>
        </p:nvSpPr>
        <p:spPr>
          <a:xfrm>
            <a:off x="1505428" y="5000172"/>
            <a:ext cx="485705" cy="452755"/>
          </a:xfrm>
          <a:prstGeom prst="rect">
            <a:avLst/>
          </a:prstGeom>
        </p:spPr>
        <p:txBody>
          <a:bodyPr lIns="0" tIns="0" rIns="0" bIns="0" rtlCol="0" anchor="t">
            <a:spAutoFit/>
          </a:bodyPr>
          <a:lstStyle/>
          <a:p>
            <a:pPr algn="l">
              <a:lnSpc>
                <a:spcPts val="3200"/>
              </a:lnSpc>
            </a:pPr>
            <a:r>
              <a:rPr lang="en-US" sz="3200" dirty="0">
                <a:solidFill>
                  <a:srgbClr val="FFFFFF"/>
                </a:solidFill>
                <a:latin typeface="Poppins Light"/>
                <a:ea typeface="Poppins Light"/>
                <a:cs typeface="Poppins Light"/>
                <a:sym typeface="Poppins Light"/>
              </a:rPr>
              <a:t>02</a:t>
            </a:r>
          </a:p>
        </p:txBody>
      </p:sp>
      <p:sp>
        <p:nvSpPr>
          <p:cNvPr id="10" name="TextBox 10"/>
          <p:cNvSpPr txBox="1"/>
          <p:nvPr/>
        </p:nvSpPr>
        <p:spPr>
          <a:xfrm>
            <a:off x="2255521" y="5084614"/>
            <a:ext cx="4063030"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Neden Anomali Tespiti Yapıyoruz?</a:t>
            </a:r>
          </a:p>
        </p:txBody>
      </p:sp>
      <p:sp>
        <p:nvSpPr>
          <p:cNvPr id="11" name="TextBox 11"/>
          <p:cNvSpPr txBox="1"/>
          <p:nvPr/>
        </p:nvSpPr>
        <p:spPr>
          <a:xfrm>
            <a:off x="8744428" y="5000172"/>
            <a:ext cx="506016"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07</a:t>
            </a:r>
          </a:p>
        </p:txBody>
      </p:sp>
      <p:sp>
        <p:nvSpPr>
          <p:cNvPr id="12" name="TextBox 12"/>
          <p:cNvSpPr txBox="1"/>
          <p:nvPr/>
        </p:nvSpPr>
        <p:spPr>
          <a:xfrm>
            <a:off x="9494521" y="5084614"/>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PowerBI ile Raporlama</a:t>
            </a:r>
          </a:p>
        </p:txBody>
      </p:sp>
      <p:sp>
        <p:nvSpPr>
          <p:cNvPr id="13" name="TextBox 13"/>
          <p:cNvSpPr txBox="1"/>
          <p:nvPr/>
        </p:nvSpPr>
        <p:spPr>
          <a:xfrm>
            <a:off x="1505428" y="6173905"/>
            <a:ext cx="491012"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03</a:t>
            </a:r>
          </a:p>
        </p:txBody>
      </p:sp>
      <p:sp>
        <p:nvSpPr>
          <p:cNvPr id="14" name="TextBox 14"/>
          <p:cNvSpPr txBox="1"/>
          <p:nvPr/>
        </p:nvSpPr>
        <p:spPr>
          <a:xfrm>
            <a:off x="2255521" y="6258346"/>
            <a:ext cx="4063030"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Veri Kaynakları ve Parametreler</a:t>
            </a:r>
          </a:p>
        </p:txBody>
      </p:sp>
      <p:sp>
        <p:nvSpPr>
          <p:cNvPr id="15" name="TextBox 15"/>
          <p:cNvSpPr txBox="1"/>
          <p:nvPr/>
        </p:nvSpPr>
        <p:spPr>
          <a:xfrm>
            <a:off x="8744428" y="6173905"/>
            <a:ext cx="582314"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08</a:t>
            </a:r>
          </a:p>
        </p:txBody>
      </p:sp>
      <p:sp>
        <p:nvSpPr>
          <p:cNvPr id="16" name="TextBox 16"/>
          <p:cNvSpPr txBox="1"/>
          <p:nvPr/>
        </p:nvSpPr>
        <p:spPr>
          <a:xfrm>
            <a:off x="9494521" y="6258346"/>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Elde Edilen Faydalar</a:t>
            </a:r>
          </a:p>
        </p:txBody>
      </p:sp>
      <p:sp>
        <p:nvSpPr>
          <p:cNvPr id="17" name="TextBox 17"/>
          <p:cNvSpPr txBox="1"/>
          <p:nvPr/>
        </p:nvSpPr>
        <p:spPr>
          <a:xfrm>
            <a:off x="1505428" y="7347638"/>
            <a:ext cx="502444"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04</a:t>
            </a:r>
          </a:p>
        </p:txBody>
      </p:sp>
      <p:sp>
        <p:nvSpPr>
          <p:cNvPr id="18" name="TextBox 18"/>
          <p:cNvSpPr txBox="1"/>
          <p:nvPr/>
        </p:nvSpPr>
        <p:spPr>
          <a:xfrm>
            <a:off x="2255521" y="7432079"/>
            <a:ext cx="4671180"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Analiz Süreci ve Model Yaklaşımı</a:t>
            </a:r>
          </a:p>
        </p:txBody>
      </p:sp>
      <p:sp>
        <p:nvSpPr>
          <p:cNvPr id="19" name="TextBox 19"/>
          <p:cNvSpPr txBox="1"/>
          <p:nvPr/>
        </p:nvSpPr>
        <p:spPr>
          <a:xfrm>
            <a:off x="8744428" y="7347638"/>
            <a:ext cx="506016"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09</a:t>
            </a:r>
          </a:p>
        </p:txBody>
      </p:sp>
      <p:sp>
        <p:nvSpPr>
          <p:cNvPr id="20" name="TextBox 20"/>
          <p:cNvSpPr txBox="1"/>
          <p:nvPr/>
        </p:nvSpPr>
        <p:spPr>
          <a:xfrm>
            <a:off x="9494521" y="7432079"/>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Gelecek Adımlar</a:t>
            </a:r>
          </a:p>
        </p:txBody>
      </p:sp>
      <p:sp>
        <p:nvSpPr>
          <p:cNvPr id="21" name="AutoShape 21"/>
          <p:cNvSpPr/>
          <p:nvPr/>
        </p:nvSpPr>
        <p:spPr>
          <a:xfrm>
            <a:off x="1505428" y="4625409"/>
            <a:ext cx="5905500" cy="0"/>
          </a:xfrm>
          <a:prstGeom prst="line">
            <a:avLst/>
          </a:prstGeom>
          <a:ln w="9525" cap="flat">
            <a:solidFill>
              <a:srgbClr val="C3C5C6"/>
            </a:solidFill>
            <a:prstDash val="solid"/>
            <a:headEnd type="none" w="sm" len="sm"/>
            <a:tailEnd type="none" w="sm" len="sm"/>
          </a:ln>
        </p:spPr>
      </p:sp>
      <p:sp>
        <p:nvSpPr>
          <p:cNvPr id="22" name="AutoShape 22"/>
          <p:cNvSpPr/>
          <p:nvPr/>
        </p:nvSpPr>
        <p:spPr>
          <a:xfrm>
            <a:off x="1505428" y="5799142"/>
            <a:ext cx="5905500" cy="0"/>
          </a:xfrm>
          <a:prstGeom prst="line">
            <a:avLst/>
          </a:prstGeom>
          <a:ln w="9525" cap="flat">
            <a:solidFill>
              <a:srgbClr val="C3C5C6"/>
            </a:solidFill>
            <a:prstDash val="solid"/>
            <a:headEnd type="none" w="sm" len="sm"/>
            <a:tailEnd type="none" w="sm" len="sm"/>
          </a:ln>
        </p:spPr>
      </p:sp>
      <p:sp>
        <p:nvSpPr>
          <p:cNvPr id="23" name="AutoShape 23"/>
          <p:cNvSpPr/>
          <p:nvPr/>
        </p:nvSpPr>
        <p:spPr>
          <a:xfrm>
            <a:off x="8744428" y="5799142"/>
            <a:ext cx="5905500" cy="0"/>
          </a:xfrm>
          <a:prstGeom prst="line">
            <a:avLst/>
          </a:prstGeom>
          <a:ln w="9525" cap="flat">
            <a:solidFill>
              <a:srgbClr val="C3C5C6"/>
            </a:solidFill>
            <a:prstDash val="solid"/>
            <a:headEnd type="none" w="sm" len="sm"/>
            <a:tailEnd type="none" w="sm" len="sm"/>
          </a:ln>
        </p:spPr>
      </p:sp>
      <p:sp>
        <p:nvSpPr>
          <p:cNvPr id="24" name="AutoShape 24"/>
          <p:cNvSpPr/>
          <p:nvPr/>
        </p:nvSpPr>
        <p:spPr>
          <a:xfrm>
            <a:off x="1505428" y="6972875"/>
            <a:ext cx="5905500" cy="0"/>
          </a:xfrm>
          <a:prstGeom prst="line">
            <a:avLst/>
          </a:prstGeom>
          <a:ln w="9525" cap="flat">
            <a:solidFill>
              <a:srgbClr val="C3C5C6"/>
            </a:solidFill>
            <a:prstDash val="solid"/>
            <a:headEnd type="none" w="sm" len="sm"/>
            <a:tailEnd type="none" w="sm" len="sm"/>
          </a:ln>
        </p:spPr>
      </p:sp>
      <p:sp>
        <p:nvSpPr>
          <p:cNvPr id="25" name="AutoShape 25"/>
          <p:cNvSpPr/>
          <p:nvPr/>
        </p:nvSpPr>
        <p:spPr>
          <a:xfrm>
            <a:off x="8744428" y="6972875"/>
            <a:ext cx="5905500" cy="0"/>
          </a:xfrm>
          <a:prstGeom prst="line">
            <a:avLst/>
          </a:prstGeom>
          <a:ln w="9525" cap="flat">
            <a:solidFill>
              <a:srgbClr val="C3C5C6"/>
            </a:solidFill>
            <a:prstDash val="solid"/>
            <a:headEnd type="none" w="sm" len="sm"/>
            <a:tailEnd type="none" w="sm" len="sm"/>
          </a:ln>
        </p:spPr>
      </p:sp>
      <p:sp>
        <p:nvSpPr>
          <p:cNvPr id="26" name="AutoShape 26"/>
          <p:cNvSpPr/>
          <p:nvPr/>
        </p:nvSpPr>
        <p:spPr>
          <a:xfrm>
            <a:off x="1505428" y="8146608"/>
            <a:ext cx="5905500" cy="0"/>
          </a:xfrm>
          <a:prstGeom prst="line">
            <a:avLst/>
          </a:prstGeom>
          <a:ln w="9525" cap="flat">
            <a:solidFill>
              <a:srgbClr val="C3C5C6"/>
            </a:solidFill>
            <a:prstDash val="solid"/>
            <a:headEnd type="none" w="sm" len="sm"/>
            <a:tailEnd type="none" w="sm" len="sm"/>
          </a:ln>
        </p:spPr>
      </p:sp>
      <p:sp>
        <p:nvSpPr>
          <p:cNvPr id="27" name="AutoShape 27"/>
          <p:cNvSpPr/>
          <p:nvPr/>
        </p:nvSpPr>
        <p:spPr>
          <a:xfrm>
            <a:off x="8744428" y="8146608"/>
            <a:ext cx="5905500" cy="0"/>
          </a:xfrm>
          <a:prstGeom prst="line">
            <a:avLst/>
          </a:prstGeom>
          <a:ln w="9525" cap="flat">
            <a:solidFill>
              <a:srgbClr val="C3C5C6"/>
            </a:solidFill>
            <a:prstDash val="solid"/>
            <a:headEnd type="none" w="sm" len="sm"/>
            <a:tailEnd type="none" w="sm" len="sm"/>
          </a:ln>
        </p:spPr>
      </p:sp>
      <p:sp>
        <p:nvSpPr>
          <p:cNvPr id="28" name="AutoShape 28"/>
          <p:cNvSpPr/>
          <p:nvPr/>
        </p:nvSpPr>
        <p:spPr>
          <a:xfrm>
            <a:off x="1505428" y="2635814"/>
            <a:ext cx="567898" cy="0"/>
          </a:xfrm>
          <a:prstGeom prst="line">
            <a:avLst/>
          </a:prstGeom>
          <a:ln w="38100" cap="flat">
            <a:solidFill>
              <a:srgbClr val="D2B99A"/>
            </a:solidFill>
            <a:prstDash val="solid"/>
            <a:headEnd type="none" w="sm" len="sm"/>
            <a:tailEnd type="none" w="sm" len="sm"/>
          </a:ln>
        </p:spPr>
      </p:sp>
      <p:sp>
        <p:nvSpPr>
          <p:cNvPr id="29" name="TextBox 29"/>
          <p:cNvSpPr txBox="1"/>
          <p:nvPr/>
        </p:nvSpPr>
        <p:spPr>
          <a:xfrm>
            <a:off x="1505428" y="8454568"/>
            <a:ext cx="506016"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05</a:t>
            </a:r>
          </a:p>
        </p:txBody>
      </p:sp>
      <p:sp>
        <p:nvSpPr>
          <p:cNvPr id="30" name="TextBox 30"/>
          <p:cNvSpPr txBox="1"/>
          <p:nvPr/>
        </p:nvSpPr>
        <p:spPr>
          <a:xfrm>
            <a:off x="2255521" y="8539009"/>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Dashboard</a:t>
            </a:r>
          </a:p>
        </p:txBody>
      </p:sp>
      <p:sp>
        <p:nvSpPr>
          <p:cNvPr id="31" name="AutoShape 31"/>
          <p:cNvSpPr/>
          <p:nvPr/>
        </p:nvSpPr>
        <p:spPr>
          <a:xfrm>
            <a:off x="1505428" y="9253537"/>
            <a:ext cx="5905500" cy="0"/>
          </a:xfrm>
          <a:prstGeom prst="line">
            <a:avLst/>
          </a:prstGeom>
          <a:ln w="9525" cap="flat">
            <a:solidFill>
              <a:srgbClr val="C3C5C6"/>
            </a:solidFill>
            <a:prstDash val="solid"/>
            <a:headEnd type="none" w="sm" len="sm"/>
            <a:tailEnd type="none" w="sm" len="sm"/>
          </a:ln>
        </p:spPr>
      </p:sp>
      <p:sp>
        <p:nvSpPr>
          <p:cNvPr id="32" name="TextBox 32"/>
          <p:cNvSpPr txBox="1"/>
          <p:nvPr/>
        </p:nvSpPr>
        <p:spPr>
          <a:xfrm>
            <a:off x="8744428" y="3788097"/>
            <a:ext cx="582314" cy="422680"/>
          </a:xfrm>
          <a:prstGeom prst="rect">
            <a:avLst/>
          </a:prstGeom>
        </p:spPr>
        <p:txBody>
          <a:bodyPr wrap="square"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06</a:t>
            </a:r>
          </a:p>
        </p:txBody>
      </p:sp>
      <p:sp>
        <p:nvSpPr>
          <p:cNvPr id="33" name="TextBox 33"/>
          <p:cNvSpPr txBox="1"/>
          <p:nvPr/>
        </p:nvSpPr>
        <p:spPr>
          <a:xfrm>
            <a:off x="9494521" y="3872539"/>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Dashboard Tür Bazlı</a:t>
            </a:r>
          </a:p>
        </p:txBody>
      </p:sp>
      <p:sp>
        <p:nvSpPr>
          <p:cNvPr id="34" name="AutoShape 34"/>
          <p:cNvSpPr/>
          <p:nvPr/>
        </p:nvSpPr>
        <p:spPr>
          <a:xfrm>
            <a:off x="8744428" y="4587067"/>
            <a:ext cx="5905500" cy="0"/>
          </a:xfrm>
          <a:prstGeom prst="line">
            <a:avLst/>
          </a:prstGeom>
          <a:ln w="9525" cap="flat">
            <a:solidFill>
              <a:srgbClr val="C3C5C6"/>
            </a:solidFill>
            <a:prstDash val="solid"/>
            <a:headEnd type="none" w="sm" len="sm"/>
            <a:tailEnd type="none" w="sm" len="sm"/>
          </a:ln>
        </p:spPr>
      </p:sp>
      <p:sp>
        <p:nvSpPr>
          <p:cNvPr id="35" name="TextBox 35"/>
          <p:cNvSpPr txBox="1"/>
          <p:nvPr/>
        </p:nvSpPr>
        <p:spPr>
          <a:xfrm>
            <a:off x="8744428" y="8416225"/>
            <a:ext cx="506016" cy="452755"/>
          </a:xfrm>
          <a:prstGeom prst="rect">
            <a:avLst/>
          </a:prstGeom>
        </p:spPr>
        <p:txBody>
          <a:bodyPr lIns="0" tIns="0" rIns="0" bIns="0" rtlCol="0" anchor="t">
            <a:spAutoFit/>
          </a:bodyPr>
          <a:lstStyle/>
          <a:p>
            <a:pPr algn="l">
              <a:lnSpc>
                <a:spcPts val="3200"/>
              </a:lnSpc>
            </a:pPr>
            <a:r>
              <a:rPr lang="en-US" sz="3200">
                <a:solidFill>
                  <a:srgbClr val="FFFFFF"/>
                </a:solidFill>
                <a:latin typeface="Poppins Light"/>
                <a:ea typeface="Poppins Light"/>
                <a:cs typeface="Poppins Light"/>
                <a:sym typeface="Poppins Light"/>
              </a:rPr>
              <a:t>10</a:t>
            </a:r>
          </a:p>
        </p:txBody>
      </p:sp>
      <p:sp>
        <p:nvSpPr>
          <p:cNvPr id="36" name="TextBox 36"/>
          <p:cNvSpPr txBox="1"/>
          <p:nvPr/>
        </p:nvSpPr>
        <p:spPr>
          <a:xfrm>
            <a:off x="9494521" y="8500667"/>
            <a:ext cx="2939497" cy="264795"/>
          </a:xfrm>
          <a:prstGeom prst="rect">
            <a:avLst/>
          </a:prstGeom>
        </p:spPr>
        <p:txBody>
          <a:bodyPr lIns="0" tIns="0" rIns="0" bIns="0" rtlCol="0" anchor="t">
            <a:spAutoFit/>
          </a:bodyPr>
          <a:lstStyle/>
          <a:p>
            <a:pPr algn="l">
              <a:lnSpc>
                <a:spcPts val="1800"/>
              </a:lnSpc>
            </a:pPr>
            <a:r>
              <a:rPr lang="en-US" sz="1800">
                <a:solidFill>
                  <a:srgbClr val="C3C5C6"/>
                </a:solidFill>
                <a:latin typeface="Poppins Light"/>
                <a:ea typeface="Poppins Light"/>
                <a:cs typeface="Poppins Light"/>
                <a:sym typeface="Poppins Light"/>
              </a:rPr>
              <a:t>Sonuç ve Teşekkür</a:t>
            </a:r>
          </a:p>
        </p:txBody>
      </p:sp>
      <p:sp>
        <p:nvSpPr>
          <p:cNvPr id="37" name="AutoShape 37"/>
          <p:cNvSpPr/>
          <p:nvPr/>
        </p:nvSpPr>
        <p:spPr>
          <a:xfrm>
            <a:off x="8744428" y="9215195"/>
            <a:ext cx="5905500" cy="0"/>
          </a:xfrm>
          <a:prstGeom prst="line">
            <a:avLst/>
          </a:prstGeom>
          <a:ln w="9525" cap="flat">
            <a:solidFill>
              <a:srgbClr val="C3C5C6"/>
            </a:solidFill>
            <a:prstDash val="solid"/>
            <a:headEnd type="none" w="sm" len="sm"/>
            <a:tailEnd type="none" w="sm" len="sm"/>
          </a:ln>
        </p:spPr>
      </p:sp>
      <p:sp>
        <p:nvSpPr>
          <p:cNvPr id="38" name="Freeform 3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7"/>
            <a:stretch>
              <a:fillRect/>
            </a:stretch>
          </a:blipFill>
        </p:spPr>
      </p:sp>
      <p:sp>
        <p:nvSpPr>
          <p:cNvPr id="39" name="TextBox 39"/>
          <p:cNvSpPr txBox="1"/>
          <p:nvPr/>
        </p:nvSpPr>
        <p:spPr>
          <a:xfrm>
            <a:off x="1573889" y="3788097"/>
            <a:ext cx="417244" cy="422680"/>
          </a:xfrm>
          <a:prstGeom prst="rect">
            <a:avLst/>
          </a:prstGeom>
        </p:spPr>
        <p:txBody>
          <a:bodyPr wrap="square" lIns="0" tIns="0" rIns="0" bIns="0" rtlCol="0" anchor="t">
            <a:spAutoFit/>
          </a:bodyPr>
          <a:lstStyle/>
          <a:p>
            <a:pPr algn="l">
              <a:lnSpc>
                <a:spcPts val="3200"/>
              </a:lnSpc>
            </a:pPr>
            <a:r>
              <a:rPr lang="tr-TR" sz="3200" dirty="0">
                <a:solidFill>
                  <a:srgbClr val="FFFFFF"/>
                </a:solidFill>
                <a:latin typeface="Poppins Light"/>
                <a:ea typeface="Poppins Light"/>
                <a:cs typeface="Poppins Light"/>
                <a:sym typeface="Poppins Light"/>
              </a:rPr>
              <a:t>0</a:t>
            </a:r>
            <a:r>
              <a:rPr lang="en-US" sz="3200" dirty="0">
                <a:solidFill>
                  <a:srgbClr val="FFFFFF"/>
                </a:solidFill>
                <a:latin typeface="Poppins Light"/>
                <a:ea typeface="Poppins Light"/>
                <a:cs typeface="Poppins Light"/>
                <a:sym typeface="Poppins Light"/>
              </a:rPr>
              <a:t>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1858281">
            <a:off x="10306641" y="8800373"/>
            <a:ext cx="11219825" cy="2973254"/>
          </a:xfrm>
          <a:custGeom>
            <a:avLst/>
            <a:gdLst/>
            <a:ahLst/>
            <a:cxnLst/>
            <a:rect l="l" t="t" r="r" b="b"/>
            <a:pathLst>
              <a:path w="11219825" h="2973254">
                <a:moveTo>
                  <a:pt x="0" y="0"/>
                </a:moveTo>
                <a:lnTo>
                  <a:pt x="11219825" y="0"/>
                </a:lnTo>
                <a:lnTo>
                  <a:pt x="11219825" y="2973254"/>
                </a:lnTo>
                <a:lnTo>
                  <a:pt x="0" y="29732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rot="5400000">
            <a:off x="-1976707" y="8921738"/>
            <a:ext cx="3589002" cy="358900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alpha val="12941"/>
              </a:srgbClr>
            </a:solidFill>
            <a:ln w="676275" cap="sq">
              <a:solidFill>
                <a:srgbClr val="FFFFFF">
                  <a:alpha val="12941"/>
                </a:srgbClr>
              </a:solidFill>
              <a:prstDash val="solid"/>
              <a:miter/>
            </a:ln>
          </p:spPr>
        </p:sp>
        <p:sp>
          <p:nvSpPr>
            <p:cNvPr id="6" name="TextBox 6"/>
            <p:cNvSpPr txBox="1"/>
            <p:nvPr/>
          </p:nvSpPr>
          <p:spPr>
            <a:xfrm>
              <a:off x="76200" y="66675"/>
              <a:ext cx="660400" cy="669925"/>
            </a:xfrm>
            <a:prstGeom prst="rect">
              <a:avLst/>
            </a:prstGeom>
          </p:spPr>
          <p:txBody>
            <a:bodyPr lIns="50800" tIns="50800" rIns="50800" bIns="50800" rtlCol="0" anchor="ctr"/>
            <a:lstStyle/>
            <a:p>
              <a:pPr algn="ctr">
                <a:lnSpc>
                  <a:spcPts val="3119"/>
                </a:lnSpc>
              </a:pPr>
              <a:endParaRPr/>
            </a:p>
          </p:txBody>
        </p:sp>
      </p:grpSp>
      <p:sp>
        <p:nvSpPr>
          <p:cNvPr id="7" name="Freeform 7"/>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6733817" y="-3762313"/>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9" name="Freeform 9"/>
          <p:cNvSpPr/>
          <p:nvPr/>
        </p:nvSpPr>
        <p:spPr>
          <a:xfrm>
            <a:off x="14459501" y="-1719311"/>
            <a:ext cx="7025244" cy="3942918"/>
          </a:xfrm>
          <a:custGeom>
            <a:avLst/>
            <a:gdLst/>
            <a:ahLst/>
            <a:cxnLst/>
            <a:rect l="l" t="t" r="r" b="b"/>
            <a:pathLst>
              <a:path w="7025244" h="3942918">
                <a:moveTo>
                  <a:pt x="0" y="0"/>
                </a:moveTo>
                <a:lnTo>
                  <a:pt x="7025244" y="0"/>
                </a:lnTo>
                <a:lnTo>
                  <a:pt x="7025244" y="3942919"/>
                </a:lnTo>
                <a:lnTo>
                  <a:pt x="0" y="394291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grpSp>
        <p:nvGrpSpPr>
          <p:cNvPr id="10" name="Group 10"/>
          <p:cNvGrpSpPr/>
          <p:nvPr/>
        </p:nvGrpSpPr>
        <p:grpSpPr>
          <a:xfrm>
            <a:off x="1367670" y="3603974"/>
            <a:ext cx="5723207" cy="3636840"/>
            <a:chOff x="0" y="0"/>
            <a:chExt cx="7630942" cy="4849120"/>
          </a:xfrm>
        </p:grpSpPr>
        <p:sp>
          <p:nvSpPr>
            <p:cNvPr id="11" name="Freeform 11"/>
            <p:cNvSpPr/>
            <p:nvPr/>
          </p:nvSpPr>
          <p:spPr>
            <a:xfrm>
              <a:off x="0" y="0"/>
              <a:ext cx="7630942" cy="4849120"/>
            </a:xfrm>
            <a:custGeom>
              <a:avLst/>
              <a:gdLst/>
              <a:ahLst/>
              <a:cxnLst/>
              <a:rect l="l" t="t" r="r" b="b"/>
              <a:pathLst>
                <a:path w="7630942" h="4849120">
                  <a:moveTo>
                    <a:pt x="0" y="0"/>
                  </a:moveTo>
                  <a:lnTo>
                    <a:pt x="7630942" y="0"/>
                  </a:lnTo>
                  <a:lnTo>
                    <a:pt x="7630942" y="4849120"/>
                  </a:lnTo>
                  <a:lnTo>
                    <a:pt x="0" y="48491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2927446" y="3315087"/>
              <a:ext cx="695539" cy="551215"/>
            </a:xfrm>
            <a:custGeom>
              <a:avLst/>
              <a:gdLst/>
              <a:ahLst/>
              <a:cxnLst/>
              <a:rect l="l" t="t" r="r" b="b"/>
              <a:pathLst>
                <a:path w="695539" h="551215">
                  <a:moveTo>
                    <a:pt x="0" y="0"/>
                  </a:moveTo>
                  <a:lnTo>
                    <a:pt x="695539" y="0"/>
                  </a:lnTo>
                  <a:lnTo>
                    <a:pt x="695539" y="551215"/>
                  </a:lnTo>
                  <a:lnTo>
                    <a:pt x="0" y="551215"/>
                  </a:lnTo>
                  <a:lnTo>
                    <a:pt x="0" y="0"/>
                  </a:lnTo>
                  <a:close/>
                </a:path>
              </a:pathLst>
            </a:custGeom>
            <a:blipFill>
              <a:blip r:embed="rId13"/>
              <a:stretch>
                <a:fillRect/>
              </a:stretch>
            </a:blipFill>
          </p:spPr>
        </p:sp>
        <p:grpSp>
          <p:nvGrpSpPr>
            <p:cNvPr id="13" name="Group 13"/>
            <p:cNvGrpSpPr/>
            <p:nvPr/>
          </p:nvGrpSpPr>
          <p:grpSpPr>
            <a:xfrm>
              <a:off x="4666605" y="586306"/>
              <a:ext cx="463163" cy="476672"/>
              <a:chOff x="0" y="0"/>
              <a:chExt cx="91489" cy="94157"/>
            </a:xfrm>
          </p:grpSpPr>
          <p:sp>
            <p:nvSpPr>
              <p:cNvPr id="14" name="Freeform 14"/>
              <p:cNvSpPr/>
              <p:nvPr/>
            </p:nvSpPr>
            <p:spPr>
              <a:xfrm>
                <a:off x="0" y="0"/>
                <a:ext cx="91489" cy="94157"/>
              </a:xfrm>
              <a:custGeom>
                <a:avLst/>
                <a:gdLst/>
                <a:ahLst/>
                <a:cxnLst/>
                <a:rect l="l" t="t" r="r" b="b"/>
                <a:pathLst>
                  <a:path w="91489" h="94157">
                    <a:moveTo>
                      <a:pt x="45745" y="0"/>
                    </a:moveTo>
                    <a:lnTo>
                      <a:pt x="45745" y="0"/>
                    </a:lnTo>
                    <a:cubicBezTo>
                      <a:pt x="71009" y="0"/>
                      <a:pt x="91489" y="20481"/>
                      <a:pt x="91489" y="45745"/>
                    </a:cubicBezTo>
                    <a:lnTo>
                      <a:pt x="91489" y="48413"/>
                    </a:lnTo>
                    <a:cubicBezTo>
                      <a:pt x="91489" y="73677"/>
                      <a:pt x="71009" y="94157"/>
                      <a:pt x="45745" y="94157"/>
                    </a:cubicBezTo>
                    <a:lnTo>
                      <a:pt x="45745" y="94157"/>
                    </a:lnTo>
                    <a:cubicBezTo>
                      <a:pt x="20481" y="94157"/>
                      <a:pt x="0" y="73677"/>
                      <a:pt x="0" y="48413"/>
                    </a:cubicBezTo>
                    <a:lnTo>
                      <a:pt x="0" y="45745"/>
                    </a:lnTo>
                    <a:cubicBezTo>
                      <a:pt x="0" y="20481"/>
                      <a:pt x="20481" y="0"/>
                      <a:pt x="45745" y="0"/>
                    </a:cubicBezTo>
                    <a:close/>
                  </a:path>
                </a:pathLst>
              </a:custGeom>
              <a:gradFill rotWithShape="1">
                <a:gsLst>
                  <a:gs pos="0">
                    <a:srgbClr val="6A8AFF">
                      <a:alpha val="100000"/>
                    </a:srgbClr>
                  </a:gs>
                  <a:gs pos="100000">
                    <a:srgbClr val="B2FBFF">
                      <a:alpha val="100000"/>
                    </a:srgbClr>
                  </a:gs>
                </a:gsLst>
                <a:lin ang="18900000"/>
              </a:gradFill>
            </p:spPr>
          </p:sp>
          <p:sp>
            <p:nvSpPr>
              <p:cNvPr id="15" name="TextBox 15"/>
              <p:cNvSpPr txBox="1"/>
              <p:nvPr/>
            </p:nvSpPr>
            <p:spPr>
              <a:xfrm>
                <a:off x="0" y="0"/>
                <a:ext cx="91489" cy="94157"/>
              </a:xfrm>
              <a:prstGeom prst="rect">
                <a:avLst/>
              </a:prstGeom>
            </p:spPr>
            <p:txBody>
              <a:bodyPr lIns="50800" tIns="50800" rIns="50800" bIns="50800" rtlCol="0" anchor="ctr"/>
              <a:lstStyle/>
              <a:p>
                <a:pPr algn="ctr">
                  <a:lnSpc>
                    <a:spcPts val="2999"/>
                  </a:lnSpc>
                </a:pPr>
                <a:endParaRPr/>
              </a:p>
            </p:txBody>
          </p:sp>
        </p:grpSp>
      </p:grpSp>
      <p:sp>
        <p:nvSpPr>
          <p:cNvPr id="16" name="TextBox 16"/>
          <p:cNvSpPr txBox="1"/>
          <p:nvPr/>
        </p:nvSpPr>
        <p:spPr>
          <a:xfrm>
            <a:off x="4522663" y="1577543"/>
            <a:ext cx="8659181" cy="1095375"/>
          </a:xfrm>
          <a:prstGeom prst="rect">
            <a:avLst/>
          </a:prstGeom>
        </p:spPr>
        <p:txBody>
          <a:bodyPr lIns="0" tIns="0" rIns="0" bIns="0" rtlCol="0" anchor="t">
            <a:spAutoFit/>
          </a:bodyPr>
          <a:lstStyle/>
          <a:p>
            <a:pPr algn="l">
              <a:lnSpc>
                <a:spcPts val="8640"/>
              </a:lnSpc>
            </a:pPr>
            <a:r>
              <a:rPr lang="en-US" sz="7200" b="1">
                <a:solidFill>
                  <a:srgbClr val="FFFFFF"/>
                </a:solidFill>
                <a:latin typeface="Montserrat Bold"/>
                <a:ea typeface="Montserrat Bold"/>
                <a:cs typeface="Montserrat Bold"/>
                <a:sym typeface="Montserrat Bold"/>
              </a:rPr>
              <a:t>Anomali Nedir?</a:t>
            </a:r>
          </a:p>
        </p:txBody>
      </p:sp>
      <p:sp>
        <p:nvSpPr>
          <p:cNvPr id="17" name="TextBox 17"/>
          <p:cNvSpPr txBox="1"/>
          <p:nvPr/>
        </p:nvSpPr>
        <p:spPr>
          <a:xfrm>
            <a:off x="7782242" y="3817982"/>
            <a:ext cx="8549744" cy="2612936"/>
          </a:xfrm>
          <a:prstGeom prst="rect">
            <a:avLst/>
          </a:prstGeom>
        </p:spPr>
        <p:txBody>
          <a:bodyPr lIns="0" tIns="0" rIns="0" bIns="0" rtlCol="0" anchor="t">
            <a:spAutoFit/>
          </a:bodyPr>
          <a:lstStyle/>
          <a:p>
            <a:pPr algn="l">
              <a:lnSpc>
                <a:spcPts val="2615"/>
              </a:lnSpc>
            </a:pPr>
            <a:r>
              <a:rPr lang="en-US" sz="1868">
                <a:solidFill>
                  <a:srgbClr val="FFFFFF"/>
                </a:solidFill>
                <a:latin typeface="Garet"/>
                <a:ea typeface="Garet"/>
                <a:cs typeface="Garet"/>
                <a:sym typeface="Garet"/>
              </a:rPr>
              <a:t>Anomali, bir sistemde beklenen davranıştan sapma gösteren olağandışı durumdur.</a:t>
            </a:r>
          </a:p>
          <a:p>
            <a:pPr algn="l">
              <a:lnSpc>
                <a:spcPts val="2615"/>
              </a:lnSpc>
            </a:pPr>
            <a:r>
              <a:rPr lang="en-US" sz="1868">
                <a:solidFill>
                  <a:srgbClr val="FFFFFF"/>
                </a:solidFill>
                <a:latin typeface="Garet"/>
                <a:ea typeface="Garet"/>
                <a:cs typeface="Garet"/>
                <a:sym typeface="Garet"/>
              </a:rPr>
              <a:t> </a:t>
            </a:r>
          </a:p>
          <a:p>
            <a:pPr algn="l">
              <a:lnSpc>
                <a:spcPts val="2615"/>
              </a:lnSpc>
            </a:pPr>
            <a:r>
              <a:rPr lang="en-US" sz="1868">
                <a:solidFill>
                  <a:srgbClr val="FFFFFF"/>
                </a:solidFill>
                <a:latin typeface="Garet"/>
                <a:ea typeface="Garet"/>
                <a:cs typeface="Garet"/>
                <a:sym typeface="Garet"/>
              </a:rPr>
              <a:t>Geçmiş eğilimlere göre normal dışı görülen değerlerdir.</a:t>
            </a:r>
          </a:p>
          <a:p>
            <a:pPr algn="l">
              <a:lnSpc>
                <a:spcPts val="2615"/>
              </a:lnSpc>
            </a:pPr>
            <a:r>
              <a:rPr lang="en-US" sz="1868">
                <a:solidFill>
                  <a:srgbClr val="FFFFFF"/>
                </a:solidFill>
                <a:latin typeface="Garet"/>
                <a:ea typeface="Garet"/>
                <a:cs typeface="Garet"/>
                <a:sym typeface="Garet"/>
              </a:rPr>
              <a:t> </a:t>
            </a:r>
          </a:p>
          <a:p>
            <a:pPr algn="l">
              <a:lnSpc>
                <a:spcPts val="2615"/>
              </a:lnSpc>
            </a:pPr>
            <a:r>
              <a:rPr lang="en-US" sz="1868">
                <a:solidFill>
                  <a:srgbClr val="FFFFFF"/>
                </a:solidFill>
                <a:latin typeface="Garet"/>
                <a:ea typeface="Garet"/>
                <a:cs typeface="Garet"/>
                <a:sym typeface="Garet"/>
              </a:rPr>
              <a:t>Bu sapmalar, sistemde dikkat edilmesi gereken noktaları işaret eder ve</a:t>
            </a:r>
          </a:p>
          <a:p>
            <a:pPr algn="l">
              <a:lnSpc>
                <a:spcPts val="2615"/>
              </a:lnSpc>
            </a:pPr>
            <a:r>
              <a:rPr lang="en-US" sz="1868">
                <a:solidFill>
                  <a:srgbClr val="FFFFFF"/>
                </a:solidFill>
                <a:latin typeface="Garet"/>
                <a:ea typeface="Garet"/>
                <a:cs typeface="Garet"/>
                <a:sym typeface="Garet"/>
              </a:rPr>
              <a:t>operasyonel farkındalık sağlar.</a:t>
            </a:r>
          </a:p>
          <a:p>
            <a:pPr algn="l">
              <a:lnSpc>
                <a:spcPts val="2615"/>
              </a:lnSpc>
            </a:pPr>
            <a:endParaRPr lang="en-US" sz="1868">
              <a:solidFill>
                <a:srgbClr val="FFFFFF"/>
              </a:solidFill>
              <a:latin typeface="Garet"/>
              <a:ea typeface="Garet"/>
              <a:cs typeface="Garet"/>
              <a:sym typeface="Garet"/>
            </a:endParaRPr>
          </a:p>
        </p:txBody>
      </p:sp>
      <p:sp>
        <p:nvSpPr>
          <p:cNvPr id="18" name="Freeform 1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14"/>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grpSp>
        <p:nvGrpSpPr>
          <p:cNvPr id="3" name="Group 3"/>
          <p:cNvGrpSpPr/>
          <p:nvPr/>
        </p:nvGrpSpPr>
        <p:grpSpPr>
          <a:xfrm rot="5400000">
            <a:off x="-1976707" y="8921738"/>
            <a:ext cx="3589002" cy="358900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12941"/>
              </a:srgbClr>
            </a:solidFill>
            <a:ln w="676275" cap="sq">
              <a:solidFill>
                <a:srgbClr val="FFFFFF">
                  <a:alpha val="12941"/>
                </a:srgbClr>
              </a:solidFill>
              <a:prstDash val="solid"/>
              <a:miter/>
            </a:ln>
          </p:spPr>
        </p:sp>
        <p:sp>
          <p:nvSpPr>
            <p:cNvPr id="5" name="TextBox 5"/>
            <p:cNvSpPr txBox="1"/>
            <p:nvPr/>
          </p:nvSpPr>
          <p:spPr>
            <a:xfrm>
              <a:off x="76200" y="66675"/>
              <a:ext cx="660400" cy="669925"/>
            </a:xfrm>
            <a:prstGeom prst="rect">
              <a:avLst/>
            </a:prstGeom>
          </p:spPr>
          <p:txBody>
            <a:bodyPr lIns="50800" tIns="50800" rIns="50800" bIns="50800" rtlCol="0" anchor="ctr"/>
            <a:lstStyle/>
            <a:p>
              <a:pPr algn="ctr">
                <a:lnSpc>
                  <a:spcPts val="3119"/>
                </a:lnSpc>
              </a:pPr>
              <a:endParaRPr/>
            </a:p>
          </p:txBody>
        </p:sp>
      </p:gr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6144536" y="-2417779"/>
            <a:ext cx="9514219" cy="5339855"/>
          </a:xfrm>
          <a:custGeom>
            <a:avLst/>
            <a:gdLst/>
            <a:ahLst/>
            <a:cxnLst/>
            <a:rect l="l" t="t" r="r" b="b"/>
            <a:pathLst>
              <a:path w="9514219" h="5339855">
                <a:moveTo>
                  <a:pt x="0" y="0"/>
                </a:moveTo>
                <a:lnTo>
                  <a:pt x="9514219" y="0"/>
                </a:lnTo>
                <a:lnTo>
                  <a:pt x="9514219" y="5339855"/>
                </a:lnTo>
                <a:lnTo>
                  <a:pt x="0" y="533985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8" name="TextBox 8"/>
          <p:cNvSpPr txBox="1"/>
          <p:nvPr/>
        </p:nvSpPr>
        <p:spPr>
          <a:xfrm>
            <a:off x="2489289" y="1761645"/>
            <a:ext cx="14432040" cy="923925"/>
          </a:xfrm>
          <a:prstGeom prst="rect">
            <a:avLst/>
          </a:prstGeom>
        </p:spPr>
        <p:txBody>
          <a:bodyPr lIns="0" tIns="0" rIns="0" bIns="0" rtlCol="0" anchor="t">
            <a:spAutoFit/>
          </a:bodyPr>
          <a:lstStyle/>
          <a:p>
            <a:pPr algn="l">
              <a:lnSpc>
                <a:spcPts val="7320"/>
              </a:lnSpc>
            </a:pPr>
            <a:r>
              <a:rPr lang="en-US" sz="6100" b="1">
                <a:solidFill>
                  <a:srgbClr val="FFFFFF"/>
                </a:solidFill>
                <a:latin typeface="Montserrat Bold"/>
                <a:ea typeface="Montserrat Bold"/>
                <a:cs typeface="Montserrat Bold"/>
                <a:sym typeface="Montserrat Bold"/>
              </a:rPr>
              <a:t>Neden Anomali Tespiti Yapıyoruz?</a:t>
            </a:r>
          </a:p>
        </p:txBody>
      </p:sp>
      <p:sp>
        <p:nvSpPr>
          <p:cNvPr id="9" name="Freeform 9"/>
          <p:cNvSpPr/>
          <p:nvPr/>
        </p:nvSpPr>
        <p:spPr>
          <a:xfrm>
            <a:off x="14459501" y="-1719311"/>
            <a:ext cx="7025244" cy="3942918"/>
          </a:xfrm>
          <a:custGeom>
            <a:avLst/>
            <a:gdLst/>
            <a:ahLst/>
            <a:cxnLst/>
            <a:rect l="l" t="t" r="r" b="b"/>
            <a:pathLst>
              <a:path w="7025244" h="3942918">
                <a:moveTo>
                  <a:pt x="0" y="0"/>
                </a:moveTo>
                <a:lnTo>
                  <a:pt x="7025244" y="0"/>
                </a:lnTo>
                <a:lnTo>
                  <a:pt x="7025244" y="3942919"/>
                </a:lnTo>
                <a:lnTo>
                  <a:pt x="0" y="3942919"/>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10" name="Freeform 10"/>
          <p:cNvSpPr/>
          <p:nvPr/>
        </p:nvSpPr>
        <p:spPr>
          <a:xfrm>
            <a:off x="2991864" y="3321492"/>
            <a:ext cx="797933" cy="643808"/>
          </a:xfrm>
          <a:custGeom>
            <a:avLst/>
            <a:gdLst/>
            <a:ahLst/>
            <a:cxnLst/>
            <a:rect l="l" t="t" r="r" b="b"/>
            <a:pathLst>
              <a:path w="797933" h="643808">
                <a:moveTo>
                  <a:pt x="0" y="0"/>
                </a:moveTo>
                <a:lnTo>
                  <a:pt x="797933" y="0"/>
                </a:lnTo>
                <a:lnTo>
                  <a:pt x="797933" y="643807"/>
                </a:lnTo>
                <a:lnTo>
                  <a:pt x="0" y="6438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7967744" y="3371134"/>
            <a:ext cx="747034" cy="643808"/>
          </a:xfrm>
          <a:custGeom>
            <a:avLst/>
            <a:gdLst/>
            <a:ahLst/>
            <a:cxnLst/>
            <a:rect l="l" t="t" r="r" b="b"/>
            <a:pathLst>
              <a:path w="747034" h="643808">
                <a:moveTo>
                  <a:pt x="0" y="0"/>
                </a:moveTo>
                <a:lnTo>
                  <a:pt x="747034" y="0"/>
                </a:lnTo>
                <a:lnTo>
                  <a:pt x="747034" y="643808"/>
                </a:lnTo>
                <a:lnTo>
                  <a:pt x="0" y="64380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Freeform 12"/>
          <p:cNvSpPr/>
          <p:nvPr/>
        </p:nvSpPr>
        <p:spPr>
          <a:xfrm>
            <a:off x="13409696" y="3371134"/>
            <a:ext cx="804706" cy="643808"/>
          </a:xfrm>
          <a:custGeom>
            <a:avLst/>
            <a:gdLst/>
            <a:ahLst/>
            <a:cxnLst/>
            <a:rect l="l" t="t" r="r" b="b"/>
            <a:pathLst>
              <a:path w="804706" h="643808">
                <a:moveTo>
                  <a:pt x="0" y="0"/>
                </a:moveTo>
                <a:lnTo>
                  <a:pt x="804706" y="0"/>
                </a:lnTo>
                <a:lnTo>
                  <a:pt x="804706" y="643808"/>
                </a:lnTo>
                <a:lnTo>
                  <a:pt x="0" y="64380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3" name="TextBox 13"/>
          <p:cNvSpPr txBox="1"/>
          <p:nvPr/>
        </p:nvSpPr>
        <p:spPr>
          <a:xfrm>
            <a:off x="1758994" y="4600857"/>
            <a:ext cx="4478252" cy="1317625"/>
          </a:xfrm>
          <a:prstGeom prst="rect">
            <a:avLst/>
          </a:prstGeom>
        </p:spPr>
        <p:txBody>
          <a:bodyPr lIns="0" tIns="0" rIns="0" bIns="0" rtlCol="0" anchor="t">
            <a:spAutoFit/>
          </a:bodyPr>
          <a:lstStyle/>
          <a:p>
            <a:pPr algn="l">
              <a:lnSpc>
                <a:spcPts val="3499"/>
              </a:lnSpc>
            </a:pPr>
            <a:r>
              <a:rPr lang="en-US" sz="2499">
                <a:solidFill>
                  <a:srgbClr val="FFFFFF"/>
                </a:solidFill>
                <a:latin typeface="Poppins"/>
                <a:ea typeface="Poppins"/>
                <a:cs typeface="Poppins"/>
                <a:sym typeface="Poppins"/>
              </a:rPr>
              <a:t>Yolcu davranışındaki olağandışı sapmaları belirlemek:</a:t>
            </a:r>
          </a:p>
        </p:txBody>
      </p:sp>
      <p:sp>
        <p:nvSpPr>
          <p:cNvPr id="14" name="TextBox 14"/>
          <p:cNvSpPr txBox="1"/>
          <p:nvPr/>
        </p:nvSpPr>
        <p:spPr>
          <a:xfrm>
            <a:off x="6770879" y="4633831"/>
            <a:ext cx="4478252" cy="1317625"/>
          </a:xfrm>
          <a:prstGeom prst="rect">
            <a:avLst/>
          </a:prstGeom>
        </p:spPr>
        <p:txBody>
          <a:bodyPr lIns="0" tIns="0" rIns="0" bIns="0" rtlCol="0" anchor="t">
            <a:spAutoFit/>
          </a:bodyPr>
          <a:lstStyle/>
          <a:p>
            <a:pPr algn="l">
              <a:lnSpc>
                <a:spcPts val="3499"/>
              </a:lnSpc>
            </a:pPr>
            <a:r>
              <a:rPr lang="en-US" sz="2499">
                <a:solidFill>
                  <a:srgbClr val="FFFFFF"/>
                </a:solidFill>
                <a:latin typeface="Poppins"/>
                <a:ea typeface="Poppins"/>
                <a:cs typeface="Poppins"/>
                <a:sym typeface="Poppins"/>
              </a:rPr>
              <a:t>Ulaşım planlaması ve kapasite yönetimini iyileştirmek:</a:t>
            </a:r>
          </a:p>
        </p:txBody>
      </p:sp>
      <p:sp>
        <p:nvSpPr>
          <p:cNvPr id="15" name="TextBox 15"/>
          <p:cNvSpPr txBox="1"/>
          <p:nvPr/>
        </p:nvSpPr>
        <p:spPr>
          <a:xfrm>
            <a:off x="1758994" y="6263528"/>
            <a:ext cx="4478252" cy="3515995"/>
          </a:xfrm>
          <a:prstGeom prst="rect">
            <a:avLst/>
          </a:prstGeom>
        </p:spPr>
        <p:txBody>
          <a:bodyPr lIns="0" tIns="0" rIns="0" bIns="0" rtlCol="0" anchor="t">
            <a:spAutoFit/>
          </a:bodyPr>
          <a:lstStyle/>
          <a:p>
            <a:pPr algn="l">
              <a:lnSpc>
                <a:spcPts val="3079"/>
              </a:lnSpc>
            </a:pPr>
            <a:r>
              <a:rPr lang="en-US" sz="2199">
                <a:solidFill>
                  <a:srgbClr val="C3C5C6"/>
                </a:solidFill>
                <a:latin typeface="Poppins Light"/>
                <a:ea typeface="Poppins Light"/>
                <a:cs typeface="Poppins Light"/>
                <a:sym typeface="Poppins Light"/>
              </a:rPr>
              <a:t>Metro ve tramvay istasyonlarındaki yolculuk sayılarında ani artış veya düşüşler, olağan dışı durumları (örneğin etkinlik, maç, tatil, hava koşulları, olay) gösterebilir. Bu sapmaların tespiti, sistemin normal dışı günleri ayırt etmesini sağlar.</a:t>
            </a:r>
          </a:p>
        </p:txBody>
      </p:sp>
      <p:sp>
        <p:nvSpPr>
          <p:cNvPr id="16" name="TextBox 16"/>
          <p:cNvSpPr txBox="1"/>
          <p:nvPr/>
        </p:nvSpPr>
        <p:spPr>
          <a:xfrm>
            <a:off x="6735888" y="6258131"/>
            <a:ext cx="4478252" cy="2734945"/>
          </a:xfrm>
          <a:prstGeom prst="rect">
            <a:avLst/>
          </a:prstGeom>
        </p:spPr>
        <p:txBody>
          <a:bodyPr lIns="0" tIns="0" rIns="0" bIns="0" rtlCol="0" anchor="t">
            <a:spAutoFit/>
          </a:bodyPr>
          <a:lstStyle/>
          <a:p>
            <a:pPr algn="l">
              <a:lnSpc>
                <a:spcPts val="3079"/>
              </a:lnSpc>
            </a:pPr>
            <a:r>
              <a:rPr lang="en-US" sz="2199">
                <a:solidFill>
                  <a:srgbClr val="C3C5C6"/>
                </a:solidFill>
                <a:latin typeface="Poppins Light"/>
                <a:ea typeface="Poppins Light"/>
                <a:cs typeface="Poppins Light"/>
                <a:sym typeface="Poppins Light"/>
              </a:rPr>
              <a:t>Anomali tespiti sayesinde hat veya istasyon bazında beklenenden fazla ya da az yolcu taşınan günler analiz edilerek, sefer sıklığı, hat düzeni ve kaynak planlaması daha verimli yapılabilir.</a:t>
            </a:r>
          </a:p>
        </p:txBody>
      </p:sp>
      <p:sp>
        <p:nvSpPr>
          <p:cNvPr id="17" name="TextBox 17"/>
          <p:cNvSpPr txBox="1"/>
          <p:nvPr/>
        </p:nvSpPr>
        <p:spPr>
          <a:xfrm>
            <a:off x="11975276" y="6068265"/>
            <a:ext cx="4478252" cy="3906520"/>
          </a:xfrm>
          <a:prstGeom prst="rect">
            <a:avLst/>
          </a:prstGeom>
        </p:spPr>
        <p:txBody>
          <a:bodyPr lIns="0" tIns="0" rIns="0" bIns="0" rtlCol="0" anchor="t">
            <a:spAutoFit/>
          </a:bodyPr>
          <a:lstStyle/>
          <a:p>
            <a:pPr algn="l">
              <a:lnSpc>
                <a:spcPts val="3079"/>
              </a:lnSpc>
            </a:pPr>
            <a:r>
              <a:rPr lang="en-US" sz="2199">
                <a:solidFill>
                  <a:srgbClr val="C3C5C6"/>
                </a:solidFill>
                <a:latin typeface="Poppins Light"/>
                <a:ea typeface="Poppins Light"/>
                <a:cs typeface="Poppins Light"/>
                <a:sym typeface="Poppins Light"/>
              </a:rPr>
              <a:t>Anomali tespiti sonuçları, ulaşım ağının genel performansını sürekli izlemeye ve sistemdeki darboğazların, düşük verimlilik noktalarının veya talep dengesizliklerinin belirlenmesine yardımcı olur. Bu da uzun vadede operasyonel optimizasyon ve stratejik karar süreçlerine katkı sağlar.</a:t>
            </a:r>
          </a:p>
        </p:txBody>
      </p:sp>
      <p:sp>
        <p:nvSpPr>
          <p:cNvPr id="18" name="TextBox 18"/>
          <p:cNvSpPr txBox="1"/>
          <p:nvPr/>
        </p:nvSpPr>
        <p:spPr>
          <a:xfrm>
            <a:off x="12050753" y="4633831"/>
            <a:ext cx="4478252" cy="1317625"/>
          </a:xfrm>
          <a:prstGeom prst="rect">
            <a:avLst/>
          </a:prstGeom>
        </p:spPr>
        <p:txBody>
          <a:bodyPr lIns="0" tIns="0" rIns="0" bIns="0" rtlCol="0" anchor="t">
            <a:spAutoFit/>
          </a:bodyPr>
          <a:lstStyle/>
          <a:p>
            <a:pPr algn="l">
              <a:lnSpc>
                <a:spcPts val="3499"/>
              </a:lnSpc>
            </a:pPr>
            <a:r>
              <a:rPr lang="en-US" sz="2499">
                <a:solidFill>
                  <a:srgbClr val="FFFFFF"/>
                </a:solidFill>
                <a:latin typeface="Poppins"/>
                <a:ea typeface="Poppins"/>
                <a:cs typeface="Poppins"/>
                <a:sym typeface="Poppins"/>
              </a:rPr>
              <a:t>Veri temelli performans izleme ve sistem optimizasyonu sağlamak</a:t>
            </a:r>
          </a:p>
        </p:txBody>
      </p:sp>
      <p:sp>
        <p:nvSpPr>
          <p:cNvPr id="19" name="Freeform 19"/>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13"/>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1701135" y="2021519"/>
            <a:ext cx="14057196" cy="2013757"/>
          </a:xfrm>
          <a:prstGeom prst="rect">
            <a:avLst/>
          </a:prstGeom>
        </p:spPr>
        <p:txBody>
          <a:bodyPr lIns="0" tIns="0" rIns="0" bIns="0" rtlCol="0" anchor="t">
            <a:spAutoFit/>
          </a:bodyPr>
          <a:lstStyle/>
          <a:p>
            <a:pPr algn="l">
              <a:lnSpc>
                <a:spcPts val="7904"/>
              </a:lnSpc>
            </a:pPr>
            <a:r>
              <a:rPr lang="en-US" sz="6587" b="1">
                <a:solidFill>
                  <a:srgbClr val="FFFFFF"/>
                </a:solidFill>
                <a:latin typeface="Montserrat Bold"/>
                <a:ea typeface="Montserrat Bold"/>
                <a:cs typeface="Montserrat Bold"/>
                <a:sym typeface="Montserrat Bold"/>
              </a:rPr>
              <a:t>Veri Kaynakları ve Parametreler</a:t>
            </a:r>
          </a:p>
          <a:p>
            <a:pPr algn="l">
              <a:lnSpc>
                <a:spcPts val="7904"/>
              </a:lnSpc>
            </a:pPr>
            <a:endParaRPr lang="en-US" sz="6587" b="1">
              <a:solidFill>
                <a:srgbClr val="FFFFFF"/>
              </a:solidFill>
              <a:latin typeface="Montserrat Bold"/>
              <a:ea typeface="Montserrat Bold"/>
              <a:cs typeface="Montserrat Bold"/>
              <a:sym typeface="Montserrat Bold"/>
            </a:endParaRPr>
          </a:p>
        </p:txBody>
      </p:sp>
      <p:grpSp>
        <p:nvGrpSpPr>
          <p:cNvPr id="6" name="Group 6"/>
          <p:cNvGrpSpPr/>
          <p:nvPr/>
        </p:nvGrpSpPr>
        <p:grpSpPr>
          <a:xfrm rot="5400000">
            <a:off x="16696097" y="-1794501"/>
            <a:ext cx="3589002" cy="35890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12941"/>
              </a:srgbClr>
            </a:solidFill>
            <a:ln w="676275" cap="sq">
              <a:solidFill>
                <a:srgbClr val="001E61">
                  <a:alpha val="12941"/>
                </a:srgbClr>
              </a:solidFill>
              <a:prstDash val="solid"/>
              <a:miter/>
            </a:ln>
          </p:spPr>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3119"/>
                </a:lnSpc>
              </a:pPr>
              <a:endParaRPr/>
            </a:p>
          </p:txBody>
        </p:sp>
      </p:grpSp>
      <p:sp>
        <p:nvSpPr>
          <p:cNvPr id="9" name="TextBox 9"/>
          <p:cNvSpPr txBox="1"/>
          <p:nvPr/>
        </p:nvSpPr>
        <p:spPr>
          <a:xfrm>
            <a:off x="1954692" y="4132142"/>
            <a:ext cx="13803639" cy="3954993"/>
          </a:xfrm>
          <a:prstGeom prst="rect">
            <a:avLst/>
          </a:prstGeom>
        </p:spPr>
        <p:txBody>
          <a:bodyPr lIns="0" tIns="0" rIns="0" bIns="0" rtlCol="0" anchor="t">
            <a:spAutoFit/>
          </a:bodyPr>
          <a:lstStyle/>
          <a:p>
            <a:pPr algn="just">
              <a:lnSpc>
                <a:spcPts val="3079"/>
              </a:lnSpc>
            </a:pPr>
            <a:r>
              <a:rPr lang="en-US" sz="2199" dirty="0">
                <a:solidFill>
                  <a:srgbClr val="FFFFFF"/>
                </a:solidFill>
                <a:latin typeface="Poppins Light"/>
                <a:ea typeface="Poppins Light"/>
                <a:cs typeface="Poppins Light"/>
                <a:sym typeface="Poppins Light"/>
              </a:rPr>
              <a:t>Bu </a:t>
            </a:r>
            <a:r>
              <a:rPr lang="en-US" sz="2199" dirty="0" err="1">
                <a:solidFill>
                  <a:srgbClr val="FFFFFF"/>
                </a:solidFill>
                <a:latin typeface="Poppins Light"/>
                <a:ea typeface="Poppins Light"/>
                <a:cs typeface="Poppins Light"/>
                <a:sym typeface="Poppins Light"/>
              </a:rPr>
              <a:t>proje</a:t>
            </a:r>
            <a:r>
              <a:rPr lang="en-US" sz="2199" dirty="0">
                <a:solidFill>
                  <a:srgbClr val="FFFFFF"/>
                </a:solidFill>
                <a:latin typeface="Poppins Light"/>
                <a:ea typeface="Poppins Light"/>
                <a:cs typeface="Poppins Light"/>
                <a:sym typeface="Poppins Light"/>
              </a:rPr>
              <a:t>, 2023–2024 </a:t>
            </a:r>
            <a:r>
              <a:rPr lang="en-US" sz="2199" dirty="0" err="1">
                <a:solidFill>
                  <a:srgbClr val="FFFFFF"/>
                </a:solidFill>
                <a:latin typeface="Poppins Light"/>
                <a:ea typeface="Poppins Light"/>
                <a:cs typeface="Poppins Light"/>
                <a:sym typeface="Poppins Light"/>
              </a:rPr>
              <a:t>yıllarına</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ait</a:t>
            </a:r>
            <a:r>
              <a:rPr lang="en-US" sz="2199" dirty="0">
                <a:solidFill>
                  <a:srgbClr val="FFFFFF"/>
                </a:solidFill>
                <a:latin typeface="Poppins Light"/>
                <a:ea typeface="Poppins Light"/>
                <a:cs typeface="Poppins Light"/>
                <a:sym typeface="Poppins Light"/>
              </a:rPr>
              <a:t> M2 </a:t>
            </a:r>
            <a:r>
              <a:rPr lang="en-US" sz="2199" dirty="0" err="1">
                <a:solidFill>
                  <a:srgbClr val="FFFFFF"/>
                </a:solidFill>
                <a:latin typeface="Poppins Light"/>
                <a:ea typeface="Poppins Light"/>
                <a:cs typeface="Poppins Light"/>
                <a:sym typeface="Poppins Light"/>
              </a:rPr>
              <a:t>hattı</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yolculuk</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verilerini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temel</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alarak</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hazırlanmıştır</a:t>
            </a:r>
            <a:r>
              <a:rPr lang="en-US" sz="2199" dirty="0">
                <a:solidFill>
                  <a:srgbClr val="FFFFFF"/>
                </a:solidFill>
                <a:latin typeface="Poppins Light"/>
                <a:ea typeface="Poppins Light"/>
                <a:cs typeface="Poppins Light"/>
                <a:sym typeface="Poppins Light"/>
              </a:rPr>
              <a:t>.</a:t>
            </a:r>
          </a:p>
          <a:p>
            <a:pPr algn="just">
              <a:lnSpc>
                <a:spcPts val="3079"/>
              </a:lnSpc>
            </a:pPr>
            <a:endParaRPr lang="en-US" sz="2199" dirty="0">
              <a:solidFill>
                <a:srgbClr val="FFFFFF"/>
              </a:solidFill>
              <a:latin typeface="Poppins Light"/>
              <a:ea typeface="Poppins Light"/>
              <a:cs typeface="Poppins Light"/>
              <a:sym typeface="Poppins Light"/>
            </a:endParaRPr>
          </a:p>
          <a:p>
            <a:pPr algn="just">
              <a:lnSpc>
                <a:spcPts val="3079"/>
              </a:lnSpc>
            </a:pPr>
            <a:r>
              <a:rPr lang="en-US" sz="2199" dirty="0" err="1">
                <a:solidFill>
                  <a:srgbClr val="FFFFFF"/>
                </a:solidFill>
                <a:latin typeface="Poppins Light"/>
                <a:ea typeface="Poppins Light"/>
                <a:cs typeface="Poppins Light"/>
                <a:sym typeface="Poppins Light"/>
              </a:rPr>
              <a:t>Analiz</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hava</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durumu</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resmi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tatiller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okul</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dönemleri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maçlar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mitingler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afetler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ve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olaylar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gibi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ek</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veri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setleriyle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desteklenmektedir</a:t>
            </a:r>
            <a:r>
              <a:rPr lang="en-US" sz="2199" dirty="0">
                <a:solidFill>
                  <a:srgbClr val="FFFFFF"/>
                </a:solidFill>
                <a:latin typeface="Poppins Light"/>
                <a:ea typeface="Poppins Light"/>
                <a:cs typeface="Poppins Light"/>
                <a:sym typeface="Poppins Light"/>
              </a:rPr>
              <a:t>.</a:t>
            </a:r>
          </a:p>
          <a:p>
            <a:pPr algn="just">
              <a:lnSpc>
                <a:spcPts val="3079"/>
              </a:lnSpc>
            </a:pPr>
            <a:endParaRPr lang="en-US" sz="2199" dirty="0">
              <a:solidFill>
                <a:srgbClr val="FFFFFF"/>
              </a:solidFill>
              <a:latin typeface="Poppins Light"/>
              <a:ea typeface="Poppins Light"/>
              <a:cs typeface="Poppins Light"/>
              <a:sym typeface="Poppins Light"/>
            </a:endParaRPr>
          </a:p>
          <a:p>
            <a:pPr algn="just">
              <a:lnSpc>
                <a:spcPts val="3079"/>
              </a:lnSpc>
            </a:pPr>
            <a:r>
              <a:rPr lang="en-US" sz="2199" dirty="0">
                <a:solidFill>
                  <a:srgbClr val="FFFFFF"/>
                </a:solidFill>
                <a:latin typeface="Poppins Light"/>
                <a:ea typeface="Poppins Light"/>
                <a:cs typeface="Poppins Light"/>
                <a:sym typeface="Poppins Light"/>
              </a:rPr>
              <a:t>Bu </a:t>
            </a:r>
            <a:r>
              <a:rPr lang="en-US" sz="2199" dirty="0" err="1">
                <a:solidFill>
                  <a:srgbClr val="FFFFFF"/>
                </a:solidFill>
                <a:latin typeface="Poppins Light"/>
                <a:ea typeface="Poppins Light"/>
                <a:cs typeface="Poppins Light"/>
                <a:sym typeface="Poppins Light"/>
              </a:rPr>
              <a:t>çok</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katmanlı</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yapı</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yolcu</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hareketlerini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etkileyen</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faktörlerin</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bütüncül</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biçimde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incelenmesini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sağlar</a:t>
            </a:r>
            <a:r>
              <a:rPr lang="en-US" sz="2199" dirty="0">
                <a:solidFill>
                  <a:srgbClr val="FFFFFF"/>
                </a:solidFill>
                <a:latin typeface="Poppins Light"/>
                <a:ea typeface="Poppins Light"/>
                <a:cs typeface="Poppins Light"/>
                <a:sym typeface="Poppins Light"/>
              </a:rPr>
              <a:t>.</a:t>
            </a:r>
          </a:p>
          <a:p>
            <a:pPr algn="just">
              <a:lnSpc>
                <a:spcPts val="3079"/>
              </a:lnSpc>
            </a:pPr>
            <a:endParaRPr lang="en-US" sz="2199" dirty="0">
              <a:solidFill>
                <a:srgbClr val="FFFFFF"/>
              </a:solidFill>
              <a:latin typeface="Poppins Light"/>
              <a:ea typeface="Poppins Light"/>
              <a:cs typeface="Poppins Light"/>
              <a:sym typeface="Poppins Light"/>
            </a:endParaRPr>
          </a:p>
          <a:p>
            <a:pPr algn="just">
              <a:lnSpc>
                <a:spcPts val="3079"/>
              </a:lnSpc>
            </a:pP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Ayrıca</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anomali</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tespitine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ilişkin</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parametrelerin</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daha</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güvenilir</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ve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anlamlı</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biçimde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belirlenmesine</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katkı</a:t>
            </a:r>
            <a:r>
              <a:rPr lang="en-US" sz="2199" dirty="0">
                <a:solidFill>
                  <a:srgbClr val="FFFFFF"/>
                </a:solidFill>
                <a:latin typeface="Poppins Light"/>
                <a:ea typeface="Poppins Light"/>
                <a:cs typeface="Poppins Light"/>
                <a:sym typeface="Poppins Light"/>
              </a:rPr>
              <a:t> </a:t>
            </a:r>
            <a:r>
              <a:rPr lang="en-US" sz="2199" dirty="0" err="1">
                <a:solidFill>
                  <a:srgbClr val="FFFFFF"/>
                </a:solidFill>
                <a:latin typeface="Poppins Light"/>
                <a:ea typeface="Poppins Light"/>
                <a:cs typeface="Poppins Light"/>
                <a:sym typeface="Poppins Light"/>
              </a:rPr>
              <a:t>sunar</a:t>
            </a:r>
            <a:r>
              <a:rPr lang="en-US" sz="2199" dirty="0">
                <a:solidFill>
                  <a:srgbClr val="FFFFFF"/>
                </a:solidFill>
                <a:latin typeface="Poppins Light"/>
                <a:ea typeface="Poppins Light"/>
                <a:cs typeface="Poppins Light"/>
                <a:sym typeface="Poppins Light"/>
              </a:rPr>
              <a:t>.</a:t>
            </a:r>
          </a:p>
          <a:p>
            <a:pPr algn="just">
              <a:lnSpc>
                <a:spcPts val="3079"/>
              </a:lnSpc>
            </a:pPr>
            <a:endParaRPr lang="en-US" sz="2199" dirty="0">
              <a:solidFill>
                <a:srgbClr val="FFFFFF"/>
              </a:solidFill>
              <a:latin typeface="Poppins Light"/>
              <a:ea typeface="Poppins Light"/>
              <a:cs typeface="Poppins Light"/>
              <a:sym typeface="Poppins Light"/>
            </a:endParaRPr>
          </a:p>
        </p:txBody>
      </p:sp>
      <p:sp>
        <p:nvSpPr>
          <p:cNvPr id="10" name="Freeform 10"/>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7"/>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TextBox 5"/>
          <p:cNvSpPr txBox="1"/>
          <p:nvPr/>
        </p:nvSpPr>
        <p:spPr>
          <a:xfrm>
            <a:off x="1574357" y="1079735"/>
            <a:ext cx="14057196" cy="2013757"/>
          </a:xfrm>
          <a:prstGeom prst="rect">
            <a:avLst/>
          </a:prstGeom>
        </p:spPr>
        <p:txBody>
          <a:bodyPr lIns="0" tIns="0" rIns="0" bIns="0" rtlCol="0" anchor="t">
            <a:spAutoFit/>
          </a:bodyPr>
          <a:lstStyle/>
          <a:p>
            <a:pPr algn="l">
              <a:lnSpc>
                <a:spcPts val="7904"/>
              </a:lnSpc>
            </a:pPr>
            <a:r>
              <a:rPr lang="en-US" sz="6587" b="1">
                <a:solidFill>
                  <a:srgbClr val="FFFFFF"/>
                </a:solidFill>
                <a:latin typeface="Montserrat Bold"/>
                <a:ea typeface="Montserrat Bold"/>
                <a:cs typeface="Montserrat Bold"/>
                <a:sym typeface="Montserrat Bold"/>
              </a:rPr>
              <a:t>Veri Kaynakları ve Parametreler</a:t>
            </a:r>
          </a:p>
          <a:p>
            <a:pPr algn="l">
              <a:lnSpc>
                <a:spcPts val="7904"/>
              </a:lnSpc>
            </a:pPr>
            <a:endParaRPr lang="en-US" sz="6587" b="1">
              <a:solidFill>
                <a:srgbClr val="FFFFFF"/>
              </a:solidFill>
              <a:latin typeface="Montserrat Bold"/>
              <a:ea typeface="Montserrat Bold"/>
              <a:cs typeface="Montserrat Bold"/>
              <a:sym typeface="Montserrat Bold"/>
            </a:endParaRPr>
          </a:p>
        </p:txBody>
      </p:sp>
      <p:grpSp>
        <p:nvGrpSpPr>
          <p:cNvPr id="6" name="Group 6"/>
          <p:cNvGrpSpPr/>
          <p:nvPr/>
        </p:nvGrpSpPr>
        <p:grpSpPr>
          <a:xfrm rot="5400000">
            <a:off x="16696097" y="-1794501"/>
            <a:ext cx="3589002" cy="35890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12941"/>
              </a:srgbClr>
            </a:solidFill>
            <a:ln w="676275" cap="sq">
              <a:solidFill>
                <a:srgbClr val="001E61">
                  <a:alpha val="12941"/>
                </a:srgbClr>
              </a:solidFill>
              <a:prstDash val="solid"/>
              <a:miter/>
            </a:ln>
          </p:spPr>
        </p:sp>
        <p:sp>
          <p:nvSpPr>
            <p:cNvPr id="8" name="TextBox 8"/>
            <p:cNvSpPr txBox="1"/>
            <p:nvPr/>
          </p:nvSpPr>
          <p:spPr>
            <a:xfrm>
              <a:off x="76200" y="66675"/>
              <a:ext cx="660400" cy="669925"/>
            </a:xfrm>
            <a:prstGeom prst="rect">
              <a:avLst/>
            </a:prstGeom>
          </p:spPr>
          <p:txBody>
            <a:bodyPr lIns="50800" tIns="50800" rIns="50800" bIns="50800" rtlCol="0" anchor="ctr"/>
            <a:lstStyle/>
            <a:p>
              <a:pPr algn="ctr">
                <a:lnSpc>
                  <a:spcPts val="3119"/>
                </a:lnSpc>
              </a:pPr>
              <a:endParaRPr/>
            </a:p>
          </p:txBody>
        </p:sp>
      </p:grpSp>
      <p:graphicFrame>
        <p:nvGraphicFramePr>
          <p:cNvPr id="9" name="Table 9"/>
          <p:cNvGraphicFramePr>
            <a:graphicFrameLocks noGrp="1"/>
          </p:cNvGraphicFramePr>
          <p:nvPr>
            <p:extLst>
              <p:ext uri="{D42A27DB-BD31-4B8C-83A1-F6EECF244321}">
                <p14:modId xmlns:p14="http://schemas.microsoft.com/office/powerpoint/2010/main" val="985415860"/>
              </p:ext>
            </p:extLst>
          </p:nvPr>
        </p:nvGraphicFramePr>
        <p:xfrm>
          <a:off x="1207756" y="2369043"/>
          <a:ext cx="15488341" cy="7677150"/>
        </p:xfrm>
        <a:graphic>
          <a:graphicData uri="http://schemas.openxmlformats.org/drawingml/2006/table">
            <a:tbl>
              <a:tblPr/>
              <a:tblGrid>
                <a:gridCol w="7394338">
                  <a:extLst>
                    <a:ext uri="{9D8B030D-6E8A-4147-A177-3AD203B41FA5}">
                      <a16:colId xmlns:a16="http://schemas.microsoft.com/office/drawing/2014/main" val="20000"/>
                    </a:ext>
                  </a:extLst>
                </a:gridCol>
                <a:gridCol w="8094003">
                  <a:extLst>
                    <a:ext uri="{9D8B030D-6E8A-4147-A177-3AD203B41FA5}">
                      <a16:colId xmlns:a16="http://schemas.microsoft.com/office/drawing/2014/main" val="20001"/>
                    </a:ext>
                  </a:extLst>
                </a:gridCol>
              </a:tblGrid>
              <a:tr h="1502883">
                <a:tc>
                  <a:txBody>
                    <a:bodyPr/>
                    <a:lstStyle/>
                    <a:p>
                      <a:pPr algn="ctr">
                        <a:lnSpc>
                          <a:spcPts val="2501"/>
                        </a:lnSpc>
                        <a:defRPr/>
                      </a:pPr>
                      <a:r>
                        <a:rPr lang="en-US" sz="1799" dirty="0" err="1">
                          <a:solidFill>
                            <a:srgbClr val="FFFFFF"/>
                          </a:solidFill>
                          <a:latin typeface="Poppins"/>
                          <a:ea typeface="Poppins"/>
                          <a:cs typeface="Poppins"/>
                          <a:sym typeface="Poppins"/>
                        </a:rPr>
                        <a:t>Yolculuk</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Verisi</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endParaRPr lang="en-US" sz="1100"/>
                    </a:p>
                    <a:p>
                      <a:pPr algn="ctr">
                        <a:lnSpc>
                          <a:spcPts val="2519"/>
                        </a:lnSpc>
                      </a:pPr>
                      <a:r>
                        <a:rPr lang="en-US" sz="1799">
                          <a:solidFill>
                            <a:srgbClr val="FFFFFF"/>
                          </a:solidFill>
                          <a:latin typeface="Poppins"/>
                          <a:ea typeface="Poppins"/>
                          <a:cs typeface="Poppins"/>
                          <a:sym typeface="Poppins"/>
                        </a:rPr>
                        <a:t>Her istasyondaki günlük toplam yolcu sayısı.</a:t>
                      </a:r>
                    </a:p>
                    <a:p>
                      <a:pPr algn="ctr">
                        <a:lnSpc>
                          <a:spcPts val="2519"/>
                        </a:lnSpc>
                      </a:pPr>
                      <a:endParaRPr lang="en-US" sz="1799">
                        <a:solidFill>
                          <a:srgbClr val="FFFFFF"/>
                        </a:solidFill>
                        <a:latin typeface="Poppins"/>
                        <a:ea typeface="Poppins"/>
                        <a:cs typeface="Poppins"/>
                        <a:sym typeface="Poppins"/>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1186991">
                <a:tc>
                  <a:txBody>
                    <a:bodyPr/>
                    <a:lstStyle/>
                    <a:p>
                      <a:pPr algn="ctr">
                        <a:lnSpc>
                          <a:spcPts val="2501"/>
                        </a:lnSpc>
                        <a:defRPr/>
                      </a:pPr>
                      <a:r>
                        <a:rPr lang="en-US" sz="1799" dirty="0" err="1">
                          <a:solidFill>
                            <a:srgbClr val="FFFFFF"/>
                          </a:solidFill>
                          <a:latin typeface="Poppins"/>
                          <a:ea typeface="Poppins"/>
                          <a:cs typeface="Poppins"/>
                          <a:sym typeface="Poppins"/>
                        </a:rPr>
                        <a:t>Temel</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Bilgiler</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endParaRPr lang="en-US" sz="1100" dirty="0"/>
                    </a:p>
                    <a:p>
                      <a:pPr algn="ctr">
                        <a:lnSpc>
                          <a:spcPts val="2519"/>
                        </a:lnSpc>
                      </a:pPr>
                      <a:r>
                        <a:rPr lang="en-US" sz="1799" dirty="0">
                          <a:solidFill>
                            <a:srgbClr val="FFFFFF"/>
                          </a:solidFill>
                          <a:latin typeface="Poppins"/>
                          <a:ea typeface="Poppins"/>
                          <a:cs typeface="Poppins"/>
                          <a:sym typeface="Poppins"/>
                        </a:rPr>
                        <a:t>İl, </a:t>
                      </a:r>
                      <a:r>
                        <a:rPr lang="en-US" sz="1799" dirty="0" err="1">
                          <a:solidFill>
                            <a:srgbClr val="FFFFFF"/>
                          </a:solidFill>
                          <a:latin typeface="Poppins"/>
                          <a:ea typeface="Poppins"/>
                          <a:cs typeface="Poppins"/>
                          <a:sym typeface="Poppins"/>
                        </a:rPr>
                        <a:t>yıl</a:t>
                      </a:r>
                      <a:r>
                        <a:rPr lang="en-US" sz="1799" dirty="0">
                          <a:solidFill>
                            <a:srgbClr val="FFFFFF"/>
                          </a:solidFill>
                          <a:latin typeface="Poppins"/>
                          <a:ea typeface="Poppins"/>
                          <a:cs typeface="Poppins"/>
                          <a:sym typeface="Poppins"/>
                        </a:rPr>
                        <a:t>, ay, </a:t>
                      </a:r>
                      <a:r>
                        <a:rPr lang="en-US" sz="1799" dirty="0" err="1">
                          <a:solidFill>
                            <a:srgbClr val="FFFFFF"/>
                          </a:solidFill>
                          <a:latin typeface="Poppins"/>
                          <a:ea typeface="Poppins"/>
                          <a:cs typeface="Poppins"/>
                          <a:sym typeface="Poppins"/>
                        </a:rPr>
                        <a:t>gün</a:t>
                      </a:r>
                      <a:r>
                        <a:rPr lang="en-US" sz="1799" dirty="0">
                          <a:solidFill>
                            <a:srgbClr val="FFFFFF"/>
                          </a:solidFill>
                          <a:latin typeface="Poppins"/>
                          <a:ea typeface="Poppins"/>
                          <a:cs typeface="Poppins"/>
                          <a:sym typeface="Poppins"/>
                        </a:rPr>
                        <a:t>, hat </a:t>
                      </a:r>
                      <a:r>
                        <a:rPr lang="en-US" sz="1799" dirty="0" err="1">
                          <a:solidFill>
                            <a:srgbClr val="FFFFFF"/>
                          </a:solidFill>
                          <a:latin typeface="Poppins"/>
                          <a:ea typeface="Poppins"/>
                          <a:cs typeface="Poppins"/>
                          <a:sym typeface="Poppins"/>
                        </a:rPr>
                        <a:t>ve</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istasyon</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bazlı</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veriler</a:t>
                      </a:r>
                      <a:r>
                        <a:rPr lang="en-US" sz="1799" dirty="0">
                          <a:solidFill>
                            <a:srgbClr val="FFFFFF"/>
                          </a:solidFill>
                          <a:latin typeface="Poppins"/>
                          <a:ea typeface="Poppins"/>
                          <a:cs typeface="Poppins"/>
                          <a:sym typeface="Poppins"/>
                        </a:rPr>
                        <a:t>.</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871098">
                <a:tc>
                  <a:txBody>
                    <a:bodyPr/>
                    <a:lstStyle/>
                    <a:p>
                      <a:pPr algn="ctr">
                        <a:lnSpc>
                          <a:spcPts val="2501"/>
                        </a:lnSpc>
                        <a:defRPr/>
                      </a:pPr>
                      <a:r>
                        <a:rPr lang="en-US" sz="1799" dirty="0" err="1">
                          <a:solidFill>
                            <a:srgbClr val="FFFFFF"/>
                          </a:solidFill>
                          <a:latin typeface="Poppins"/>
                          <a:ea typeface="Poppins"/>
                          <a:cs typeface="Poppins"/>
                          <a:sym typeface="Poppins"/>
                        </a:rPr>
                        <a:t>Hava</a:t>
                      </a:r>
                      <a:r>
                        <a:rPr lang="en-US" sz="1799" dirty="0">
                          <a:solidFill>
                            <a:srgbClr val="FFFFFF"/>
                          </a:solidFill>
                          <a:latin typeface="Poppins"/>
                          <a:ea typeface="Poppins"/>
                          <a:cs typeface="Poppins"/>
                          <a:sym typeface="Poppins"/>
                        </a:rPr>
                        <a:t> Durumu</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r>
                        <a:rPr lang="en-US" sz="1799">
                          <a:solidFill>
                            <a:srgbClr val="FFFFFF"/>
                          </a:solidFill>
                          <a:latin typeface="Poppins"/>
                          <a:ea typeface="Poppins"/>
                          <a:cs typeface="Poppins"/>
                          <a:sym typeface="Poppins"/>
                        </a:rPr>
                        <a:t>Günlük sıcaklık (°C) ve hava tipi (güneşli, yağışlı vb.).</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871098">
                <a:tc>
                  <a:txBody>
                    <a:bodyPr/>
                    <a:lstStyle/>
                    <a:p>
                      <a:pPr algn="ctr">
                        <a:lnSpc>
                          <a:spcPts val="2501"/>
                        </a:lnSpc>
                        <a:defRPr/>
                      </a:pPr>
                      <a:r>
                        <a:rPr lang="en-US" sz="1799">
                          <a:solidFill>
                            <a:srgbClr val="FFFFFF"/>
                          </a:solidFill>
                          <a:latin typeface="Poppins"/>
                          <a:ea typeface="Poppins"/>
                          <a:cs typeface="Poppins"/>
                          <a:sym typeface="Poppins"/>
                        </a:rPr>
                        <a:t>Sosyal Parametreler</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r>
                        <a:rPr lang="en-US" sz="1799">
                          <a:solidFill>
                            <a:srgbClr val="FFFFFF"/>
                          </a:solidFill>
                          <a:latin typeface="Poppins"/>
                          <a:ea typeface="Poppins"/>
                          <a:cs typeface="Poppins"/>
                          <a:sym typeface="Poppins"/>
                        </a:rPr>
                        <a:t>Resmi tatiller, okul açılış/kapanış tarihleri.</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871098">
                <a:tc>
                  <a:txBody>
                    <a:bodyPr/>
                    <a:lstStyle/>
                    <a:p>
                      <a:pPr algn="ctr">
                        <a:lnSpc>
                          <a:spcPts val="2501"/>
                        </a:lnSpc>
                        <a:defRPr/>
                      </a:pPr>
                      <a:r>
                        <a:rPr lang="en-US" sz="1799" dirty="0" err="1">
                          <a:solidFill>
                            <a:srgbClr val="FFFFFF"/>
                          </a:solidFill>
                          <a:latin typeface="Poppins"/>
                          <a:ea typeface="Poppins"/>
                          <a:cs typeface="Poppins"/>
                          <a:sym typeface="Poppins"/>
                        </a:rPr>
                        <a:t>Etkinlik</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Verileri</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r>
                        <a:rPr lang="en-US" sz="1799">
                          <a:solidFill>
                            <a:srgbClr val="FFFFFF"/>
                          </a:solidFill>
                          <a:latin typeface="Poppins"/>
                          <a:ea typeface="Poppins"/>
                          <a:cs typeface="Poppins"/>
                          <a:sym typeface="Poppins"/>
                        </a:rPr>
                        <a:t>Maç, miting, etkinlik bilgileri (konum, tarih, saat).</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r h="1186991">
                <a:tc>
                  <a:txBody>
                    <a:bodyPr/>
                    <a:lstStyle/>
                    <a:p>
                      <a:pPr algn="ctr">
                        <a:lnSpc>
                          <a:spcPts val="2501"/>
                        </a:lnSpc>
                        <a:defRPr/>
                      </a:pPr>
                      <a:r>
                        <a:rPr lang="en-US" sz="1799" dirty="0" err="1">
                          <a:solidFill>
                            <a:srgbClr val="FFFFFF"/>
                          </a:solidFill>
                          <a:latin typeface="Poppins"/>
                          <a:ea typeface="Poppins"/>
                          <a:cs typeface="Poppins"/>
                          <a:sym typeface="Poppins"/>
                        </a:rPr>
                        <a:t>Afet</a:t>
                      </a:r>
                      <a:r>
                        <a:rPr lang="en-US" sz="1799" dirty="0">
                          <a:solidFill>
                            <a:srgbClr val="FFFFFF"/>
                          </a:solidFill>
                          <a:latin typeface="Poppins"/>
                          <a:ea typeface="Poppins"/>
                          <a:cs typeface="Poppins"/>
                          <a:sym typeface="Poppins"/>
                        </a:rPr>
                        <a:t> &amp; Olay </a:t>
                      </a:r>
                      <a:r>
                        <a:rPr lang="en-US" sz="1799" dirty="0" err="1">
                          <a:solidFill>
                            <a:srgbClr val="FFFFFF"/>
                          </a:solidFill>
                          <a:latin typeface="Poppins"/>
                          <a:ea typeface="Poppins"/>
                          <a:cs typeface="Poppins"/>
                          <a:sym typeface="Poppins"/>
                        </a:rPr>
                        <a:t>Verileri</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endParaRPr lang="en-US" sz="1100"/>
                    </a:p>
                    <a:p>
                      <a:pPr algn="ctr">
                        <a:lnSpc>
                          <a:spcPts val="2519"/>
                        </a:lnSpc>
                      </a:pPr>
                      <a:r>
                        <a:rPr lang="en-US" sz="1799">
                          <a:solidFill>
                            <a:srgbClr val="FFFFFF"/>
                          </a:solidFill>
                          <a:latin typeface="Poppins"/>
                          <a:ea typeface="Poppins"/>
                          <a:cs typeface="Poppins"/>
                          <a:sym typeface="Poppins"/>
                        </a:rPr>
                        <a:t>Afet türü, arıza, konum, etkilediği hat/istasyon, oluş zamanı.</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5"/>
                  </a:ext>
                </a:extLst>
              </a:tr>
              <a:tr h="1186991">
                <a:tc>
                  <a:txBody>
                    <a:bodyPr/>
                    <a:lstStyle/>
                    <a:p>
                      <a:pPr algn="ctr">
                        <a:lnSpc>
                          <a:spcPts val="2501"/>
                        </a:lnSpc>
                        <a:defRPr/>
                      </a:pPr>
                      <a:r>
                        <a:rPr lang="en-US" sz="1799" dirty="0" err="1">
                          <a:solidFill>
                            <a:srgbClr val="FFFFFF"/>
                          </a:solidFill>
                          <a:latin typeface="Poppins"/>
                          <a:ea typeface="Poppins"/>
                          <a:cs typeface="Poppins"/>
                          <a:sym typeface="Poppins"/>
                        </a:rPr>
                        <a:t>Yapay</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Zeka</a:t>
                      </a:r>
                      <a:r>
                        <a:rPr lang="en-US" sz="1799" dirty="0">
                          <a:solidFill>
                            <a:srgbClr val="FFFFFF"/>
                          </a:solidFill>
                          <a:latin typeface="Poppins"/>
                          <a:ea typeface="Poppins"/>
                          <a:cs typeface="Poppins"/>
                          <a:sym typeface="Poppins"/>
                        </a:rPr>
                        <a:t>/</a:t>
                      </a:r>
                      <a:r>
                        <a:rPr lang="en-US" sz="1799" dirty="0" err="1">
                          <a:solidFill>
                            <a:srgbClr val="FFFFFF"/>
                          </a:solidFill>
                          <a:latin typeface="Poppins"/>
                          <a:ea typeface="Poppins"/>
                          <a:cs typeface="Poppins"/>
                          <a:sym typeface="Poppins"/>
                        </a:rPr>
                        <a:t>Derin</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Öğrenme</a:t>
                      </a:r>
                      <a:r>
                        <a:rPr lang="en-US" sz="1799" dirty="0">
                          <a:solidFill>
                            <a:srgbClr val="FFFFFF"/>
                          </a:solidFill>
                          <a:latin typeface="Poppins"/>
                          <a:ea typeface="Poppins"/>
                          <a:cs typeface="Poppins"/>
                          <a:sym typeface="Poppins"/>
                        </a:rPr>
                        <a:t> Model </a:t>
                      </a:r>
                      <a:r>
                        <a:rPr lang="en-US" sz="1799" dirty="0" err="1">
                          <a:solidFill>
                            <a:srgbClr val="FFFFFF"/>
                          </a:solidFill>
                          <a:latin typeface="Poppins"/>
                          <a:ea typeface="Poppins"/>
                          <a:cs typeface="Poppins"/>
                          <a:sym typeface="Poppins"/>
                        </a:rPr>
                        <a:t>Çıktıları</a:t>
                      </a:r>
                      <a:endParaRPr lang="en-US" sz="1100" dirty="0"/>
                    </a:p>
                    <a:p>
                      <a:pPr algn="ctr">
                        <a:lnSpc>
                          <a:spcPts val="2501"/>
                        </a:lnSpc>
                      </a:pP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tx2">
                        <a:lumMod val="50000"/>
                      </a:schemeClr>
                    </a:solidFill>
                  </a:tcPr>
                </a:tc>
                <a:tc>
                  <a:txBody>
                    <a:bodyPr/>
                    <a:lstStyle/>
                    <a:p>
                      <a:pPr algn="ctr">
                        <a:lnSpc>
                          <a:spcPts val="2519"/>
                        </a:lnSpc>
                        <a:defRPr/>
                      </a:pPr>
                      <a:r>
                        <a:rPr lang="en-US" sz="1799" dirty="0" err="1">
                          <a:solidFill>
                            <a:srgbClr val="FFFFFF"/>
                          </a:solidFill>
                          <a:latin typeface="Poppins"/>
                          <a:ea typeface="Poppins"/>
                          <a:cs typeface="Poppins"/>
                          <a:sym typeface="Poppins"/>
                        </a:rPr>
                        <a:t>Anomali</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durumu</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anomali</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değeri</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yüzdesi</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ve</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açıklaması,etkileyen</a:t>
                      </a:r>
                      <a:r>
                        <a:rPr lang="en-US" sz="1799" dirty="0">
                          <a:solidFill>
                            <a:srgbClr val="FFFFFF"/>
                          </a:solidFill>
                          <a:latin typeface="Poppins"/>
                          <a:ea typeface="Poppins"/>
                          <a:cs typeface="Poppins"/>
                          <a:sym typeface="Poppins"/>
                        </a:rPr>
                        <a:t> </a:t>
                      </a:r>
                      <a:r>
                        <a:rPr lang="en-US" sz="1799" dirty="0" err="1">
                          <a:solidFill>
                            <a:srgbClr val="FFFFFF"/>
                          </a:solidFill>
                          <a:latin typeface="Poppins"/>
                          <a:ea typeface="Poppins"/>
                          <a:cs typeface="Poppins"/>
                          <a:sym typeface="Poppins"/>
                        </a:rPr>
                        <a:t>parametreler</a:t>
                      </a: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Freeform 10"/>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7"/>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E61"/>
        </a:solidFill>
        <a:effectLst/>
      </p:bgPr>
    </p:bg>
    <p:spTree>
      <p:nvGrpSpPr>
        <p:cNvPr id="1" name=""/>
        <p:cNvGrpSpPr/>
        <p:nvPr/>
      </p:nvGrpSpPr>
      <p:grpSpPr>
        <a:xfrm>
          <a:off x="0" y="0"/>
          <a:ext cx="0" cy="0"/>
          <a:chOff x="0" y="0"/>
          <a:chExt cx="0" cy="0"/>
        </a:xfrm>
      </p:grpSpPr>
      <p:sp>
        <p:nvSpPr>
          <p:cNvPr id="2" name="Freeform 2"/>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7088176" y="-3113909"/>
            <a:ext cx="9514219" cy="5339855"/>
          </a:xfrm>
          <a:custGeom>
            <a:avLst/>
            <a:gdLst/>
            <a:ahLst/>
            <a:cxnLst/>
            <a:rect l="l" t="t" r="r" b="b"/>
            <a:pathLst>
              <a:path w="9514219" h="5339855">
                <a:moveTo>
                  <a:pt x="0" y="0"/>
                </a:moveTo>
                <a:lnTo>
                  <a:pt x="9514219" y="0"/>
                </a:lnTo>
                <a:lnTo>
                  <a:pt x="9514219" y="5339855"/>
                </a:lnTo>
                <a:lnTo>
                  <a:pt x="0" y="533985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grpSp>
        <p:nvGrpSpPr>
          <p:cNvPr id="5" name="Group 5"/>
          <p:cNvGrpSpPr/>
          <p:nvPr/>
        </p:nvGrpSpPr>
        <p:grpSpPr>
          <a:xfrm>
            <a:off x="1533665" y="6029537"/>
            <a:ext cx="740883" cy="74088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7" name="TextBox 7"/>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8" name="Group 8"/>
          <p:cNvGrpSpPr/>
          <p:nvPr/>
        </p:nvGrpSpPr>
        <p:grpSpPr>
          <a:xfrm>
            <a:off x="9878219" y="6029537"/>
            <a:ext cx="740883" cy="740883"/>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10" name="TextBox 10"/>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1" name="Group 11"/>
          <p:cNvGrpSpPr/>
          <p:nvPr/>
        </p:nvGrpSpPr>
        <p:grpSpPr>
          <a:xfrm>
            <a:off x="1533665" y="7037120"/>
            <a:ext cx="740883" cy="74088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13" name="TextBox 13"/>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4" name="Group 14"/>
          <p:cNvGrpSpPr/>
          <p:nvPr/>
        </p:nvGrpSpPr>
        <p:grpSpPr>
          <a:xfrm>
            <a:off x="9878219" y="7037120"/>
            <a:ext cx="740883" cy="74088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16" name="TextBox 16"/>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7" name="Group 17"/>
          <p:cNvGrpSpPr/>
          <p:nvPr/>
        </p:nvGrpSpPr>
        <p:grpSpPr>
          <a:xfrm>
            <a:off x="1533665" y="8044703"/>
            <a:ext cx="740883" cy="740883"/>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19" name="TextBox 19"/>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20" name="Group 20"/>
          <p:cNvGrpSpPr/>
          <p:nvPr/>
        </p:nvGrpSpPr>
        <p:grpSpPr>
          <a:xfrm>
            <a:off x="9878219" y="8044703"/>
            <a:ext cx="740883" cy="74088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001E61">
                <a:alpha val="19608"/>
              </a:srgbClr>
            </a:solidFill>
            <a:ln cap="sq">
              <a:noFill/>
              <a:prstDash val="solid"/>
              <a:miter/>
            </a:ln>
          </p:spPr>
        </p:sp>
        <p:sp>
          <p:nvSpPr>
            <p:cNvPr id="22" name="TextBox 22"/>
            <p:cNvSpPr txBox="1"/>
            <p:nvPr/>
          </p:nvSpPr>
          <p:spPr>
            <a:xfrm>
              <a:off x="76200" y="76200"/>
              <a:ext cx="660400" cy="660400"/>
            </a:xfrm>
            <a:prstGeom prst="rect">
              <a:avLst/>
            </a:prstGeom>
          </p:spPr>
          <p:txBody>
            <a:bodyPr lIns="50800" tIns="50800" rIns="50800" bIns="50800" rtlCol="0" anchor="ctr"/>
            <a:lstStyle/>
            <a:p>
              <a:pPr marL="0" lvl="0" indent="0" algn="ctr">
                <a:lnSpc>
                  <a:spcPts val="2999"/>
                </a:lnSpc>
                <a:spcBef>
                  <a:spcPct val="0"/>
                </a:spcBef>
              </a:pPr>
              <a:endParaRPr/>
            </a:p>
          </p:txBody>
        </p:sp>
      </p:grpSp>
      <p:sp>
        <p:nvSpPr>
          <p:cNvPr id="23" name="AutoShape 23"/>
          <p:cNvSpPr/>
          <p:nvPr/>
        </p:nvSpPr>
        <p:spPr>
          <a:xfrm>
            <a:off x="1525691" y="5581862"/>
            <a:ext cx="6892063" cy="0"/>
          </a:xfrm>
          <a:prstGeom prst="line">
            <a:avLst/>
          </a:prstGeom>
          <a:ln w="19050" cap="flat">
            <a:solidFill>
              <a:srgbClr val="001E61"/>
            </a:solidFill>
            <a:prstDash val="solid"/>
            <a:headEnd type="none" w="sm" len="sm"/>
            <a:tailEnd type="none" w="sm" len="sm"/>
          </a:ln>
        </p:spPr>
      </p:sp>
      <p:sp>
        <p:nvSpPr>
          <p:cNvPr id="24" name="Freeform 24"/>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Freeform 25"/>
          <p:cNvSpPr/>
          <p:nvPr/>
        </p:nvSpPr>
        <p:spPr>
          <a:xfrm>
            <a:off x="1690931" y="6168195"/>
            <a:ext cx="463566" cy="463566"/>
          </a:xfrm>
          <a:custGeom>
            <a:avLst/>
            <a:gdLst/>
            <a:ahLst/>
            <a:cxnLst/>
            <a:rect l="l" t="t" r="r" b="b"/>
            <a:pathLst>
              <a:path w="463566" h="463566">
                <a:moveTo>
                  <a:pt x="0" y="0"/>
                </a:moveTo>
                <a:lnTo>
                  <a:pt x="463567" y="0"/>
                </a:lnTo>
                <a:lnTo>
                  <a:pt x="463567" y="463567"/>
                </a:lnTo>
                <a:lnTo>
                  <a:pt x="0" y="463567"/>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26" name="Freeform 26"/>
          <p:cNvSpPr/>
          <p:nvPr/>
        </p:nvSpPr>
        <p:spPr>
          <a:xfrm>
            <a:off x="1679082" y="7182537"/>
            <a:ext cx="450049" cy="450049"/>
          </a:xfrm>
          <a:custGeom>
            <a:avLst/>
            <a:gdLst/>
            <a:ahLst/>
            <a:cxnLst/>
            <a:rect l="l" t="t" r="r" b="b"/>
            <a:pathLst>
              <a:path w="450049" h="450049">
                <a:moveTo>
                  <a:pt x="0" y="0"/>
                </a:moveTo>
                <a:lnTo>
                  <a:pt x="450049" y="0"/>
                </a:lnTo>
                <a:lnTo>
                  <a:pt x="450049" y="450049"/>
                </a:lnTo>
                <a:lnTo>
                  <a:pt x="0" y="45004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27" name="Freeform 27"/>
          <p:cNvSpPr/>
          <p:nvPr/>
        </p:nvSpPr>
        <p:spPr>
          <a:xfrm>
            <a:off x="1689495" y="8216153"/>
            <a:ext cx="429223" cy="429223"/>
          </a:xfrm>
          <a:custGeom>
            <a:avLst/>
            <a:gdLst/>
            <a:ahLst/>
            <a:cxnLst/>
            <a:rect l="l" t="t" r="r" b="b"/>
            <a:pathLst>
              <a:path w="429223" h="429223">
                <a:moveTo>
                  <a:pt x="0" y="0"/>
                </a:moveTo>
                <a:lnTo>
                  <a:pt x="429223" y="0"/>
                </a:lnTo>
                <a:lnTo>
                  <a:pt x="429223" y="429223"/>
                </a:lnTo>
                <a:lnTo>
                  <a:pt x="0" y="42922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8" name="Freeform 28"/>
          <p:cNvSpPr/>
          <p:nvPr/>
        </p:nvSpPr>
        <p:spPr>
          <a:xfrm>
            <a:off x="10044919" y="6144804"/>
            <a:ext cx="451022" cy="510350"/>
          </a:xfrm>
          <a:custGeom>
            <a:avLst/>
            <a:gdLst/>
            <a:ahLst/>
            <a:cxnLst/>
            <a:rect l="l" t="t" r="r" b="b"/>
            <a:pathLst>
              <a:path w="451022" h="510350">
                <a:moveTo>
                  <a:pt x="0" y="0"/>
                </a:moveTo>
                <a:lnTo>
                  <a:pt x="451022" y="0"/>
                </a:lnTo>
                <a:lnTo>
                  <a:pt x="451022" y="510350"/>
                </a:lnTo>
                <a:lnTo>
                  <a:pt x="0" y="51035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29" name="Freeform 29"/>
          <p:cNvSpPr/>
          <p:nvPr/>
        </p:nvSpPr>
        <p:spPr>
          <a:xfrm>
            <a:off x="10074333" y="7211464"/>
            <a:ext cx="392194" cy="392194"/>
          </a:xfrm>
          <a:custGeom>
            <a:avLst/>
            <a:gdLst/>
            <a:ahLst/>
            <a:cxnLst/>
            <a:rect l="l" t="t" r="r" b="b"/>
            <a:pathLst>
              <a:path w="392194" h="392194">
                <a:moveTo>
                  <a:pt x="0" y="0"/>
                </a:moveTo>
                <a:lnTo>
                  <a:pt x="392194" y="0"/>
                </a:lnTo>
                <a:lnTo>
                  <a:pt x="392194" y="392195"/>
                </a:lnTo>
                <a:lnTo>
                  <a:pt x="0" y="39219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30" name="Freeform 30"/>
          <p:cNvSpPr/>
          <p:nvPr/>
        </p:nvSpPr>
        <p:spPr>
          <a:xfrm>
            <a:off x="10015918" y="8182402"/>
            <a:ext cx="465485" cy="465485"/>
          </a:xfrm>
          <a:custGeom>
            <a:avLst/>
            <a:gdLst/>
            <a:ahLst/>
            <a:cxnLst/>
            <a:rect l="l" t="t" r="r" b="b"/>
            <a:pathLst>
              <a:path w="465485" h="465485">
                <a:moveTo>
                  <a:pt x="0" y="0"/>
                </a:moveTo>
                <a:lnTo>
                  <a:pt x="465485" y="0"/>
                </a:lnTo>
                <a:lnTo>
                  <a:pt x="465485" y="465484"/>
                </a:lnTo>
                <a:lnTo>
                  <a:pt x="0" y="46548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31" name="TextBox 31"/>
          <p:cNvSpPr txBox="1"/>
          <p:nvPr/>
        </p:nvSpPr>
        <p:spPr>
          <a:xfrm>
            <a:off x="2478981" y="1740114"/>
            <a:ext cx="1274369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Light"/>
                <a:ea typeface="Poppins Light"/>
                <a:cs typeface="Poppins Light"/>
                <a:sym typeface="Poppins Light"/>
              </a:rPr>
              <a:t>ANALİZ SÜRECİ VE MODEL YAKLAŞIMI</a:t>
            </a:r>
          </a:p>
        </p:txBody>
      </p:sp>
      <p:sp>
        <p:nvSpPr>
          <p:cNvPr id="32" name="Freeform 32"/>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22"/>
            <a:stretch>
              <a:fillRect/>
            </a:stretch>
          </a:blipFill>
        </p:spPr>
      </p:sp>
      <p:grpSp>
        <p:nvGrpSpPr>
          <p:cNvPr id="33" name="Group 33"/>
          <p:cNvGrpSpPr/>
          <p:nvPr/>
        </p:nvGrpSpPr>
        <p:grpSpPr>
          <a:xfrm>
            <a:off x="1266559" y="4635151"/>
            <a:ext cx="5018343" cy="5159595"/>
            <a:chOff x="0" y="0"/>
            <a:chExt cx="1058317" cy="1088106"/>
          </a:xfrm>
        </p:grpSpPr>
        <p:sp>
          <p:nvSpPr>
            <p:cNvPr id="34" name="Freeform 34"/>
            <p:cNvSpPr/>
            <p:nvPr/>
          </p:nvSpPr>
          <p:spPr>
            <a:xfrm>
              <a:off x="0" y="0"/>
              <a:ext cx="1058317" cy="1088106"/>
            </a:xfrm>
            <a:custGeom>
              <a:avLst/>
              <a:gdLst/>
              <a:ahLst/>
              <a:cxnLst/>
              <a:rect l="l" t="t" r="r" b="b"/>
              <a:pathLst>
                <a:path w="1058317" h="1088106">
                  <a:moveTo>
                    <a:pt x="30854" y="0"/>
                  </a:moveTo>
                  <a:lnTo>
                    <a:pt x="1027463" y="0"/>
                  </a:lnTo>
                  <a:cubicBezTo>
                    <a:pt x="1035646" y="0"/>
                    <a:pt x="1043494" y="3251"/>
                    <a:pt x="1049280" y="9037"/>
                  </a:cubicBezTo>
                  <a:cubicBezTo>
                    <a:pt x="1055067" y="14823"/>
                    <a:pt x="1058317" y="22671"/>
                    <a:pt x="1058317" y="30854"/>
                  </a:cubicBezTo>
                  <a:lnTo>
                    <a:pt x="1058317" y="1057251"/>
                  </a:lnTo>
                  <a:cubicBezTo>
                    <a:pt x="1058317" y="1074292"/>
                    <a:pt x="1044503" y="1088106"/>
                    <a:pt x="1027463" y="1088106"/>
                  </a:cubicBezTo>
                  <a:lnTo>
                    <a:pt x="30854" y="1088106"/>
                  </a:lnTo>
                  <a:cubicBezTo>
                    <a:pt x="13814" y="1088106"/>
                    <a:pt x="0" y="1074292"/>
                    <a:pt x="0" y="1057251"/>
                  </a:cubicBezTo>
                  <a:lnTo>
                    <a:pt x="0" y="30854"/>
                  </a:lnTo>
                  <a:cubicBezTo>
                    <a:pt x="0" y="13814"/>
                    <a:pt x="13814" y="0"/>
                    <a:pt x="30854" y="0"/>
                  </a:cubicBezTo>
                  <a:close/>
                </a:path>
              </a:pathLst>
            </a:custGeom>
            <a:solidFill>
              <a:srgbClr val="FDFDFD"/>
            </a:solidFill>
            <a:ln w="19050" cap="sq">
              <a:solidFill>
                <a:srgbClr val="3C5679"/>
              </a:solidFill>
              <a:prstDash val="solid"/>
              <a:miter/>
            </a:ln>
          </p:spPr>
        </p:sp>
        <p:sp>
          <p:nvSpPr>
            <p:cNvPr id="35" name="TextBox 35"/>
            <p:cNvSpPr txBox="1"/>
            <p:nvPr/>
          </p:nvSpPr>
          <p:spPr>
            <a:xfrm>
              <a:off x="0" y="-38100"/>
              <a:ext cx="1058317" cy="1126206"/>
            </a:xfrm>
            <a:prstGeom prst="rect">
              <a:avLst/>
            </a:prstGeom>
          </p:spPr>
          <p:txBody>
            <a:bodyPr lIns="50800" tIns="50800" rIns="50800" bIns="50800" rtlCol="0" anchor="ctr"/>
            <a:lstStyle/>
            <a:p>
              <a:pPr algn="ctr">
                <a:lnSpc>
                  <a:spcPts val="3359"/>
                </a:lnSpc>
              </a:pPr>
              <a:endParaRPr/>
            </a:p>
          </p:txBody>
        </p:sp>
      </p:grpSp>
      <p:grpSp>
        <p:nvGrpSpPr>
          <p:cNvPr id="36" name="Group 36"/>
          <p:cNvGrpSpPr/>
          <p:nvPr/>
        </p:nvGrpSpPr>
        <p:grpSpPr>
          <a:xfrm>
            <a:off x="2478981" y="3025936"/>
            <a:ext cx="2411151" cy="2411151"/>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19050" cap="sq">
              <a:solidFill>
                <a:srgbClr val="3C5679"/>
              </a:solidFill>
              <a:prstDash val="solid"/>
              <a:miter/>
            </a:ln>
          </p:spPr>
        </p:sp>
        <p:sp>
          <p:nvSpPr>
            <p:cNvPr id="38" name="TextBox 38"/>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39" name="Group 39"/>
          <p:cNvGrpSpPr/>
          <p:nvPr/>
        </p:nvGrpSpPr>
        <p:grpSpPr>
          <a:xfrm>
            <a:off x="6608752" y="4635151"/>
            <a:ext cx="5196266" cy="5159595"/>
            <a:chOff x="0" y="0"/>
            <a:chExt cx="1095839" cy="1088106"/>
          </a:xfrm>
        </p:grpSpPr>
        <p:sp>
          <p:nvSpPr>
            <p:cNvPr id="40" name="Freeform 40"/>
            <p:cNvSpPr/>
            <p:nvPr/>
          </p:nvSpPr>
          <p:spPr>
            <a:xfrm>
              <a:off x="0" y="0"/>
              <a:ext cx="1095839" cy="1088106"/>
            </a:xfrm>
            <a:custGeom>
              <a:avLst/>
              <a:gdLst/>
              <a:ahLst/>
              <a:cxnLst/>
              <a:rect l="l" t="t" r="r" b="b"/>
              <a:pathLst>
                <a:path w="1095839" h="1088106">
                  <a:moveTo>
                    <a:pt x="29798" y="0"/>
                  </a:moveTo>
                  <a:lnTo>
                    <a:pt x="1066041" y="0"/>
                  </a:lnTo>
                  <a:cubicBezTo>
                    <a:pt x="1082498" y="0"/>
                    <a:pt x="1095839" y="13341"/>
                    <a:pt x="1095839" y="29798"/>
                  </a:cubicBezTo>
                  <a:lnTo>
                    <a:pt x="1095839" y="1058308"/>
                  </a:lnTo>
                  <a:cubicBezTo>
                    <a:pt x="1095839" y="1074765"/>
                    <a:pt x="1082498" y="1088106"/>
                    <a:pt x="1066041" y="1088106"/>
                  </a:cubicBezTo>
                  <a:lnTo>
                    <a:pt x="29798" y="1088106"/>
                  </a:lnTo>
                  <a:cubicBezTo>
                    <a:pt x="13341" y="1088106"/>
                    <a:pt x="0" y="1074765"/>
                    <a:pt x="0" y="1058308"/>
                  </a:cubicBezTo>
                  <a:lnTo>
                    <a:pt x="0" y="29798"/>
                  </a:lnTo>
                  <a:cubicBezTo>
                    <a:pt x="0" y="13341"/>
                    <a:pt x="13341" y="0"/>
                    <a:pt x="29798" y="0"/>
                  </a:cubicBezTo>
                  <a:close/>
                </a:path>
              </a:pathLst>
            </a:custGeom>
            <a:solidFill>
              <a:srgbClr val="FDFDFD"/>
            </a:solidFill>
            <a:ln w="19050" cap="sq">
              <a:solidFill>
                <a:srgbClr val="3C5679"/>
              </a:solidFill>
              <a:prstDash val="solid"/>
              <a:miter/>
            </a:ln>
          </p:spPr>
        </p:sp>
        <p:sp>
          <p:nvSpPr>
            <p:cNvPr id="41" name="TextBox 41"/>
            <p:cNvSpPr txBox="1"/>
            <p:nvPr/>
          </p:nvSpPr>
          <p:spPr>
            <a:xfrm>
              <a:off x="0" y="-38100"/>
              <a:ext cx="1095839" cy="1126206"/>
            </a:xfrm>
            <a:prstGeom prst="rect">
              <a:avLst/>
            </a:prstGeom>
          </p:spPr>
          <p:txBody>
            <a:bodyPr lIns="50800" tIns="50800" rIns="50800" bIns="50800" rtlCol="0" anchor="ctr"/>
            <a:lstStyle/>
            <a:p>
              <a:pPr algn="ctr">
                <a:lnSpc>
                  <a:spcPts val="3359"/>
                </a:lnSpc>
              </a:pPr>
              <a:endParaRPr/>
            </a:p>
          </p:txBody>
        </p:sp>
      </p:grpSp>
      <p:grpSp>
        <p:nvGrpSpPr>
          <p:cNvPr id="42" name="Group 42"/>
          <p:cNvGrpSpPr/>
          <p:nvPr/>
        </p:nvGrpSpPr>
        <p:grpSpPr>
          <a:xfrm>
            <a:off x="7938425" y="2993508"/>
            <a:ext cx="2411151" cy="2411151"/>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19050" cap="sq">
              <a:solidFill>
                <a:srgbClr val="3C5679"/>
              </a:solidFill>
              <a:prstDash val="solid"/>
              <a:miter/>
            </a:ln>
          </p:spPr>
        </p:sp>
        <p:sp>
          <p:nvSpPr>
            <p:cNvPr id="44" name="TextBox 44"/>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grpSp>
        <p:nvGrpSpPr>
          <p:cNvPr id="45" name="Group 45"/>
          <p:cNvGrpSpPr/>
          <p:nvPr/>
        </p:nvGrpSpPr>
        <p:grpSpPr>
          <a:xfrm>
            <a:off x="12129496" y="4635151"/>
            <a:ext cx="5457593" cy="5159595"/>
            <a:chOff x="0" y="0"/>
            <a:chExt cx="1150951" cy="1088106"/>
          </a:xfrm>
        </p:grpSpPr>
        <p:sp>
          <p:nvSpPr>
            <p:cNvPr id="46" name="Freeform 46"/>
            <p:cNvSpPr/>
            <p:nvPr/>
          </p:nvSpPr>
          <p:spPr>
            <a:xfrm>
              <a:off x="0" y="0"/>
              <a:ext cx="1150951" cy="1088106"/>
            </a:xfrm>
            <a:custGeom>
              <a:avLst/>
              <a:gdLst/>
              <a:ahLst/>
              <a:cxnLst/>
              <a:rect l="l" t="t" r="r" b="b"/>
              <a:pathLst>
                <a:path w="1150951" h="1088106">
                  <a:moveTo>
                    <a:pt x="28371" y="0"/>
                  </a:moveTo>
                  <a:lnTo>
                    <a:pt x="1122579" y="0"/>
                  </a:lnTo>
                  <a:cubicBezTo>
                    <a:pt x="1130104" y="0"/>
                    <a:pt x="1137320" y="2989"/>
                    <a:pt x="1142641" y="8310"/>
                  </a:cubicBezTo>
                  <a:cubicBezTo>
                    <a:pt x="1147962" y="13630"/>
                    <a:pt x="1150951" y="20847"/>
                    <a:pt x="1150951" y="28371"/>
                  </a:cubicBezTo>
                  <a:lnTo>
                    <a:pt x="1150951" y="1059735"/>
                  </a:lnTo>
                  <a:cubicBezTo>
                    <a:pt x="1150951" y="1075404"/>
                    <a:pt x="1138248" y="1088106"/>
                    <a:pt x="1122579" y="1088106"/>
                  </a:cubicBezTo>
                  <a:lnTo>
                    <a:pt x="28371" y="1088106"/>
                  </a:lnTo>
                  <a:cubicBezTo>
                    <a:pt x="20847" y="1088106"/>
                    <a:pt x="13630" y="1085117"/>
                    <a:pt x="8310" y="1079796"/>
                  </a:cubicBezTo>
                  <a:cubicBezTo>
                    <a:pt x="2989" y="1074476"/>
                    <a:pt x="0" y="1067259"/>
                    <a:pt x="0" y="1059735"/>
                  </a:cubicBezTo>
                  <a:lnTo>
                    <a:pt x="0" y="28371"/>
                  </a:lnTo>
                  <a:cubicBezTo>
                    <a:pt x="0" y="20847"/>
                    <a:pt x="2989" y="13630"/>
                    <a:pt x="8310" y="8310"/>
                  </a:cubicBezTo>
                  <a:cubicBezTo>
                    <a:pt x="13630" y="2989"/>
                    <a:pt x="20847" y="0"/>
                    <a:pt x="28371" y="0"/>
                  </a:cubicBezTo>
                  <a:close/>
                </a:path>
              </a:pathLst>
            </a:custGeom>
            <a:solidFill>
              <a:srgbClr val="FDFDFD"/>
            </a:solidFill>
            <a:ln w="19050" cap="sq">
              <a:solidFill>
                <a:srgbClr val="3C5679"/>
              </a:solidFill>
              <a:prstDash val="solid"/>
              <a:miter/>
            </a:ln>
          </p:spPr>
        </p:sp>
        <p:sp>
          <p:nvSpPr>
            <p:cNvPr id="47" name="TextBox 47"/>
            <p:cNvSpPr txBox="1"/>
            <p:nvPr/>
          </p:nvSpPr>
          <p:spPr>
            <a:xfrm>
              <a:off x="0" y="-38100"/>
              <a:ext cx="1150951" cy="1126206"/>
            </a:xfrm>
            <a:prstGeom prst="rect">
              <a:avLst/>
            </a:prstGeom>
          </p:spPr>
          <p:txBody>
            <a:bodyPr lIns="50800" tIns="50800" rIns="50800" bIns="50800" rtlCol="0" anchor="ctr"/>
            <a:lstStyle/>
            <a:p>
              <a:pPr algn="ctr">
                <a:lnSpc>
                  <a:spcPts val="3359"/>
                </a:lnSpc>
              </a:pPr>
              <a:endParaRPr/>
            </a:p>
          </p:txBody>
        </p:sp>
      </p:grpSp>
      <p:grpSp>
        <p:nvGrpSpPr>
          <p:cNvPr id="48" name="Group 48"/>
          <p:cNvGrpSpPr/>
          <p:nvPr/>
        </p:nvGrpSpPr>
        <p:grpSpPr>
          <a:xfrm>
            <a:off x="13500140" y="2993508"/>
            <a:ext cx="2411151" cy="2411151"/>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a:ln w="19050" cap="sq">
              <a:solidFill>
                <a:srgbClr val="3C5679"/>
              </a:solidFill>
              <a:prstDash val="solid"/>
              <a:miter/>
            </a:ln>
          </p:spPr>
        </p:sp>
        <p:sp>
          <p:nvSpPr>
            <p:cNvPr id="50" name="TextBox 50"/>
            <p:cNvSpPr txBox="1"/>
            <p:nvPr/>
          </p:nvSpPr>
          <p:spPr>
            <a:xfrm>
              <a:off x="76200" y="38100"/>
              <a:ext cx="660400" cy="698500"/>
            </a:xfrm>
            <a:prstGeom prst="rect">
              <a:avLst/>
            </a:prstGeom>
          </p:spPr>
          <p:txBody>
            <a:bodyPr lIns="50800" tIns="50800" rIns="50800" bIns="50800" rtlCol="0" anchor="ctr"/>
            <a:lstStyle/>
            <a:p>
              <a:pPr algn="ctr">
                <a:lnSpc>
                  <a:spcPts val="3359"/>
                </a:lnSpc>
              </a:pPr>
              <a:endParaRPr/>
            </a:p>
          </p:txBody>
        </p:sp>
      </p:grpSp>
      <p:sp>
        <p:nvSpPr>
          <p:cNvPr id="51" name="Freeform 51"/>
          <p:cNvSpPr/>
          <p:nvPr/>
        </p:nvSpPr>
        <p:spPr>
          <a:xfrm>
            <a:off x="14188755" y="3722834"/>
            <a:ext cx="1033921" cy="952500"/>
          </a:xfrm>
          <a:custGeom>
            <a:avLst/>
            <a:gdLst/>
            <a:ahLst/>
            <a:cxnLst/>
            <a:rect l="l" t="t" r="r" b="b"/>
            <a:pathLst>
              <a:path w="1033921" h="952500">
                <a:moveTo>
                  <a:pt x="0" y="0"/>
                </a:moveTo>
                <a:lnTo>
                  <a:pt x="1033921" y="0"/>
                </a:lnTo>
                <a:lnTo>
                  <a:pt x="1033921" y="952500"/>
                </a:lnTo>
                <a:lnTo>
                  <a:pt x="0" y="952500"/>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sp>
      <p:sp>
        <p:nvSpPr>
          <p:cNvPr id="52" name="Freeform 52"/>
          <p:cNvSpPr/>
          <p:nvPr/>
        </p:nvSpPr>
        <p:spPr>
          <a:xfrm>
            <a:off x="3256835" y="3795444"/>
            <a:ext cx="875417" cy="872134"/>
          </a:xfrm>
          <a:custGeom>
            <a:avLst/>
            <a:gdLst/>
            <a:ahLst/>
            <a:cxnLst/>
            <a:rect l="l" t="t" r="r" b="b"/>
            <a:pathLst>
              <a:path w="875417" h="872134">
                <a:moveTo>
                  <a:pt x="0" y="0"/>
                </a:moveTo>
                <a:lnTo>
                  <a:pt x="875417" y="0"/>
                </a:lnTo>
                <a:lnTo>
                  <a:pt x="875417" y="872134"/>
                </a:lnTo>
                <a:lnTo>
                  <a:pt x="0" y="872134"/>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sp>
      <p:sp>
        <p:nvSpPr>
          <p:cNvPr id="53" name="Freeform 53"/>
          <p:cNvSpPr/>
          <p:nvPr/>
        </p:nvSpPr>
        <p:spPr>
          <a:xfrm>
            <a:off x="8635322" y="3722834"/>
            <a:ext cx="1017356" cy="1017356"/>
          </a:xfrm>
          <a:custGeom>
            <a:avLst/>
            <a:gdLst/>
            <a:ahLst/>
            <a:cxnLst/>
            <a:rect l="l" t="t" r="r" b="b"/>
            <a:pathLst>
              <a:path w="1017356" h="1017356">
                <a:moveTo>
                  <a:pt x="0" y="0"/>
                </a:moveTo>
                <a:lnTo>
                  <a:pt x="1017356" y="0"/>
                </a:lnTo>
                <a:lnTo>
                  <a:pt x="1017356" y="1017355"/>
                </a:lnTo>
                <a:lnTo>
                  <a:pt x="0" y="1017355"/>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sp>
      <p:grpSp>
        <p:nvGrpSpPr>
          <p:cNvPr id="54" name="Group 54"/>
          <p:cNvGrpSpPr/>
          <p:nvPr/>
        </p:nvGrpSpPr>
        <p:grpSpPr>
          <a:xfrm>
            <a:off x="1779581" y="5680136"/>
            <a:ext cx="3809951" cy="2595245"/>
            <a:chOff x="0" y="0"/>
            <a:chExt cx="5079935" cy="3460327"/>
          </a:xfrm>
        </p:grpSpPr>
        <p:sp>
          <p:nvSpPr>
            <p:cNvPr id="55" name="TextBox 55"/>
            <p:cNvSpPr txBox="1"/>
            <p:nvPr/>
          </p:nvSpPr>
          <p:spPr>
            <a:xfrm>
              <a:off x="272616" y="-38100"/>
              <a:ext cx="4534703" cy="352213"/>
            </a:xfrm>
            <a:prstGeom prst="rect">
              <a:avLst/>
            </a:prstGeom>
          </p:spPr>
          <p:txBody>
            <a:bodyPr lIns="0" tIns="0" rIns="0" bIns="0" rtlCol="0" anchor="t">
              <a:spAutoFit/>
            </a:bodyPr>
            <a:lstStyle/>
            <a:p>
              <a:pPr marL="0" lvl="0" indent="0" algn="ctr">
                <a:lnSpc>
                  <a:spcPts val="2239"/>
                </a:lnSpc>
                <a:spcBef>
                  <a:spcPct val="0"/>
                </a:spcBef>
              </a:pPr>
              <a:r>
                <a:rPr lang="en-US" sz="1599" b="1" spc="47">
                  <a:solidFill>
                    <a:srgbClr val="142740"/>
                  </a:solidFill>
                  <a:latin typeface="Proxima Nova Bold"/>
                  <a:ea typeface="Proxima Nova Bold"/>
                  <a:cs typeface="Proxima Nova Bold"/>
                  <a:sym typeface="Proxima Nova Bold"/>
                </a:rPr>
                <a:t> V</a:t>
              </a:r>
              <a:r>
                <a:rPr lang="en-US" sz="1599" b="1" u="none" strike="noStrike" spc="47">
                  <a:solidFill>
                    <a:srgbClr val="142740"/>
                  </a:solidFill>
                  <a:latin typeface="Proxima Nova Bold"/>
                  <a:ea typeface="Proxima Nova Bold"/>
                  <a:cs typeface="Proxima Nova Bold"/>
                  <a:sym typeface="Proxima Nova Bold"/>
                </a:rPr>
                <a:t>eri Toplama ve Hazırlık</a:t>
              </a:r>
            </a:p>
          </p:txBody>
        </p:sp>
        <p:sp>
          <p:nvSpPr>
            <p:cNvPr id="56" name="TextBox 56"/>
            <p:cNvSpPr txBox="1"/>
            <p:nvPr/>
          </p:nvSpPr>
          <p:spPr>
            <a:xfrm>
              <a:off x="0" y="530013"/>
              <a:ext cx="5079935" cy="2930313"/>
            </a:xfrm>
            <a:prstGeom prst="rect">
              <a:avLst/>
            </a:prstGeom>
          </p:spPr>
          <p:txBody>
            <a:bodyPr lIns="0" tIns="0" rIns="0" bIns="0" rtlCol="0" anchor="t">
              <a:spAutoFit/>
            </a:bodyPr>
            <a:lstStyle/>
            <a:p>
              <a:pPr marL="345439" lvl="1" indent="-172720" algn="l">
                <a:lnSpc>
                  <a:spcPts val="2239"/>
                </a:lnSpc>
                <a:spcBef>
                  <a:spcPct val="0"/>
                </a:spcBef>
                <a:buFont typeface="Arial"/>
                <a:buChar char="•"/>
              </a:pPr>
              <a:r>
                <a:rPr lang="en-US" sz="1599">
                  <a:solidFill>
                    <a:srgbClr val="525963"/>
                  </a:solidFill>
                  <a:latin typeface="Proxima Nova"/>
                  <a:ea typeface="Proxima Nova"/>
                  <a:cs typeface="Proxima Nova"/>
                  <a:sym typeface="Proxima Nova"/>
                </a:rPr>
                <a:t>Hat, </a:t>
              </a:r>
              <a:r>
                <a:rPr lang="en-US" sz="1599" u="none" strike="noStrike">
                  <a:solidFill>
                    <a:srgbClr val="525963"/>
                  </a:solidFill>
                  <a:latin typeface="Proxima Nova"/>
                  <a:ea typeface="Proxima Nova"/>
                  <a:cs typeface="Proxima Nova"/>
                  <a:sym typeface="Proxima Nova"/>
                </a:rPr>
                <a:t>istasyon, tarih bazlı yolculuk verileri; hava durumu, resmi tatil, afet, maç gibi parametrelerle birleştirildi.</a:t>
              </a:r>
            </a:p>
            <a:p>
              <a:pPr marL="345439" lvl="1" indent="-172720" algn="l">
                <a:lnSpc>
                  <a:spcPts val="2239"/>
                </a:lnSpc>
                <a:spcBef>
                  <a:spcPct val="0"/>
                </a:spcBef>
                <a:buFont typeface="Arial"/>
                <a:buChar char="•"/>
              </a:pPr>
              <a:r>
                <a:rPr lang="en-US" sz="1599" u="none" strike="noStrike">
                  <a:solidFill>
                    <a:srgbClr val="525963"/>
                  </a:solidFill>
                  <a:latin typeface="Proxima Nova"/>
                  <a:ea typeface="Proxima Nova"/>
                  <a:cs typeface="Proxima Nova"/>
                  <a:sym typeface="Proxima Nova"/>
                </a:rPr>
                <a:t>Eksik, aykırı veya hatalı veriler temizlendi; veriler zaman serisi formatına dönüştürüldü.</a:t>
              </a:r>
            </a:p>
            <a:p>
              <a:pPr algn="l">
                <a:lnSpc>
                  <a:spcPts val="2239"/>
                </a:lnSpc>
                <a:spcBef>
                  <a:spcPct val="0"/>
                </a:spcBef>
              </a:pPr>
              <a:endParaRPr lang="en-US" sz="1599" u="none" strike="noStrike">
                <a:solidFill>
                  <a:srgbClr val="525963"/>
                </a:solidFill>
                <a:latin typeface="Proxima Nova"/>
                <a:ea typeface="Proxima Nova"/>
                <a:cs typeface="Proxima Nova"/>
                <a:sym typeface="Proxima Nova"/>
              </a:endParaRPr>
            </a:p>
            <a:p>
              <a:pPr marL="0" lvl="0" indent="0" algn="l">
                <a:lnSpc>
                  <a:spcPts val="2239"/>
                </a:lnSpc>
                <a:spcBef>
                  <a:spcPct val="0"/>
                </a:spcBef>
              </a:pPr>
              <a:endParaRPr lang="en-US" sz="1599" u="none" strike="noStrike">
                <a:solidFill>
                  <a:srgbClr val="525963"/>
                </a:solidFill>
                <a:latin typeface="Proxima Nova"/>
                <a:ea typeface="Proxima Nova"/>
                <a:cs typeface="Proxima Nova"/>
                <a:sym typeface="Proxima Nova"/>
              </a:endParaRPr>
            </a:p>
          </p:txBody>
        </p:sp>
      </p:grpSp>
      <p:grpSp>
        <p:nvGrpSpPr>
          <p:cNvPr id="57" name="Group 57"/>
          <p:cNvGrpSpPr/>
          <p:nvPr/>
        </p:nvGrpSpPr>
        <p:grpSpPr>
          <a:xfrm>
            <a:off x="12651054" y="5663844"/>
            <a:ext cx="4414477" cy="3425495"/>
            <a:chOff x="0" y="0"/>
            <a:chExt cx="5885969" cy="4567327"/>
          </a:xfrm>
        </p:grpSpPr>
        <p:sp>
          <p:nvSpPr>
            <p:cNvPr id="58" name="TextBox 58"/>
            <p:cNvSpPr txBox="1"/>
            <p:nvPr/>
          </p:nvSpPr>
          <p:spPr>
            <a:xfrm>
              <a:off x="0" y="-38100"/>
              <a:ext cx="5885969" cy="352213"/>
            </a:xfrm>
            <a:prstGeom prst="rect">
              <a:avLst/>
            </a:prstGeom>
          </p:spPr>
          <p:txBody>
            <a:bodyPr lIns="0" tIns="0" rIns="0" bIns="0" rtlCol="0" anchor="t">
              <a:spAutoFit/>
            </a:bodyPr>
            <a:lstStyle/>
            <a:p>
              <a:pPr marL="0" lvl="0" indent="0" algn="ctr">
                <a:lnSpc>
                  <a:spcPts val="2240"/>
                </a:lnSpc>
                <a:spcBef>
                  <a:spcPct val="0"/>
                </a:spcBef>
              </a:pPr>
              <a:r>
                <a:rPr lang="en-US" sz="1600" b="1" spc="48">
                  <a:solidFill>
                    <a:srgbClr val="142740"/>
                  </a:solidFill>
                  <a:latin typeface="Proxima Nova Bold"/>
                  <a:ea typeface="Proxima Nova Bold"/>
                  <a:cs typeface="Proxima Nova Bold"/>
                  <a:sym typeface="Proxima Nova Bold"/>
                </a:rPr>
                <a:t>Anoma</a:t>
              </a:r>
              <a:r>
                <a:rPr lang="en-US" sz="1600" b="1" u="none" strike="noStrike" spc="48">
                  <a:solidFill>
                    <a:srgbClr val="142740"/>
                  </a:solidFill>
                  <a:latin typeface="Proxima Nova Bold"/>
                  <a:ea typeface="Proxima Nova Bold"/>
                  <a:cs typeface="Proxima Nova Bold"/>
                  <a:sym typeface="Proxima Nova Bold"/>
                </a:rPr>
                <a:t>li Tespiti ve Değerlendirme</a:t>
              </a:r>
            </a:p>
          </p:txBody>
        </p:sp>
        <p:sp>
          <p:nvSpPr>
            <p:cNvPr id="59" name="TextBox 59"/>
            <p:cNvSpPr txBox="1"/>
            <p:nvPr/>
          </p:nvSpPr>
          <p:spPr>
            <a:xfrm>
              <a:off x="0" y="532114"/>
              <a:ext cx="5885969" cy="4035213"/>
            </a:xfrm>
            <a:prstGeom prst="rect">
              <a:avLst/>
            </a:prstGeom>
          </p:spPr>
          <p:txBody>
            <a:bodyPr lIns="0" tIns="0" rIns="0" bIns="0" rtlCol="0" anchor="t">
              <a:spAutoFit/>
            </a:bodyPr>
            <a:lstStyle/>
            <a:p>
              <a:pPr marL="345441" lvl="1" indent="-172721" algn="l">
                <a:lnSpc>
                  <a:spcPts val="2240"/>
                </a:lnSpc>
                <a:spcBef>
                  <a:spcPct val="0"/>
                </a:spcBef>
                <a:buFont typeface="Arial"/>
                <a:buChar char="•"/>
              </a:pPr>
              <a:r>
                <a:rPr lang="en-US" sz="1600">
                  <a:solidFill>
                    <a:srgbClr val="525963"/>
                  </a:solidFill>
                  <a:latin typeface="Proxima Nova"/>
                  <a:ea typeface="Proxima Nova"/>
                  <a:cs typeface="Proxima Nova"/>
                  <a:sym typeface="Proxima Nova"/>
                </a:rPr>
                <a:t>M</a:t>
              </a:r>
              <a:r>
                <a:rPr lang="en-US" sz="1600" u="none" strike="noStrike">
                  <a:solidFill>
                    <a:srgbClr val="525963"/>
                  </a:solidFill>
                  <a:latin typeface="Proxima Nova"/>
                  <a:ea typeface="Proxima Nova"/>
                  <a:cs typeface="Proxima Nova"/>
                  <a:sym typeface="Proxima Nova"/>
                </a:rPr>
                <a:t>odel, her hat ve istasyon için beklenen yolculuk değerini tahmin eder ve gerçekleşen değerle karşılaştırır.</a:t>
              </a:r>
            </a:p>
            <a:p>
              <a:pPr marL="345441" lvl="1" indent="-172721" algn="l">
                <a:lnSpc>
                  <a:spcPts val="2240"/>
                </a:lnSpc>
                <a:spcBef>
                  <a:spcPct val="0"/>
                </a:spcBef>
                <a:buFont typeface="Arial"/>
                <a:buChar char="•"/>
              </a:pPr>
              <a:r>
                <a:rPr lang="en-US" sz="1600" u="none" strike="noStrike">
                  <a:solidFill>
                    <a:srgbClr val="525963"/>
                  </a:solidFill>
                  <a:latin typeface="Proxima Nova"/>
                  <a:ea typeface="Proxima Nova"/>
                  <a:cs typeface="Proxima Nova"/>
                  <a:sym typeface="Proxima Nova"/>
                </a:rPr>
                <a:t>Eşik değerlerini aşan sapmalar anomali olarak işaretlenir.</a:t>
              </a:r>
            </a:p>
            <a:p>
              <a:pPr marL="345441" lvl="1" indent="-172721" algn="l">
                <a:lnSpc>
                  <a:spcPts val="2240"/>
                </a:lnSpc>
                <a:spcBef>
                  <a:spcPct val="0"/>
                </a:spcBef>
                <a:buFont typeface="Arial"/>
                <a:buChar char="•"/>
              </a:pPr>
              <a:r>
                <a:rPr lang="en-US" sz="1600" u="none" strike="noStrike">
                  <a:solidFill>
                    <a:srgbClr val="525963"/>
                  </a:solidFill>
                  <a:latin typeface="Proxima Nova"/>
                  <a:ea typeface="Proxima Nova"/>
                  <a:cs typeface="Proxima Nova"/>
                  <a:sym typeface="Proxima Nova"/>
                </a:rPr>
                <a:t>Bu sapmaların yönüne göre yükseliş veya düşüş anomalisi tanımlanır.</a:t>
              </a:r>
            </a:p>
            <a:p>
              <a:pPr marL="345441" lvl="1" indent="-172721" algn="l">
                <a:lnSpc>
                  <a:spcPts val="2240"/>
                </a:lnSpc>
                <a:spcBef>
                  <a:spcPct val="0"/>
                </a:spcBef>
                <a:buFont typeface="Arial"/>
                <a:buChar char="•"/>
              </a:pPr>
              <a:r>
                <a:rPr lang="en-US" sz="1600" u="none" strike="noStrike">
                  <a:solidFill>
                    <a:srgbClr val="525963"/>
                  </a:solidFill>
                  <a:latin typeface="Proxima Nova"/>
                  <a:ea typeface="Proxima Nova"/>
                  <a:cs typeface="Proxima Nova"/>
                  <a:sym typeface="Proxima Nova"/>
                </a:rPr>
                <a:t>Tespit edilen anomaliler, hava durumu, resmi tatil, afet, maç gibi dış parametrelerle ilişkilendirilerek neden–sonuç analizi yapılır. </a:t>
              </a:r>
            </a:p>
            <a:p>
              <a:pPr marL="0" lvl="0" indent="0" algn="l">
                <a:lnSpc>
                  <a:spcPts val="2240"/>
                </a:lnSpc>
                <a:spcBef>
                  <a:spcPct val="0"/>
                </a:spcBef>
              </a:pPr>
              <a:endParaRPr lang="en-US" sz="1600" u="none" strike="noStrike">
                <a:solidFill>
                  <a:srgbClr val="525963"/>
                </a:solidFill>
                <a:latin typeface="Proxima Nova"/>
                <a:ea typeface="Proxima Nova"/>
                <a:cs typeface="Proxima Nova"/>
                <a:sym typeface="Proxima Nova"/>
              </a:endParaRPr>
            </a:p>
          </p:txBody>
        </p:sp>
      </p:grpSp>
      <p:sp>
        <p:nvSpPr>
          <p:cNvPr id="60" name="TextBox 60"/>
          <p:cNvSpPr txBox="1"/>
          <p:nvPr/>
        </p:nvSpPr>
        <p:spPr>
          <a:xfrm>
            <a:off x="6942721" y="5642036"/>
            <a:ext cx="4528957" cy="273685"/>
          </a:xfrm>
          <a:prstGeom prst="rect">
            <a:avLst/>
          </a:prstGeom>
        </p:spPr>
        <p:txBody>
          <a:bodyPr lIns="0" tIns="0" rIns="0" bIns="0" rtlCol="0" anchor="t">
            <a:spAutoFit/>
          </a:bodyPr>
          <a:lstStyle/>
          <a:p>
            <a:pPr marL="0" lvl="0" indent="0" algn="ctr">
              <a:lnSpc>
                <a:spcPts val="2239"/>
              </a:lnSpc>
              <a:spcBef>
                <a:spcPct val="0"/>
              </a:spcBef>
            </a:pPr>
            <a:r>
              <a:rPr lang="en-US" sz="1599" b="1" spc="47">
                <a:solidFill>
                  <a:srgbClr val="142740"/>
                </a:solidFill>
                <a:latin typeface="Proxima Nova Bold"/>
                <a:ea typeface="Proxima Nova Bold"/>
                <a:cs typeface="Proxima Nova Bold"/>
                <a:sym typeface="Proxima Nova Bold"/>
              </a:rPr>
              <a:t> Derin Öğrenme Mod</a:t>
            </a:r>
            <a:r>
              <a:rPr lang="en-US" sz="1599" b="1" u="none" strike="noStrike" spc="47">
                <a:solidFill>
                  <a:srgbClr val="142740"/>
                </a:solidFill>
                <a:latin typeface="Proxima Nova Bold"/>
                <a:ea typeface="Proxima Nova Bold"/>
                <a:cs typeface="Proxima Nova Bold"/>
                <a:sym typeface="Proxima Nova Bold"/>
              </a:rPr>
              <a:t>el Eğitimi</a:t>
            </a:r>
          </a:p>
        </p:txBody>
      </p:sp>
      <p:sp>
        <p:nvSpPr>
          <p:cNvPr id="61" name="TextBox 61"/>
          <p:cNvSpPr txBox="1"/>
          <p:nvPr/>
        </p:nvSpPr>
        <p:spPr>
          <a:xfrm>
            <a:off x="6942721" y="6070416"/>
            <a:ext cx="4528957" cy="3035935"/>
          </a:xfrm>
          <a:prstGeom prst="rect">
            <a:avLst/>
          </a:prstGeom>
        </p:spPr>
        <p:txBody>
          <a:bodyPr lIns="0" tIns="0" rIns="0" bIns="0" rtlCol="0" anchor="t">
            <a:spAutoFit/>
          </a:bodyPr>
          <a:lstStyle/>
          <a:p>
            <a:pPr marL="345439" lvl="1" indent="-172720" algn="l">
              <a:lnSpc>
                <a:spcPts val="2239"/>
              </a:lnSpc>
              <a:spcBef>
                <a:spcPct val="0"/>
              </a:spcBef>
              <a:buFont typeface="Arial"/>
              <a:buChar char="•"/>
            </a:pPr>
            <a:r>
              <a:rPr lang="en-US" sz="1599">
                <a:solidFill>
                  <a:srgbClr val="525963"/>
                </a:solidFill>
                <a:latin typeface="Proxima Nova"/>
                <a:ea typeface="Proxima Nova"/>
                <a:cs typeface="Proxima Nova"/>
                <a:sym typeface="Proxima Nova"/>
              </a:rPr>
              <a:t>LSTM Au</a:t>
            </a:r>
            <a:r>
              <a:rPr lang="en-US" sz="1599" u="none" strike="noStrike">
                <a:solidFill>
                  <a:srgbClr val="525963"/>
                </a:solidFill>
                <a:latin typeface="Proxima Nova"/>
                <a:ea typeface="Proxima Nova"/>
                <a:cs typeface="Proxima Nova"/>
                <a:sym typeface="Proxima Nova"/>
              </a:rPr>
              <a:t>toencoder model mimarisi, geçmiş yolculuk desenlerini öğrenmek için kullanıldı.</a:t>
            </a:r>
          </a:p>
          <a:p>
            <a:pPr marL="345439" lvl="1" indent="-172720" algn="l">
              <a:lnSpc>
                <a:spcPts val="2239"/>
              </a:lnSpc>
              <a:spcBef>
                <a:spcPct val="0"/>
              </a:spcBef>
              <a:buFont typeface="Arial"/>
              <a:buChar char="•"/>
            </a:pPr>
            <a:r>
              <a:rPr lang="en-US" sz="1599" u="none" strike="noStrike">
                <a:solidFill>
                  <a:srgbClr val="525963"/>
                </a:solidFill>
                <a:latin typeface="Proxima Nova"/>
                <a:ea typeface="Proxima Nova"/>
                <a:cs typeface="Proxima Nova"/>
                <a:sym typeface="Proxima Nova"/>
              </a:rPr>
              <a:t>Model girdi seti, geçmiş dönem trendlerini içerecek şekilde pencereleme (windowing) yöntemiyle oluşturuldu.</a:t>
            </a:r>
          </a:p>
          <a:p>
            <a:pPr marL="345439" lvl="1" indent="-172720" algn="l">
              <a:lnSpc>
                <a:spcPts val="2239"/>
              </a:lnSpc>
              <a:spcBef>
                <a:spcPct val="0"/>
              </a:spcBef>
              <a:buFont typeface="Arial"/>
              <a:buChar char="•"/>
            </a:pPr>
            <a:r>
              <a:rPr lang="en-US" sz="1599" u="none" strike="noStrike">
                <a:solidFill>
                  <a:srgbClr val="525963"/>
                </a:solidFill>
                <a:latin typeface="Proxima Nova"/>
                <a:ea typeface="Proxima Nova"/>
                <a:cs typeface="Proxima Nova"/>
                <a:sym typeface="Proxima Nova"/>
              </a:rPr>
              <a:t>Model, her hattın tipik davranışını öğrendikten sonra, bu düzenden sapmaları yeniden yapılandırma hatası (reconstruction error) ve artık hata (residual error) ölçütleriyle değerlendirerek olası anomalileri belirledi.</a:t>
            </a:r>
          </a:p>
          <a:p>
            <a:pPr marL="0" lvl="0" indent="0" algn="l">
              <a:lnSpc>
                <a:spcPts val="2239"/>
              </a:lnSpc>
              <a:spcBef>
                <a:spcPct val="0"/>
              </a:spcBef>
            </a:pPr>
            <a:endParaRPr lang="en-US" sz="1599" u="none" strike="noStrike">
              <a:solidFill>
                <a:srgbClr val="525963"/>
              </a:solidFill>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502191" y="-3262253"/>
            <a:ext cx="9514219" cy="5339855"/>
          </a:xfrm>
          <a:custGeom>
            <a:avLst/>
            <a:gdLst/>
            <a:ahLst/>
            <a:cxnLst/>
            <a:rect l="l" t="t" r="r" b="b"/>
            <a:pathLst>
              <a:path w="9514219" h="5339855">
                <a:moveTo>
                  <a:pt x="0" y="0"/>
                </a:moveTo>
                <a:lnTo>
                  <a:pt x="9514218" y="0"/>
                </a:lnTo>
                <a:lnTo>
                  <a:pt x="9514218" y="5339855"/>
                </a:lnTo>
                <a:lnTo>
                  <a:pt x="0" y="53398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AutoShape 7"/>
          <p:cNvSpPr/>
          <p:nvPr/>
        </p:nvSpPr>
        <p:spPr>
          <a:xfrm>
            <a:off x="2571750" y="2096652"/>
            <a:ext cx="567898" cy="0"/>
          </a:xfrm>
          <a:prstGeom prst="line">
            <a:avLst/>
          </a:prstGeom>
          <a:ln w="38100" cap="flat">
            <a:solidFill>
              <a:srgbClr val="D2B99A"/>
            </a:solidFill>
            <a:prstDash val="solid"/>
            <a:headEnd type="none" w="sm" len="sm"/>
            <a:tailEnd type="none" w="sm" len="sm"/>
          </a:ln>
        </p:spPr>
      </p:sp>
      <p:sp>
        <p:nvSpPr>
          <p:cNvPr id="8" name="Freeform 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9"/>
            <a:stretch>
              <a:fillRect/>
            </a:stretch>
          </a:blipFill>
        </p:spPr>
      </p:sp>
      <p:sp>
        <p:nvSpPr>
          <p:cNvPr id="9" name="TextBox 9"/>
          <p:cNvSpPr txBox="1"/>
          <p:nvPr/>
        </p:nvSpPr>
        <p:spPr>
          <a:xfrm>
            <a:off x="2571750" y="1076325"/>
            <a:ext cx="950286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a:ea typeface="Poppins"/>
                <a:cs typeface="Poppins"/>
                <a:sym typeface="Poppins"/>
              </a:rPr>
              <a:t>DASHBOARD </a:t>
            </a:r>
          </a:p>
        </p:txBody>
      </p:sp>
      <p:pic>
        <p:nvPicPr>
          <p:cNvPr id="1026" name="Picture 2">
            <a:extLst>
              <a:ext uri="{FF2B5EF4-FFF2-40B4-BE49-F238E27FC236}">
                <a16:creationId xmlns:a16="http://schemas.microsoft.com/office/drawing/2014/main" id="{D4EFCE0A-0EF2-400F-92C2-CC885297E40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8650" y="2971800"/>
            <a:ext cx="17030700" cy="434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502191" y="-3262253"/>
            <a:ext cx="9514219" cy="5339855"/>
          </a:xfrm>
          <a:custGeom>
            <a:avLst/>
            <a:gdLst/>
            <a:ahLst/>
            <a:cxnLst/>
            <a:rect l="l" t="t" r="r" b="b"/>
            <a:pathLst>
              <a:path w="9514219" h="5339855">
                <a:moveTo>
                  <a:pt x="0" y="0"/>
                </a:moveTo>
                <a:lnTo>
                  <a:pt x="9514218" y="0"/>
                </a:lnTo>
                <a:lnTo>
                  <a:pt x="9514218" y="5339855"/>
                </a:lnTo>
                <a:lnTo>
                  <a:pt x="0" y="53398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AutoShape 7"/>
          <p:cNvSpPr/>
          <p:nvPr/>
        </p:nvSpPr>
        <p:spPr>
          <a:xfrm>
            <a:off x="2571750" y="2096652"/>
            <a:ext cx="567898" cy="0"/>
          </a:xfrm>
          <a:prstGeom prst="line">
            <a:avLst/>
          </a:prstGeom>
          <a:ln w="38100" cap="flat">
            <a:solidFill>
              <a:srgbClr val="D2B99A"/>
            </a:solidFill>
            <a:prstDash val="solid"/>
            <a:headEnd type="none" w="sm" len="sm"/>
            <a:tailEnd type="none" w="sm" len="sm"/>
          </a:ln>
        </p:spPr>
      </p:sp>
      <p:sp>
        <p:nvSpPr>
          <p:cNvPr id="8" name="Freeform 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9"/>
            <a:stretch>
              <a:fillRect/>
            </a:stretch>
          </a:blipFill>
        </p:spPr>
      </p:sp>
      <p:sp>
        <p:nvSpPr>
          <p:cNvPr id="9" name="TextBox 9"/>
          <p:cNvSpPr txBox="1"/>
          <p:nvPr/>
        </p:nvSpPr>
        <p:spPr>
          <a:xfrm>
            <a:off x="2571750" y="1076325"/>
            <a:ext cx="950286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a:ea typeface="Poppins"/>
                <a:cs typeface="Poppins"/>
                <a:sym typeface="Poppins"/>
              </a:rPr>
              <a:t>DASHBOARD </a:t>
            </a:r>
          </a:p>
        </p:txBody>
      </p:sp>
      <p:sp>
        <p:nvSpPr>
          <p:cNvPr id="10" name="Freeform 10"/>
          <p:cNvSpPr/>
          <p:nvPr/>
        </p:nvSpPr>
        <p:spPr>
          <a:xfrm>
            <a:off x="733534" y="3062731"/>
            <a:ext cx="16820932" cy="5235515"/>
          </a:xfrm>
          <a:custGeom>
            <a:avLst/>
            <a:gdLst/>
            <a:ahLst/>
            <a:cxnLst/>
            <a:rect l="l" t="t" r="r" b="b"/>
            <a:pathLst>
              <a:path w="16820932" h="5235515">
                <a:moveTo>
                  <a:pt x="0" y="0"/>
                </a:moveTo>
                <a:lnTo>
                  <a:pt x="16820932" y="0"/>
                </a:lnTo>
                <a:lnTo>
                  <a:pt x="16820932" y="5235516"/>
                </a:lnTo>
                <a:lnTo>
                  <a:pt x="0" y="5235516"/>
                </a:lnTo>
                <a:lnTo>
                  <a:pt x="0" y="0"/>
                </a:lnTo>
                <a:close/>
              </a:path>
            </a:pathLst>
          </a:custGeom>
          <a:blipFill>
            <a:blip r:embed="rId10"/>
            <a:stretch>
              <a:fillRect/>
            </a:stretch>
          </a:blipFill>
        </p:spPr>
      </p:sp>
      <p:sp>
        <p:nvSpPr>
          <p:cNvPr id="11" name="Freeform 11"/>
          <p:cNvSpPr/>
          <p:nvPr/>
        </p:nvSpPr>
        <p:spPr>
          <a:xfrm>
            <a:off x="733534" y="3062731"/>
            <a:ext cx="6686320" cy="5235515"/>
          </a:xfrm>
          <a:custGeom>
            <a:avLst/>
            <a:gdLst/>
            <a:ahLst/>
            <a:cxnLst/>
            <a:rect l="l" t="t" r="r" b="b"/>
            <a:pathLst>
              <a:path w="6686320" h="5235515">
                <a:moveTo>
                  <a:pt x="0" y="0"/>
                </a:moveTo>
                <a:lnTo>
                  <a:pt x="6686320" y="0"/>
                </a:lnTo>
                <a:lnTo>
                  <a:pt x="6686320" y="5235516"/>
                </a:lnTo>
                <a:lnTo>
                  <a:pt x="0" y="5235516"/>
                </a:lnTo>
                <a:lnTo>
                  <a:pt x="0" y="0"/>
                </a:lnTo>
                <a:close/>
              </a:path>
            </a:pathLst>
          </a:custGeom>
          <a:blipFill>
            <a:blip r:embed="rId11"/>
            <a:stretch>
              <a:fillRect/>
            </a:stretch>
          </a:blipFill>
        </p:spPr>
      </p:sp>
      <p:sp>
        <p:nvSpPr>
          <p:cNvPr id="13" name="TextBox 12">
            <a:extLst>
              <a:ext uri="{FF2B5EF4-FFF2-40B4-BE49-F238E27FC236}">
                <a16:creationId xmlns:a16="http://schemas.microsoft.com/office/drawing/2014/main" id="{5148C880-C423-4D95-8009-E6D364DE71E9}"/>
              </a:ext>
            </a:extLst>
          </p:cNvPr>
          <p:cNvSpPr txBox="1"/>
          <p:nvPr/>
        </p:nvSpPr>
        <p:spPr>
          <a:xfrm>
            <a:off x="733534" y="8571087"/>
            <a:ext cx="13539018" cy="308546"/>
          </a:xfrm>
          <a:prstGeom prst="rect">
            <a:avLst/>
          </a:prstGeom>
          <a:noFill/>
        </p:spPr>
        <p:txBody>
          <a:bodyPr wrap="square">
            <a:spAutoFit/>
          </a:bodyPr>
          <a:lstStyle/>
          <a:p>
            <a:pPr algn="l">
              <a:lnSpc>
                <a:spcPts val="1800"/>
              </a:lnSpc>
            </a:pPr>
            <a:r>
              <a:rPr lang="tr-TR" sz="1200" i="1" dirty="0">
                <a:solidFill>
                  <a:srgbClr val="FFFFFF"/>
                </a:solidFill>
                <a:latin typeface="Poppins"/>
                <a:ea typeface="Poppins"/>
                <a:cs typeface="Poppins"/>
                <a:sym typeface="Poppins"/>
              </a:rPr>
              <a:t>2023 yılının M2 hattına göre filtrelenerek gösterilmiştir.</a:t>
            </a:r>
            <a:endParaRPr lang="en-US" sz="1200" i="1" dirty="0">
              <a:solidFill>
                <a:srgbClr val="FFFFFF"/>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502191" y="-3262253"/>
            <a:ext cx="9514219" cy="5339855"/>
          </a:xfrm>
          <a:custGeom>
            <a:avLst/>
            <a:gdLst/>
            <a:ahLst/>
            <a:cxnLst/>
            <a:rect l="l" t="t" r="r" b="b"/>
            <a:pathLst>
              <a:path w="9514219" h="5339855">
                <a:moveTo>
                  <a:pt x="0" y="0"/>
                </a:moveTo>
                <a:lnTo>
                  <a:pt x="9514218" y="0"/>
                </a:lnTo>
                <a:lnTo>
                  <a:pt x="9514218" y="5339855"/>
                </a:lnTo>
                <a:lnTo>
                  <a:pt x="0" y="53398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AutoShape 7"/>
          <p:cNvSpPr/>
          <p:nvPr/>
        </p:nvSpPr>
        <p:spPr>
          <a:xfrm>
            <a:off x="2571750" y="2096652"/>
            <a:ext cx="567898" cy="0"/>
          </a:xfrm>
          <a:prstGeom prst="line">
            <a:avLst/>
          </a:prstGeom>
          <a:ln w="38100" cap="flat">
            <a:solidFill>
              <a:srgbClr val="D2B99A"/>
            </a:solidFill>
            <a:prstDash val="solid"/>
            <a:headEnd type="none" w="sm" len="sm"/>
            <a:tailEnd type="none" w="sm" len="sm"/>
          </a:ln>
        </p:spPr>
      </p:sp>
      <p:sp>
        <p:nvSpPr>
          <p:cNvPr id="8" name="TextBox 8"/>
          <p:cNvSpPr txBox="1"/>
          <p:nvPr/>
        </p:nvSpPr>
        <p:spPr>
          <a:xfrm>
            <a:off x="2571750" y="1076325"/>
            <a:ext cx="950286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Light"/>
                <a:ea typeface="Poppins Light"/>
                <a:cs typeface="Poppins Light"/>
                <a:sym typeface="Poppins Light"/>
              </a:rPr>
              <a:t>DASHBOARD TÜR BAZLI</a:t>
            </a:r>
          </a:p>
        </p:txBody>
      </p:sp>
      <p:sp>
        <p:nvSpPr>
          <p:cNvPr id="9" name="Freeform 9"/>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9"/>
            <a:stretch>
              <a:fillRect/>
            </a:stretch>
          </a:blipFill>
        </p:spPr>
      </p:sp>
      <p:sp>
        <p:nvSpPr>
          <p:cNvPr id="10" name="Freeform 10"/>
          <p:cNvSpPr/>
          <p:nvPr/>
        </p:nvSpPr>
        <p:spPr>
          <a:xfrm>
            <a:off x="1799839" y="3228365"/>
            <a:ext cx="14688322" cy="4975669"/>
          </a:xfrm>
          <a:custGeom>
            <a:avLst/>
            <a:gdLst/>
            <a:ahLst/>
            <a:cxnLst/>
            <a:rect l="l" t="t" r="r" b="b"/>
            <a:pathLst>
              <a:path w="14688322" h="4975669">
                <a:moveTo>
                  <a:pt x="0" y="0"/>
                </a:moveTo>
                <a:lnTo>
                  <a:pt x="14688322" y="0"/>
                </a:lnTo>
                <a:lnTo>
                  <a:pt x="14688322" y="4975669"/>
                </a:lnTo>
                <a:lnTo>
                  <a:pt x="0" y="4975669"/>
                </a:lnTo>
                <a:lnTo>
                  <a:pt x="0" y="0"/>
                </a:lnTo>
                <a:close/>
              </a:path>
            </a:pathLst>
          </a:custGeom>
          <a:blipFill>
            <a:blip r:embed="rId10"/>
            <a:stretch>
              <a:fillRect/>
            </a:stretch>
          </a:blipFill>
        </p:spPr>
      </p:sp>
      <p:sp>
        <p:nvSpPr>
          <p:cNvPr id="12" name="TextBox 11">
            <a:extLst>
              <a:ext uri="{FF2B5EF4-FFF2-40B4-BE49-F238E27FC236}">
                <a16:creationId xmlns:a16="http://schemas.microsoft.com/office/drawing/2014/main" id="{4110FDCB-B507-4C9E-80DB-DDEFC676BC22}"/>
              </a:ext>
            </a:extLst>
          </p:cNvPr>
          <p:cNvSpPr txBox="1"/>
          <p:nvPr/>
        </p:nvSpPr>
        <p:spPr>
          <a:xfrm>
            <a:off x="1920835" y="8385148"/>
            <a:ext cx="13539018" cy="308546"/>
          </a:xfrm>
          <a:prstGeom prst="rect">
            <a:avLst/>
          </a:prstGeom>
          <a:noFill/>
        </p:spPr>
        <p:txBody>
          <a:bodyPr wrap="square">
            <a:spAutoFit/>
          </a:bodyPr>
          <a:lstStyle/>
          <a:p>
            <a:pPr algn="l">
              <a:lnSpc>
                <a:spcPts val="1800"/>
              </a:lnSpc>
            </a:pPr>
            <a:r>
              <a:rPr lang="tr-TR" sz="1200" i="1" dirty="0">
                <a:solidFill>
                  <a:srgbClr val="FFFFFF"/>
                </a:solidFill>
                <a:latin typeface="Poppins"/>
                <a:ea typeface="Poppins"/>
                <a:cs typeface="Poppins"/>
                <a:sym typeface="Poppins"/>
              </a:rPr>
              <a:t>2023 yılının M2 hattına göre filtrelenerek gösterilmiştir.</a:t>
            </a:r>
            <a:endParaRPr lang="en-US" sz="1200" i="1" dirty="0">
              <a:solidFill>
                <a:srgbClr val="FFFFFF"/>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3971003" y="-4037064"/>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502191" y="-3262253"/>
            <a:ext cx="9514219" cy="5339855"/>
          </a:xfrm>
          <a:custGeom>
            <a:avLst/>
            <a:gdLst/>
            <a:ahLst/>
            <a:cxnLst/>
            <a:rect l="l" t="t" r="r" b="b"/>
            <a:pathLst>
              <a:path w="9514219" h="5339855">
                <a:moveTo>
                  <a:pt x="0" y="0"/>
                </a:moveTo>
                <a:lnTo>
                  <a:pt x="9514218" y="0"/>
                </a:lnTo>
                <a:lnTo>
                  <a:pt x="9514218" y="5339855"/>
                </a:lnTo>
                <a:lnTo>
                  <a:pt x="0" y="53398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AutoShape 7"/>
          <p:cNvSpPr/>
          <p:nvPr/>
        </p:nvSpPr>
        <p:spPr>
          <a:xfrm>
            <a:off x="2571750" y="2096652"/>
            <a:ext cx="567898" cy="0"/>
          </a:xfrm>
          <a:prstGeom prst="line">
            <a:avLst/>
          </a:prstGeom>
          <a:ln w="38100" cap="flat">
            <a:solidFill>
              <a:srgbClr val="D2B99A"/>
            </a:solidFill>
            <a:prstDash val="solid"/>
            <a:headEnd type="none" w="sm" len="sm"/>
            <a:tailEnd type="none" w="sm" len="sm"/>
          </a:ln>
        </p:spPr>
      </p:sp>
      <p:sp>
        <p:nvSpPr>
          <p:cNvPr id="8" name="Freeform 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9"/>
            <a:stretch>
              <a:fillRect/>
            </a:stretch>
          </a:blipFill>
        </p:spPr>
      </p:sp>
      <p:sp>
        <p:nvSpPr>
          <p:cNvPr id="9" name="TextBox 9"/>
          <p:cNvSpPr txBox="1"/>
          <p:nvPr/>
        </p:nvSpPr>
        <p:spPr>
          <a:xfrm>
            <a:off x="2571750" y="1076325"/>
            <a:ext cx="950286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a:ea typeface="Poppins"/>
                <a:cs typeface="Poppins"/>
                <a:sym typeface="Poppins"/>
              </a:rPr>
              <a:t>DASHBOARD </a:t>
            </a:r>
          </a:p>
        </p:txBody>
      </p:sp>
      <p:sp>
        <p:nvSpPr>
          <p:cNvPr id="10" name="Freeform 10"/>
          <p:cNvSpPr/>
          <p:nvPr/>
        </p:nvSpPr>
        <p:spPr>
          <a:xfrm>
            <a:off x="1028700" y="3062731"/>
            <a:ext cx="16230600" cy="4958157"/>
          </a:xfrm>
          <a:custGeom>
            <a:avLst/>
            <a:gdLst/>
            <a:ahLst/>
            <a:cxnLst/>
            <a:rect l="l" t="t" r="r" b="b"/>
            <a:pathLst>
              <a:path w="16230600" h="4958157">
                <a:moveTo>
                  <a:pt x="0" y="0"/>
                </a:moveTo>
                <a:lnTo>
                  <a:pt x="16230600" y="0"/>
                </a:lnTo>
                <a:lnTo>
                  <a:pt x="16230600" y="4958157"/>
                </a:lnTo>
                <a:lnTo>
                  <a:pt x="0" y="4958157"/>
                </a:lnTo>
                <a:lnTo>
                  <a:pt x="0" y="0"/>
                </a:lnTo>
                <a:close/>
              </a:path>
            </a:pathLst>
          </a:custGeom>
          <a:blipFill>
            <a:blip r:embed="rId10"/>
            <a:stretch>
              <a:fillRect l="-913" r="-913"/>
            </a:stretch>
          </a:blipFill>
        </p:spPr>
      </p:sp>
      <p:sp>
        <p:nvSpPr>
          <p:cNvPr id="12" name="TextBox 11">
            <a:extLst>
              <a:ext uri="{FF2B5EF4-FFF2-40B4-BE49-F238E27FC236}">
                <a16:creationId xmlns:a16="http://schemas.microsoft.com/office/drawing/2014/main" id="{193F33BF-586F-4E58-8EF7-D6B51EBDAFC6}"/>
              </a:ext>
            </a:extLst>
          </p:cNvPr>
          <p:cNvSpPr txBox="1"/>
          <p:nvPr/>
        </p:nvSpPr>
        <p:spPr>
          <a:xfrm>
            <a:off x="1045906" y="8299199"/>
            <a:ext cx="13539018" cy="308546"/>
          </a:xfrm>
          <a:prstGeom prst="rect">
            <a:avLst/>
          </a:prstGeom>
          <a:noFill/>
        </p:spPr>
        <p:txBody>
          <a:bodyPr wrap="square">
            <a:spAutoFit/>
          </a:bodyPr>
          <a:lstStyle/>
          <a:p>
            <a:pPr algn="l">
              <a:lnSpc>
                <a:spcPts val="1800"/>
              </a:lnSpc>
            </a:pPr>
            <a:r>
              <a:rPr lang="tr-TR" sz="1200" i="1" dirty="0">
                <a:solidFill>
                  <a:srgbClr val="FFFFFF"/>
                </a:solidFill>
                <a:latin typeface="Poppins"/>
                <a:ea typeface="Poppins"/>
                <a:cs typeface="Poppins"/>
                <a:sym typeface="Poppins"/>
              </a:rPr>
              <a:t>2023 yılının M2 hattına göre filtrelenerek gösterilmiştir.</a:t>
            </a:r>
            <a:endParaRPr lang="en-US" sz="1200" i="1" dirty="0">
              <a:solidFill>
                <a:srgbClr val="FFFFFF"/>
              </a:solidFill>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4" name="Freeform 4"/>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502191" y="-3262253"/>
            <a:ext cx="9514219" cy="5339855"/>
          </a:xfrm>
          <a:custGeom>
            <a:avLst/>
            <a:gdLst/>
            <a:ahLst/>
            <a:cxnLst/>
            <a:rect l="l" t="t" r="r" b="b"/>
            <a:pathLst>
              <a:path w="9514219" h="5339855">
                <a:moveTo>
                  <a:pt x="0" y="0"/>
                </a:moveTo>
                <a:lnTo>
                  <a:pt x="9514218" y="0"/>
                </a:lnTo>
                <a:lnTo>
                  <a:pt x="9514218" y="5339855"/>
                </a:lnTo>
                <a:lnTo>
                  <a:pt x="0" y="5339855"/>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6" name="Freeform 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AutoShape 7"/>
          <p:cNvSpPr/>
          <p:nvPr/>
        </p:nvSpPr>
        <p:spPr>
          <a:xfrm>
            <a:off x="2571750" y="2096652"/>
            <a:ext cx="567898" cy="0"/>
          </a:xfrm>
          <a:prstGeom prst="line">
            <a:avLst/>
          </a:prstGeom>
          <a:ln w="38100" cap="flat">
            <a:solidFill>
              <a:srgbClr val="D2B99A"/>
            </a:solidFill>
            <a:prstDash val="solid"/>
            <a:headEnd type="none" w="sm" len="sm"/>
            <a:tailEnd type="none" w="sm" len="sm"/>
          </a:ln>
        </p:spPr>
      </p:sp>
      <p:sp>
        <p:nvSpPr>
          <p:cNvPr id="8" name="Freeform 8"/>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9"/>
            <a:stretch>
              <a:fillRect/>
            </a:stretch>
          </a:blipFill>
        </p:spPr>
      </p:sp>
      <p:sp>
        <p:nvSpPr>
          <p:cNvPr id="9" name="TextBox 9"/>
          <p:cNvSpPr txBox="1"/>
          <p:nvPr/>
        </p:nvSpPr>
        <p:spPr>
          <a:xfrm>
            <a:off x="2571750" y="1076325"/>
            <a:ext cx="9502865"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a:ea typeface="Poppins"/>
                <a:cs typeface="Poppins"/>
                <a:sym typeface="Poppins"/>
              </a:rPr>
              <a:t>DASHBOARD </a:t>
            </a:r>
          </a:p>
        </p:txBody>
      </p:sp>
      <p:sp>
        <p:nvSpPr>
          <p:cNvPr id="10" name="Freeform 10"/>
          <p:cNvSpPr/>
          <p:nvPr/>
        </p:nvSpPr>
        <p:spPr>
          <a:xfrm>
            <a:off x="1028700" y="2624138"/>
            <a:ext cx="16171918" cy="5983610"/>
          </a:xfrm>
          <a:custGeom>
            <a:avLst/>
            <a:gdLst/>
            <a:ahLst/>
            <a:cxnLst/>
            <a:rect l="l" t="t" r="r" b="b"/>
            <a:pathLst>
              <a:path w="16171918" h="5983610">
                <a:moveTo>
                  <a:pt x="0" y="0"/>
                </a:moveTo>
                <a:lnTo>
                  <a:pt x="16171918" y="0"/>
                </a:lnTo>
                <a:lnTo>
                  <a:pt x="16171918" y="5983610"/>
                </a:lnTo>
                <a:lnTo>
                  <a:pt x="0" y="5983610"/>
                </a:lnTo>
                <a:lnTo>
                  <a:pt x="0" y="0"/>
                </a:lnTo>
                <a:close/>
              </a:path>
            </a:pathLst>
          </a:custGeom>
          <a:blipFill>
            <a:blip r:embed="rId10"/>
            <a:stretch>
              <a:fillRect/>
            </a:stretch>
          </a:blipFill>
        </p:spPr>
      </p:sp>
      <p:sp>
        <p:nvSpPr>
          <p:cNvPr id="12" name="TextBox 11">
            <a:extLst>
              <a:ext uri="{FF2B5EF4-FFF2-40B4-BE49-F238E27FC236}">
                <a16:creationId xmlns:a16="http://schemas.microsoft.com/office/drawing/2014/main" id="{63F74127-185B-42F1-BF60-41C26FCCAC7C}"/>
              </a:ext>
            </a:extLst>
          </p:cNvPr>
          <p:cNvSpPr txBox="1"/>
          <p:nvPr/>
        </p:nvSpPr>
        <p:spPr>
          <a:xfrm>
            <a:off x="1082219" y="8816204"/>
            <a:ext cx="13539018" cy="308546"/>
          </a:xfrm>
          <a:prstGeom prst="rect">
            <a:avLst/>
          </a:prstGeom>
          <a:noFill/>
        </p:spPr>
        <p:txBody>
          <a:bodyPr wrap="square">
            <a:spAutoFit/>
          </a:bodyPr>
          <a:lstStyle/>
          <a:p>
            <a:pPr algn="l">
              <a:lnSpc>
                <a:spcPts val="1800"/>
              </a:lnSpc>
            </a:pPr>
            <a:r>
              <a:rPr lang="tr-TR" sz="1200" i="1" dirty="0">
                <a:solidFill>
                  <a:srgbClr val="FFFFFF"/>
                </a:solidFill>
                <a:latin typeface="Poppins"/>
                <a:ea typeface="Poppins"/>
                <a:cs typeface="Poppins"/>
                <a:sym typeface="Poppins"/>
              </a:rPr>
              <a:t>2023 yılının M2 hattına göre filtrelenerek gösterilmiştir.</a:t>
            </a:r>
            <a:endParaRPr lang="en-US" sz="1200" i="1" dirty="0">
              <a:solidFill>
                <a:srgbClr val="FFFFFF"/>
              </a:solidFill>
              <a:latin typeface="Poppins"/>
              <a:ea typeface="Poppins"/>
              <a:cs typeface="Poppins"/>
              <a:sym typeface="Poppi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Freeform 3"/>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5908460" y="-2853671"/>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grpSp>
        <p:nvGrpSpPr>
          <p:cNvPr id="5" name="Group 5"/>
          <p:cNvGrpSpPr/>
          <p:nvPr/>
        </p:nvGrpSpPr>
        <p:grpSpPr>
          <a:xfrm>
            <a:off x="1226069" y="2980584"/>
            <a:ext cx="4344306" cy="1686591"/>
            <a:chOff x="0" y="0"/>
            <a:chExt cx="1144179" cy="444205"/>
          </a:xfrm>
        </p:grpSpPr>
        <p:sp>
          <p:nvSpPr>
            <p:cNvPr id="6" name="Freeform 6"/>
            <p:cNvSpPr/>
            <p:nvPr/>
          </p:nvSpPr>
          <p:spPr>
            <a:xfrm>
              <a:off x="0" y="0"/>
              <a:ext cx="1144179" cy="444205"/>
            </a:xfrm>
            <a:custGeom>
              <a:avLst/>
              <a:gdLst/>
              <a:ahLst/>
              <a:cxnLst/>
              <a:rect l="l" t="t" r="r" b="b"/>
              <a:pathLst>
                <a:path w="1144179" h="444205">
                  <a:moveTo>
                    <a:pt x="17821" y="0"/>
                  </a:moveTo>
                  <a:lnTo>
                    <a:pt x="1126359" y="0"/>
                  </a:lnTo>
                  <a:cubicBezTo>
                    <a:pt x="1136201" y="0"/>
                    <a:pt x="1144179" y="7979"/>
                    <a:pt x="1144179" y="17821"/>
                  </a:cubicBezTo>
                  <a:lnTo>
                    <a:pt x="1144179" y="426384"/>
                  </a:lnTo>
                  <a:cubicBezTo>
                    <a:pt x="1144179" y="436226"/>
                    <a:pt x="1136201" y="444205"/>
                    <a:pt x="1126359" y="444205"/>
                  </a:cubicBezTo>
                  <a:lnTo>
                    <a:pt x="17821" y="444205"/>
                  </a:lnTo>
                  <a:cubicBezTo>
                    <a:pt x="7979" y="444205"/>
                    <a:pt x="0" y="436226"/>
                    <a:pt x="0" y="426384"/>
                  </a:cubicBezTo>
                  <a:lnTo>
                    <a:pt x="0" y="17821"/>
                  </a:lnTo>
                  <a:cubicBezTo>
                    <a:pt x="0" y="7979"/>
                    <a:pt x="7979" y="0"/>
                    <a:pt x="17821" y="0"/>
                  </a:cubicBezTo>
                  <a:close/>
                </a:path>
              </a:pathLst>
            </a:custGeom>
            <a:solidFill>
              <a:srgbClr val="001E61">
                <a:alpha val="19608"/>
              </a:srgbClr>
            </a:solidFill>
            <a:ln cap="sq">
              <a:noFill/>
              <a:prstDash val="solid"/>
              <a:miter/>
            </a:ln>
          </p:spPr>
        </p:sp>
        <p:sp>
          <p:nvSpPr>
            <p:cNvPr id="7" name="TextBox 7"/>
            <p:cNvSpPr txBox="1"/>
            <p:nvPr/>
          </p:nvSpPr>
          <p:spPr>
            <a:xfrm>
              <a:off x="0" y="0"/>
              <a:ext cx="1144179" cy="444205"/>
            </a:xfrm>
            <a:prstGeom prst="rect">
              <a:avLst/>
            </a:prstGeom>
          </p:spPr>
          <p:txBody>
            <a:bodyPr lIns="50800" tIns="50800" rIns="50800" bIns="50800" rtlCol="0" anchor="ctr"/>
            <a:lstStyle/>
            <a:p>
              <a:pPr marL="0" lvl="0" indent="0" algn="ctr">
                <a:lnSpc>
                  <a:spcPts val="2999"/>
                </a:lnSpc>
                <a:spcBef>
                  <a:spcPct val="0"/>
                </a:spcBef>
              </a:pPr>
              <a:endParaRPr/>
            </a:p>
          </p:txBody>
        </p:sp>
      </p:grpSp>
      <p:sp>
        <p:nvSpPr>
          <p:cNvPr id="8" name="Freeform 8"/>
          <p:cNvSpPr/>
          <p:nvPr/>
        </p:nvSpPr>
        <p:spPr>
          <a:xfrm>
            <a:off x="12326979" y="832274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grpSp>
        <p:nvGrpSpPr>
          <p:cNvPr id="9" name="Group 9"/>
          <p:cNvGrpSpPr/>
          <p:nvPr/>
        </p:nvGrpSpPr>
        <p:grpSpPr>
          <a:xfrm>
            <a:off x="12322888" y="7304934"/>
            <a:ext cx="4344306" cy="1686591"/>
            <a:chOff x="0" y="0"/>
            <a:chExt cx="1144179" cy="444205"/>
          </a:xfrm>
        </p:grpSpPr>
        <p:sp>
          <p:nvSpPr>
            <p:cNvPr id="10" name="Freeform 10"/>
            <p:cNvSpPr/>
            <p:nvPr/>
          </p:nvSpPr>
          <p:spPr>
            <a:xfrm>
              <a:off x="0" y="0"/>
              <a:ext cx="1144179" cy="444205"/>
            </a:xfrm>
            <a:custGeom>
              <a:avLst/>
              <a:gdLst/>
              <a:ahLst/>
              <a:cxnLst/>
              <a:rect l="l" t="t" r="r" b="b"/>
              <a:pathLst>
                <a:path w="1144179" h="444205">
                  <a:moveTo>
                    <a:pt x="17821" y="0"/>
                  </a:moveTo>
                  <a:lnTo>
                    <a:pt x="1126359" y="0"/>
                  </a:lnTo>
                  <a:cubicBezTo>
                    <a:pt x="1136201" y="0"/>
                    <a:pt x="1144179" y="7979"/>
                    <a:pt x="1144179" y="17821"/>
                  </a:cubicBezTo>
                  <a:lnTo>
                    <a:pt x="1144179" y="426384"/>
                  </a:lnTo>
                  <a:cubicBezTo>
                    <a:pt x="1144179" y="436226"/>
                    <a:pt x="1136201" y="444205"/>
                    <a:pt x="1126359" y="444205"/>
                  </a:cubicBezTo>
                  <a:lnTo>
                    <a:pt x="17821" y="444205"/>
                  </a:lnTo>
                  <a:cubicBezTo>
                    <a:pt x="7979" y="444205"/>
                    <a:pt x="0" y="436226"/>
                    <a:pt x="0" y="426384"/>
                  </a:cubicBezTo>
                  <a:lnTo>
                    <a:pt x="0" y="17821"/>
                  </a:lnTo>
                  <a:cubicBezTo>
                    <a:pt x="0" y="7979"/>
                    <a:pt x="7979" y="0"/>
                    <a:pt x="17821" y="0"/>
                  </a:cubicBezTo>
                  <a:close/>
                </a:path>
              </a:pathLst>
            </a:custGeom>
            <a:solidFill>
              <a:srgbClr val="001E61">
                <a:alpha val="19608"/>
              </a:srgbClr>
            </a:solidFill>
            <a:ln cap="sq">
              <a:noFill/>
              <a:prstDash val="solid"/>
              <a:miter/>
            </a:ln>
          </p:spPr>
        </p:sp>
        <p:sp>
          <p:nvSpPr>
            <p:cNvPr id="11" name="TextBox 11"/>
            <p:cNvSpPr txBox="1"/>
            <p:nvPr/>
          </p:nvSpPr>
          <p:spPr>
            <a:xfrm>
              <a:off x="0" y="0"/>
              <a:ext cx="1144179" cy="444205"/>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2" name="Group 12"/>
          <p:cNvGrpSpPr/>
          <p:nvPr/>
        </p:nvGrpSpPr>
        <p:grpSpPr>
          <a:xfrm>
            <a:off x="4752107" y="5139331"/>
            <a:ext cx="4344306" cy="1686591"/>
            <a:chOff x="0" y="0"/>
            <a:chExt cx="1144179" cy="444205"/>
          </a:xfrm>
        </p:grpSpPr>
        <p:sp>
          <p:nvSpPr>
            <p:cNvPr id="13" name="Freeform 13"/>
            <p:cNvSpPr/>
            <p:nvPr/>
          </p:nvSpPr>
          <p:spPr>
            <a:xfrm>
              <a:off x="0" y="0"/>
              <a:ext cx="1144179" cy="444205"/>
            </a:xfrm>
            <a:custGeom>
              <a:avLst/>
              <a:gdLst/>
              <a:ahLst/>
              <a:cxnLst/>
              <a:rect l="l" t="t" r="r" b="b"/>
              <a:pathLst>
                <a:path w="1144179" h="444205">
                  <a:moveTo>
                    <a:pt x="17821" y="0"/>
                  </a:moveTo>
                  <a:lnTo>
                    <a:pt x="1126359" y="0"/>
                  </a:lnTo>
                  <a:cubicBezTo>
                    <a:pt x="1136201" y="0"/>
                    <a:pt x="1144179" y="7979"/>
                    <a:pt x="1144179" y="17821"/>
                  </a:cubicBezTo>
                  <a:lnTo>
                    <a:pt x="1144179" y="426384"/>
                  </a:lnTo>
                  <a:cubicBezTo>
                    <a:pt x="1144179" y="436226"/>
                    <a:pt x="1136201" y="444205"/>
                    <a:pt x="1126359" y="444205"/>
                  </a:cubicBezTo>
                  <a:lnTo>
                    <a:pt x="17821" y="444205"/>
                  </a:lnTo>
                  <a:cubicBezTo>
                    <a:pt x="7979" y="444205"/>
                    <a:pt x="0" y="436226"/>
                    <a:pt x="0" y="426384"/>
                  </a:cubicBezTo>
                  <a:lnTo>
                    <a:pt x="0" y="17821"/>
                  </a:lnTo>
                  <a:cubicBezTo>
                    <a:pt x="0" y="7979"/>
                    <a:pt x="7979" y="0"/>
                    <a:pt x="17821" y="0"/>
                  </a:cubicBezTo>
                  <a:close/>
                </a:path>
              </a:pathLst>
            </a:custGeom>
            <a:solidFill>
              <a:srgbClr val="001E61">
                <a:alpha val="19608"/>
              </a:srgbClr>
            </a:solidFill>
            <a:ln cap="sq">
              <a:noFill/>
              <a:prstDash val="solid"/>
              <a:miter/>
            </a:ln>
          </p:spPr>
        </p:sp>
        <p:sp>
          <p:nvSpPr>
            <p:cNvPr id="14" name="TextBox 14"/>
            <p:cNvSpPr txBox="1"/>
            <p:nvPr/>
          </p:nvSpPr>
          <p:spPr>
            <a:xfrm>
              <a:off x="0" y="0"/>
              <a:ext cx="1144179" cy="444205"/>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5" name="Group 15"/>
          <p:cNvGrpSpPr/>
          <p:nvPr/>
        </p:nvGrpSpPr>
        <p:grpSpPr>
          <a:xfrm>
            <a:off x="12322888" y="7304934"/>
            <a:ext cx="4344306" cy="343591"/>
            <a:chOff x="0" y="0"/>
            <a:chExt cx="1144179" cy="90493"/>
          </a:xfrm>
        </p:grpSpPr>
        <p:sp>
          <p:nvSpPr>
            <p:cNvPr id="16" name="Freeform 16"/>
            <p:cNvSpPr/>
            <p:nvPr/>
          </p:nvSpPr>
          <p:spPr>
            <a:xfrm>
              <a:off x="0" y="0"/>
              <a:ext cx="1144179" cy="90493"/>
            </a:xfrm>
            <a:custGeom>
              <a:avLst/>
              <a:gdLst/>
              <a:ahLst/>
              <a:cxnLst/>
              <a:rect l="l" t="t" r="r" b="b"/>
              <a:pathLst>
                <a:path w="1144179" h="90493">
                  <a:moveTo>
                    <a:pt x="17821" y="0"/>
                  </a:moveTo>
                  <a:lnTo>
                    <a:pt x="1126359" y="0"/>
                  </a:lnTo>
                  <a:cubicBezTo>
                    <a:pt x="1136201" y="0"/>
                    <a:pt x="1144179" y="7979"/>
                    <a:pt x="1144179" y="17821"/>
                  </a:cubicBezTo>
                  <a:lnTo>
                    <a:pt x="1144179" y="72672"/>
                  </a:lnTo>
                  <a:cubicBezTo>
                    <a:pt x="1144179" y="82515"/>
                    <a:pt x="1136201" y="90493"/>
                    <a:pt x="1126359" y="90493"/>
                  </a:cubicBezTo>
                  <a:lnTo>
                    <a:pt x="17821" y="90493"/>
                  </a:lnTo>
                  <a:cubicBezTo>
                    <a:pt x="7979" y="90493"/>
                    <a:pt x="0" y="82515"/>
                    <a:pt x="0" y="72672"/>
                  </a:cubicBezTo>
                  <a:lnTo>
                    <a:pt x="0" y="17821"/>
                  </a:lnTo>
                  <a:cubicBezTo>
                    <a:pt x="0" y="7979"/>
                    <a:pt x="7979" y="0"/>
                    <a:pt x="17821" y="0"/>
                  </a:cubicBezTo>
                  <a:close/>
                </a:path>
              </a:pathLst>
            </a:custGeom>
            <a:solidFill>
              <a:srgbClr val="001E61"/>
            </a:solidFill>
            <a:ln cap="sq">
              <a:noFill/>
              <a:prstDash val="solid"/>
              <a:miter/>
            </a:ln>
          </p:spPr>
        </p:sp>
        <p:sp>
          <p:nvSpPr>
            <p:cNvPr id="17" name="TextBox 17"/>
            <p:cNvSpPr txBox="1"/>
            <p:nvPr/>
          </p:nvSpPr>
          <p:spPr>
            <a:xfrm>
              <a:off x="0" y="0"/>
              <a:ext cx="1144179" cy="90493"/>
            </a:xfrm>
            <a:prstGeom prst="rect">
              <a:avLst/>
            </a:prstGeom>
          </p:spPr>
          <p:txBody>
            <a:bodyPr lIns="50800" tIns="50800" rIns="50800" bIns="50800" rtlCol="0" anchor="ctr"/>
            <a:lstStyle/>
            <a:p>
              <a:pPr marL="0" lvl="0" indent="0" algn="ctr">
                <a:lnSpc>
                  <a:spcPts val="2999"/>
                </a:lnSpc>
                <a:spcBef>
                  <a:spcPct val="0"/>
                </a:spcBef>
              </a:pPr>
              <a:endParaRPr/>
            </a:p>
          </p:txBody>
        </p:sp>
      </p:grpSp>
      <p:grpSp>
        <p:nvGrpSpPr>
          <p:cNvPr id="18" name="Group 18"/>
          <p:cNvGrpSpPr/>
          <p:nvPr/>
        </p:nvGrpSpPr>
        <p:grpSpPr>
          <a:xfrm>
            <a:off x="4752107" y="5139331"/>
            <a:ext cx="4344306" cy="343591"/>
            <a:chOff x="0" y="0"/>
            <a:chExt cx="1144179" cy="90493"/>
          </a:xfrm>
        </p:grpSpPr>
        <p:sp>
          <p:nvSpPr>
            <p:cNvPr id="19" name="Freeform 19"/>
            <p:cNvSpPr/>
            <p:nvPr/>
          </p:nvSpPr>
          <p:spPr>
            <a:xfrm>
              <a:off x="0" y="0"/>
              <a:ext cx="1144179" cy="90493"/>
            </a:xfrm>
            <a:custGeom>
              <a:avLst/>
              <a:gdLst/>
              <a:ahLst/>
              <a:cxnLst/>
              <a:rect l="l" t="t" r="r" b="b"/>
              <a:pathLst>
                <a:path w="1144179" h="90493">
                  <a:moveTo>
                    <a:pt x="17821" y="0"/>
                  </a:moveTo>
                  <a:lnTo>
                    <a:pt x="1126359" y="0"/>
                  </a:lnTo>
                  <a:cubicBezTo>
                    <a:pt x="1136201" y="0"/>
                    <a:pt x="1144179" y="7979"/>
                    <a:pt x="1144179" y="17821"/>
                  </a:cubicBezTo>
                  <a:lnTo>
                    <a:pt x="1144179" y="72672"/>
                  </a:lnTo>
                  <a:cubicBezTo>
                    <a:pt x="1144179" y="82515"/>
                    <a:pt x="1136201" y="90493"/>
                    <a:pt x="1126359" y="90493"/>
                  </a:cubicBezTo>
                  <a:lnTo>
                    <a:pt x="17821" y="90493"/>
                  </a:lnTo>
                  <a:cubicBezTo>
                    <a:pt x="7979" y="90493"/>
                    <a:pt x="0" y="82515"/>
                    <a:pt x="0" y="72672"/>
                  </a:cubicBezTo>
                  <a:lnTo>
                    <a:pt x="0" y="17821"/>
                  </a:lnTo>
                  <a:cubicBezTo>
                    <a:pt x="0" y="7979"/>
                    <a:pt x="7979" y="0"/>
                    <a:pt x="17821" y="0"/>
                  </a:cubicBezTo>
                  <a:close/>
                </a:path>
              </a:pathLst>
            </a:custGeom>
            <a:solidFill>
              <a:srgbClr val="001E61"/>
            </a:solidFill>
            <a:ln cap="sq">
              <a:noFill/>
              <a:prstDash val="solid"/>
              <a:miter/>
            </a:ln>
          </p:spPr>
        </p:sp>
        <p:sp>
          <p:nvSpPr>
            <p:cNvPr id="20" name="TextBox 20"/>
            <p:cNvSpPr txBox="1"/>
            <p:nvPr/>
          </p:nvSpPr>
          <p:spPr>
            <a:xfrm>
              <a:off x="0" y="0"/>
              <a:ext cx="1144179" cy="90493"/>
            </a:xfrm>
            <a:prstGeom prst="rect">
              <a:avLst/>
            </a:prstGeom>
          </p:spPr>
          <p:txBody>
            <a:bodyPr lIns="50800" tIns="50800" rIns="50800" bIns="50800" rtlCol="0" anchor="ctr"/>
            <a:lstStyle/>
            <a:p>
              <a:pPr marL="0" lvl="0" indent="0" algn="ctr">
                <a:lnSpc>
                  <a:spcPts val="2999"/>
                </a:lnSpc>
                <a:spcBef>
                  <a:spcPct val="0"/>
                </a:spcBef>
              </a:pPr>
              <a:endParaRPr/>
            </a:p>
          </p:txBody>
        </p:sp>
      </p:grpSp>
      <p:sp>
        <p:nvSpPr>
          <p:cNvPr id="21" name="Freeform 21"/>
          <p:cNvSpPr/>
          <p:nvPr/>
        </p:nvSpPr>
        <p:spPr>
          <a:xfrm>
            <a:off x="2856885" y="5712951"/>
            <a:ext cx="1082673" cy="510008"/>
          </a:xfrm>
          <a:custGeom>
            <a:avLst/>
            <a:gdLst/>
            <a:ahLst/>
            <a:cxnLst/>
            <a:rect l="l" t="t" r="r" b="b"/>
            <a:pathLst>
              <a:path w="1082673" h="510008">
                <a:moveTo>
                  <a:pt x="0" y="0"/>
                </a:moveTo>
                <a:lnTo>
                  <a:pt x="1082673" y="0"/>
                </a:lnTo>
                <a:lnTo>
                  <a:pt x="1082673" y="510008"/>
                </a:lnTo>
                <a:lnTo>
                  <a:pt x="0" y="510008"/>
                </a:lnTo>
                <a:lnTo>
                  <a:pt x="0" y="0"/>
                </a:lnTo>
                <a:close/>
              </a:path>
            </a:pathLst>
          </a:custGeom>
          <a:blipFill>
            <a:blip r:embed="rId9">
              <a:extLst>
                <a:ext uri="{96DAC541-7B7A-43D3-8B79-37D633B846F1}">
                  <asvg:svgBlip xmlns:asvg="http://schemas.microsoft.com/office/drawing/2016/SVG/main" r:embed="rId10"/>
                </a:ext>
              </a:extLst>
            </a:blip>
            <a:stretch>
              <a:fillRect t="-112285"/>
            </a:stretch>
          </a:blipFill>
        </p:spPr>
      </p:sp>
      <p:sp>
        <p:nvSpPr>
          <p:cNvPr id="22" name="Freeform 22"/>
          <p:cNvSpPr/>
          <p:nvPr/>
        </p:nvSpPr>
        <p:spPr>
          <a:xfrm>
            <a:off x="9235440" y="5737860"/>
            <a:ext cx="723491" cy="485099"/>
          </a:xfrm>
          <a:custGeom>
            <a:avLst/>
            <a:gdLst/>
            <a:ahLst/>
            <a:cxnLst/>
            <a:rect l="l" t="t" r="r" b="b"/>
            <a:pathLst>
              <a:path w="723491" h="485099">
                <a:moveTo>
                  <a:pt x="0" y="0"/>
                </a:moveTo>
                <a:lnTo>
                  <a:pt x="723491" y="0"/>
                </a:lnTo>
                <a:lnTo>
                  <a:pt x="723491" y="485099"/>
                </a:lnTo>
                <a:lnTo>
                  <a:pt x="0" y="485099"/>
                </a:lnTo>
                <a:lnTo>
                  <a:pt x="0" y="0"/>
                </a:lnTo>
                <a:close/>
              </a:path>
            </a:pathLst>
          </a:custGeom>
          <a:blipFill>
            <a:blip r:embed="rId9">
              <a:extLst>
                <a:ext uri="{96DAC541-7B7A-43D3-8B79-37D633B846F1}">
                  <asvg:svgBlip xmlns:asvg="http://schemas.microsoft.com/office/drawing/2016/SVG/main" r:embed="rId10"/>
                </a:ext>
              </a:extLst>
            </a:blip>
            <a:stretch>
              <a:fillRect l="-49645" t="-123186"/>
            </a:stretch>
          </a:blipFill>
        </p:spPr>
      </p:sp>
      <p:sp>
        <p:nvSpPr>
          <p:cNvPr id="23" name="Freeform 23"/>
          <p:cNvSpPr/>
          <p:nvPr/>
        </p:nvSpPr>
        <p:spPr>
          <a:xfrm rot="5400000" flipV="1">
            <a:off x="14619186" y="6251418"/>
            <a:ext cx="1082673" cy="510008"/>
          </a:xfrm>
          <a:custGeom>
            <a:avLst/>
            <a:gdLst/>
            <a:ahLst/>
            <a:cxnLst/>
            <a:rect l="l" t="t" r="r" b="b"/>
            <a:pathLst>
              <a:path w="1082673" h="510008">
                <a:moveTo>
                  <a:pt x="0" y="510008"/>
                </a:moveTo>
                <a:lnTo>
                  <a:pt x="1082674" y="510008"/>
                </a:lnTo>
                <a:lnTo>
                  <a:pt x="1082674" y="0"/>
                </a:lnTo>
                <a:lnTo>
                  <a:pt x="0" y="0"/>
                </a:lnTo>
                <a:lnTo>
                  <a:pt x="0" y="510008"/>
                </a:lnTo>
                <a:close/>
              </a:path>
            </a:pathLst>
          </a:custGeom>
          <a:blipFill>
            <a:blip r:embed="rId9">
              <a:extLst>
                <a:ext uri="{96DAC541-7B7A-43D3-8B79-37D633B846F1}">
                  <asvg:svgBlip xmlns:asvg="http://schemas.microsoft.com/office/drawing/2016/SVG/main" r:embed="rId10"/>
                </a:ext>
              </a:extLst>
            </a:blip>
            <a:stretch>
              <a:fillRect t="-112285"/>
            </a:stretch>
          </a:blipFill>
        </p:spPr>
      </p:sp>
      <p:grpSp>
        <p:nvGrpSpPr>
          <p:cNvPr id="24" name="Group 24"/>
          <p:cNvGrpSpPr/>
          <p:nvPr/>
        </p:nvGrpSpPr>
        <p:grpSpPr>
          <a:xfrm rot="5400000">
            <a:off x="-1794501" y="8533084"/>
            <a:ext cx="3589002" cy="3589002"/>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676275" cap="sq">
              <a:solidFill>
                <a:srgbClr val="001E61">
                  <a:alpha val="12941"/>
                </a:srgbClr>
              </a:solidFill>
              <a:prstDash val="solid"/>
              <a:miter/>
            </a:ln>
          </p:spPr>
        </p:sp>
        <p:sp>
          <p:nvSpPr>
            <p:cNvPr id="26" name="TextBox 26"/>
            <p:cNvSpPr txBox="1"/>
            <p:nvPr/>
          </p:nvSpPr>
          <p:spPr>
            <a:xfrm>
              <a:off x="76200" y="66675"/>
              <a:ext cx="660400" cy="669925"/>
            </a:xfrm>
            <a:prstGeom prst="rect">
              <a:avLst/>
            </a:prstGeom>
          </p:spPr>
          <p:txBody>
            <a:bodyPr lIns="50800" tIns="50800" rIns="50800" bIns="50800" rtlCol="0" anchor="ctr"/>
            <a:lstStyle/>
            <a:p>
              <a:pPr algn="ctr">
                <a:lnSpc>
                  <a:spcPts val="3119"/>
                </a:lnSpc>
              </a:pPr>
              <a:endParaRPr/>
            </a:p>
          </p:txBody>
        </p:sp>
      </p:grpSp>
      <p:grpSp>
        <p:nvGrpSpPr>
          <p:cNvPr id="27" name="Group 27"/>
          <p:cNvGrpSpPr/>
          <p:nvPr/>
        </p:nvGrpSpPr>
        <p:grpSpPr>
          <a:xfrm>
            <a:off x="8698073" y="4912786"/>
            <a:ext cx="796680" cy="796680"/>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29" name="TextBox 29"/>
            <p:cNvSpPr txBox="1"/>
            <p:nvPr/>
          </p:nvSpPr>
          <p:spPr>
            <a:xfrm>
              <a:off x="76200" y="76200"/>
              <a:ext cx="660400" cy="660400"/>
            </a:xfrm>
            <a:prstGeom prst="rect">
              <a:avLst/>
            </a:prstGeom>
          </p:spPr>
          <p:txBody>
            <a:bodyPr lIns="50800" tIns="50800" rIns="50800" bIns="50800" rtlCol="0" anchor="ctr"/>
            <a:lstStyle/>
            <a:p>
              <a:pPr algn="ctr">
                <a:lnSpc>
                  <a:spcPts val="2160"/>
                </a:lnSpc>
              </a:pPr>
              <a:endParaRPr/>
            </a:p>
          </p:txBody>
        </p:sp>
      </p:grpSp>
      <p:grpSp>
        <p:nvGrpSpPr>
          <p:cNvPr id="30" name="Group 30"/>
          <p:cNvGrpSpPr/>
          <p:nvPr/>
        </p:nvGrpSpPr>
        <p:grpSpPr>
          <a:xfrm>
            <a:off x="14030929" y="4912786"/>
            <a:ext cx="796680" cy="796680"/>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32" name="TextBox 32"/>
            <p:cNvSpPr txBox="1"/>
            <p:nvPr/>
          </p:nvSpPr>
          <p:spPr>
            <a:xfrm>
              <a:off x="76200" y="76200"/>
              <a:ext cx="660400" cy="660400"/>
            </a:xfrm>
            <a:prstGeom prst="rect">
              <a:avLst/>
            </a:prstGeom>
          </p:spPr>
          <p:txBody>
            <a:bodyPr lIns="50800" tIns="50800" rIns="50800" bIns="50800" rtlCol="0" anchor="ctr"/>
            <a:lstStyle/>
            <a:p>
              <a:pPr algn="ctr">
                <a:lnSpc>
                  <a:spcPts val="2160"/>
                </a:lnSpc>
              </a:pPr>
              <a:endParaRPr/>
            </a:p>
          </p:txBody>
        </p:sp>
      </p:grpSp>
      <p:grpSp>
        <p:nvGrpSpPr>
          <p:cNvPr id="33" name="Group 33"/>
          <p:cNvGrpSpPr/>
          <p:nvPr/>
        </p:nvGrpSpPr>
        <p:grpSpPr>
          <a:xfrm>
            <a:off x="16268854" y="7078389"/>
            <a:ext cx="796680" cy="796680"/>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35" name="TextBox 35"/>
            <p:cNvSpPr txBox="1"/>
            <p:nvPr/>
          </p:nvSpPr>
          <p:spPr>
            <a:xfrm>
              <a:off x="76200" y="76200"/>
              <a:ext cx="660400" cy="660400"/>
            </a:xfrm>
            <a:prstGeom prst="rect">
              <a:avLst/>
            </a:prstGeom>
          </p:spPr>
          <p:txBody>
            <a:bodyPr lIns="50800" tIns="50800" rIns="50800" bIns="50800" rtlCol="0" anchor="ctr"/>
            <a:lstStyle/>
            <a:p>
              <a:pPr algn="ctr">
                <a:lnSpc>
                  <a:spcPts val="2160"/>
                </a:lnSpc>
              </a:pPr>
              <a:endParaRPr/>
            </a:p>
          </p:txBody>
        </p:sp>
      </p:grpSp>
      <p:sp>
        <p:nvSpPr>
          <p:cNvPr id="36" name="Freeform 36"/>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7" name="TextBox 37"/>
          <p:cNvSpPr txBox="1"/>
          <p:nvPr/>
        </p:nvSpPr>
        <p:spPr>
          <a:xfrm>
            <a:off x="2093480" y="1417600"/>
            <a:ext cx="14283920" cy="847725"/>
          </a:xfrm>
          <a:prstGeom prst="rect">
            <a:avLst/>
          </a:prstGeom>
        </p:spPr>
        <p:txBody>
          <a:bodyPr lIns="0" tIns="0" rIns="0" bIns="0" rtlCol="0" anchor="t">
            <a:spAutoFit/>
          </a:bodyPr>
          <a:lstStyle/>
          <a:p>
            <a:pPr algn="l">
              <a:lnSpc>
                <a:spcPts val="6720"/>
              </a:lnSpc>
            </a:pPr>
            <a:r>
              <a:rPr lang="en-US" sz="5600">
                <a:solidFill>
                  <a:srgbClr val="FFFFFF"/>
                </a:solidFill>
                <a:latin typeface="Montserrat"/>
                <a:ea typeface="Montserrat"/>
                <a:cs typeface="Montserrat"/>
                <a:sym typeface="Montserrat"/>
              </a:rPr>
              <a:t>PowerBI ile Raporlama</a:t>
            </a:r>
          </a:p>
        </p:txBody>
      </p:sp>
      <p:sp>
        <p:nvSpPr>
          <p:cNvPr id="38" name="AutoShape 38"/>
          <p:cNvSpPr/>
          <p:nvPr/>
        </p:nvSpPr>
        <p:spPr>
          <a:xfrm>
            <a:off x="2157594" y="2512975"/>
            <a:ext cx="567898" cy="0"/>
          </a:xfrm>
          <a:prstGeom prst="line">
            <a:avLst/>
          </a:prstGeom>
          <a:ln w="38100" cap="flat">
            <a:solidFill>
              <a:srgbClr val="D2B99A"/>
            </a:solidFill>
            <a:prstDash val="solid"/>
            <a:headEnd type="none" w="sm" len="sm"/>
            <a:tailEnd type="none" w="sm" len="sm"/>
          </a:ln>
        </p:spPr>
      </p:sp>
      <p:sp>
        <p:nvSpPr>
          <p:cNvPr id="39" name="Freeform 39"/>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13"/>
            <a:stretch>
              <a:fillRect/>
            </a:stretch>
          </a:blipFill>
        </p:spPr>
      </p:sp>
      <p:sp>
        <p:nvSpPr>
          <p:cNvPr id="40" name="Freeform 40"/>
          <p:cNvSpPr/>
          <p:nvPr/>
        </p:nvSpPr>
        <p:spPr>
          <a:xfrm>
            <a:off x="568028" y="2897587"/>
            <a:ext cx="11628789" cy="5959754"/>
          </a:xfrm>
          <a:custGeom>
            <a:avLst/>
            <a:gdLst/>
            <a:ahLst/>
            <a:cxnLst/>
            <a:rect l="l" t="t" r="r" b="b"/>
            <a:pathLst>
              <a:path w="11628789" h="5959754">
                <a:moveTo>
                  <a:pt x="0" y="0"/>
                </a:moveTo>
                <a:lnTo>
                  <a:pt x="11628788" y="0"/>
                </a:lnTo>
                <a:lnTo>
                  <a:pt x="11628788" y="5959754"/>
                </a:lnTo>
                <a:lnTo>
                  <a:pt x="0" y="5959754"/>
                </a:lnTo>
                <a:lnTo>
                  <a:pt x="0" y="0"/>
                </a:lnTo>
                <a:close/>
              </a:path>
            </a:pathLst>
          </a:custGeom>
          <a:blipFill>
            <a:blip r:embed="rId14"/>
            <a:stretch>
              <a:fillRect/>
            </a:stretch>
          </a:blipFill>
        </p:spPr>
      </p:sp>
      <p:sp>
        <p:nvSpPr>
          <p:cNvPr id="41" name="TextBox 41"/>
          <p:cNvSpPr txBox="1"/>
          <p:nvPr/>
        </p:nvSpPr>
        <p:spPr>
          <a:xfrm>
            <a:off x="12476275" y="2792812"/>
            <a:ext cx="5303674" cy="6088330"/>
          </a:xfrm>
          <a:prstGeom prst="rect">
            <a:avLst/>
          </a:prstGeom>
        </p:spPr>
        <p:txBody>
          <a:bodyPr lIns="0" tIns="0" rIns="0" bIns="0" rtlCol="0" anchor="t">
            <a:spAutoFit/>
          </a:bodyPr>
          <a:lstStyle/>
          <a:p>
            <a:pPr marL="0" lvl="0" indent="0" algn="l">
              <a:lnSpc>
                <a:spcPts val="3053"/>
              </a:lnSpc>
            </a:pPr>
            <a:r>
              <a:rPr lang="en-US" sz="1806">
                <a:solidFill>
                  <a:srgbClr val="FDFDFD"/>
                </a:solidFill>
                <a:latin typeface="Poppins Light"/>
                <a:ea typeface="Poppins Light"/>
                <a:cs typeface="Poppins Light"/>
                <a:sym typeface="Poppins Light"/>
              </a:rPr>
              <a:t>Bu rapor, Power BI üzerinden Metro İstanbul M2 hattı ve istasyonlarında gerçekleşen yolculuk verilerindeki olağandışı artış ve düşüşleri tespit etmek amacıyla hazırlanmıştır.</a:t>
            </a:r>
          </a:p>
          <a:p>
            <a:pPr marL="0" lvl="0" indent="0" algn="l">
              <a:lnSpc>
                <a:spcPts val="3053"/>
              </a:lnSpc>
            </a:pPr>
            <a:endParaRPr lang="en-US" sz="1806">
              <a:solidFill>
                <a:srgbClr val="FDFDFD"/>
              </a:solidFill>
              <a:latin typeface="Poppins Light"/>
              <a:ea typeface="Poppins Light"/>
              <a:cs typeface="Poppins Light"/>
              <a:sym typeface="Poppins Light"/>
            </a:endParaRPr>
          </a:p>
          <a:p>
            <a:pPr marL="0" lvl="0" indent="0" algn="l">
              <a:lnSpc>
                <a:spcPts val="3053"/>
              </a:lnSpc>
            </a:pPr>
            <a:r>
              <a:rPr lang="en-US" sz="1806">
                <a:solidFill>
                  <a:srgbClr val="FDFDFD"/>
                </a:solidFill>
                <a:latin typeface="Poppins Light"/>
                <a:ea typeface="Poppins Light"/>
                <a:cs typeface="Poppins Light"/>
                <a:sym typeface="Poppins Light"/>
              </a:rPr>
              <a:t>Kullanıcılar yıl, ay, hat ve istasyon bazında filtreleme yaparak detaylı analiz gerçekleştirebilir.</a:t>
            </a:r>
          </a:p>
          <a:p>
            <a:pPr marL="0" lvl="0" indent="0" algn="l">
              <a:lnSpc>
                <a:spcPts val="3053"/>
              </a:lnSpc>
            </a:pPr>
            <a:endParaRPr lang="en-US" sz="1806">
              <a:solidFill>
                <a:srgbClr val="FDFDFD"/>
              </a:solidFill>
              <a:latin typeface="Poppins Light"/>
              <a:ea typeface="Poppins Light"/>
              <a:cs typeface="Poppins Light"/>
              <a:sym typeface="Poppins Light"/>
            </a:endParaRPr>
          </a:p>
          <a:p>
            <a:pPr marL="0" lvl="0" indent="0" algn="l">
              <a:lnSpc>
                <a:spcPts val="3053"/>
              </a:lnSpc>
            </a:pPr>
            <a:r>
              <a:rPr lang="en-US" sz="1806">
                <a:solidFill>
                  <a:srgbClr val="FDFDFD"/>
                </a:solidFill>
                <a:latin typeface="Poppins Light"/>
                <a:ea typeface="Poppins Light"/>
                <a:cs typeface="Poppins Light"/>
                <a:sym typeface="Poppins Light"/>
              </a:rPr>
              <a:t>Raporda, en yüksek ve en düşük anomaliler ilgili açıklamalarıyla birlikte otomatik olarak belirtilir.</a:t>
            </a:r>
          </a:p>
          <a:p>
            <a:pPr marL="0" lvl="0" indent="0" algn="l">
              <a:lnSpc>
                <a:spcPts val="3053"/>
              </a:lnSpc>
            </a:pPr>
            <a:endParaRPr lang="en-US" sz="1806">
              <a:solidFill>
                <a:srgbClr val="FDFDFD"/>
              </a:solidFill>
              <a:latin typeface="Poppins Light"/>
              <a:ea typeface="Poppins Light"/>
              <a:cs typeface="Poppins Light"/>
              <a:sym typeface="Poppins Light"/>
            </a:endParaRPr>
          </a:p>
          <a:p>
            <a:pPr algn="l">
              <a:lnSpc>
                <a:spcPts val="3053"/>
              </a:lnSpc>
            </a:pPr>
            <a:r>
              <a:rPr lang="en-US" sz="1806">
                <a:solidFill>
                  <a:srgbClr val="FDFDFD"/>
                </a:solidFill>
                <a:latin typeface="Poppins Light"/>
                <a:ea typeface="Poppins Light"/>
                <a:cs typeface="Poppins Light"/>
                <a:sym typeface="Poppins Light"/>
              </a:rPr>
              <a:t>Ayrıca, anomali türleri, eşleşmeleri ve beklenen–gerçekleşen yolculuk farkları ayrı sayfalarda görselleştirilmiştir.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AutoShape 3"/>
          <p:cNvSpPr/>
          <p:nvPr/>
        </p:nvSpPr>
        <p:spPr>
          <a:xfrm flipV="1">
            <a:off x="7133661" y="5790707"/>
            <a:ext cx="0" cy="1248869"/>
          </a:xfrm>
          <a:prstGeom prst="line">
            <a:avLst/>
          </a:prstGeom>
          <a:ln w="19050" cap="flat">
            <a:solidFill>
              <a:srgbClr val="001E61"/>
            </a:solidFill>
            <a:prstDash val="solid"/>
            <a:headEnd type="none" w="sm" len="sm"/>
            <a:tailEnd type="none" w="sm" len="sm"/>
          </a:ln>
        </p:spPr>
      </p:sp>
      <p:grpSp>
        <p:nvGrpSpPr>
          <p:cNvPr id="4" name="Group 4"/>
          <p:cNvGrpSpPr/>
          <p:nvPr/>
        </p:nvGrpSpPr>
        <p:grpSpPr>
          <a:xfrm>
            <a:off x="2968840" y="5711935"/>
            <a:ext cx="254723" cy="254723"/>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6" name="TextBox 6"/>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7" name="Group 7"/>
          <p:cNvGrpSpPr/>
          <p:nvPr/>
        </p:nvGrpSpPr>
        <p:grpSpPr>
          <a:xfrm>
            <a:off x="7006300" y="5711935"/>
            <a:ext cx="254723" cy="25472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9" name="TextBox 9"/>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0" name="Group 10"/>
          <p:cNvGrpSpPr/>
          <p:nvPr/>
        </p:nvGrpSpPr>
        <p:grpSpPr>
          <a:xfrm>
            <a:off x="6565023" y="6998945"/>
            <a:ext cx="1137276" cy="113727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12" name="TextBox 12"/>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3" name="Group 13"/>
          <p:cNvGrpSpPr/>
          <p:nvPr/>
        </p:nvGrpSpPr>
        <p:grpSpPr>
          <a:xfrm>
            <a:off x="11043760" y="5711935"/>
            <a:ext cx="254723" cy="25472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15" name="TextBox 15"/>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6" name="Group 16"/>
          <p:cNvGrpSpPr/>
          <p:nvPr/>
        </p:nvGrpSpPr>
        <p:grpSpPr>
          <a:xfrm>
            <a:off x="10602483" y="3370530"/>
            <a:ext cx="1137276" cy="113727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18" name="TextBox 18"/>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9" name="Group 19"/>
          <p:cNvGrpSpPr/>
          <p:nvPr/>
        </p:nvGrpSpPr>
        <p:grpSpPr>
          <a:xfrm>
            <a:off x="15081220" y="5711935"/>
            <a:ext cx="254723" cy="254723"/>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21" name="TextBox 21"/>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22" name="Group 22"/>
          <p:cNvGrpSpPr/>
          <p:nvPr/>
        </p:nvGrpSpPr>
        <p:grpSpPr>
          <a:xfrm>
            <a:off x="14639944" y="6998945"/>
            <a:ext cx="1137276" cy="113727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24" name="TextBox 24"/>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sp>
        <p:nvSpPr>
          <p:cNvPr id="25" name="Freeform 25"/>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6" name="Freeform 2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28" name="Freeform 28"/>
          <p:cNvSpPr/>
          <p:nvPr/>
        </p:nvSpPr>
        <p:spPr>
          <a:xfrm>
            <a:off x="12502191" y="-3054149"/>
            <a:ext cx="9514219" cy="5339855"/>
          </a:xfrm>
          <a:custGeom>
            <a:avLst/>
            <a:gdLst/>
            <a:ahLst/>
            <a:cxnLst/>
            <a:rect l="l" t="t" r="r" b="b"/>
            <a:pathLst>
              <a:path w="9514219" h="5339855">
                <a:moveTo>
                  <a:pt x="0" y="0"/>
                </a:moveTo>
                <a:lnTo>
                  <a:pt x="9514218" y="0"/>
                </a:lnTo>
                <a:lnTo>
                  <a:pt x="9514218" y="5339856"/>
                </a:lnTo>
                <a:lnTo>
                  <a:pt x="0" y="5339856"/>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
        <p:nvSpPr>
          <p:cNvPr id="29" name="AutoShape 29"/>
          <p:cNvSpPr/>
          <p:nvPr/>
        </p:nvSpPr>
        <p:spPr>
          <a:xfrm>
            <a:off x="9810750" y="3769389"/>
            <a:ext cx="567898" cy="0"/>
          </a:xfrm>
          <a:prstGeom prst="line">
            <a:avLst/>
          </a:prstGeom>
          <a:ln w="38100" cap="flat">
            <a:solidFill>
              <a:srgbClr val="D2B99A"/>
            </a:solidFill>
            <a:prstDash val="solid"/>
            <a:headEnd type="none" w="sm" len="sm"/>
            <a:tailEnd type="none" w="sm" len="sm"/>
          </a:ln>
        </p:spPr>
      </p:sp>
      <p:sp>
        <p:nvSpPr>
          <p:cNvPr id="30" name="AutoShape 30"/>
          <p:cNvSpPr/>
          <p:nvPr/>
        </p:nvSpPr>
        <p:spPr>
          <a:xfrm flipV="1">
            <a:off x="2836216" y="4014994"/>
            <a:ext cx="0" cy="1789062"/>
          </a:xfrm>
          <a:prstGeom prst="line">
            <a:avLst/>
          </a:prstGeom>
          <a:ln w="9525" cap="flat">
            <a:solidFill>
              <a:srgbClr val="C3C5C6"/>
            </a:solidFill>
            <a:prstDash val="solid"/>
            <a:headEnd type="none" w="sm" len="sm"/>
            <a:tailEnd type="none" w="sm" len="sm"/>
          </a:ln>
        </p:spPr>
      </p:sp>
      <p:sp>
        <p:nvSpPr>
          <p:cNvPr id="31" name="AutoShape 31"/>
          <p:cNvSpPr/>
          <p:nvPr/>
        </p:nvSpPr>
        <p:spPr>
          <a:xfrm flipV="1">
            <a:off x="2836216" y="7676013"/>
            <a:ext cx="0" cy="3513932"/>
          </a:xfrm>
          <a:prstGeom prst="line">
            <a:avLst/>
          </a:prstGeom>
          <a:ln w="9525" cap="flat">
            <a:solidFill>
              <a:srgbClr val="C3C5C6"/>
            </a:solidFill>
            <a:prstDash val="solid"/>
            <a:headEnd type="none" w="sm" len="sm"/>
            <a:tailEnd type="none" w="sm" len="sm"/>
          </a:ln>
        </p:spPr>
      </p:sp>
      <p:sp>
        <p:nvSpPr>
          <p:cNvPr id="32" name="Freeform 32"/>
          <p:cNvSpPr/>
          <p:nvPr/>
        </p:nvSpPr>
        <p:spPr>
          <a:xfrm>
            <a:off x="2571750" y="2807945"/>
            <a:ext cx="538456" cy="538456"/>
          </a:xfrm>
          <a:custGeom>
            <a:avLst/>
            <a:gdLst/>
            <a:ahLst/>
            <a:cxnLst/>
            <a:rect l="l" t="t" r="r" b="b"/>
            <a:pathLst>
              <a:path w="538456" h="538456">
                <a:moveTo>
                  <a:pt x="0" y="0"/>
                </a:moveTo>
                <a:lnTo>
                  <a:pt x="538456" y="0"/>
                </a:lnTo>
                <a:lnTo>
                  <a:pt x="538456" y="538457"/>
                </a:lnTo>
                <a:lnTo>
                  <a:pt x="0" y="5384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3" name="Freeform 33"/>
          <p:cNvSpPr/>
          <p:nvPr/>
        </p:nvSpPr>
        <p:spPr>
          <a:xfrm>
            <a:off x="2585456" y="6470807"/>
            <a:ext cx="524750" cy="538456"/>
          </a:xfrm>
          <a:custGeom>
            <a:avLst/>
            <a:gdLst/>
            <a:ahLst/>
            <a:cxnLst/>
            <a:rect l="l" t="t" r="r" b="b"/>
            <a:pathLst>
              <a:path w="524750" h="538456">
                <a:moveTo>
                  <a:pt x="0" y="0"/>
                </a:moveTo>
                <a:lnTo>
                  <a:pt x="524750" y="0"/>
                </a:lnTo>
                <a:lnTo>
                  <a:pt x="524750" y="538456"/>
                </a:lnTo>
                <a:lnTo>
                  <a:pt x="0" y="5384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TextBox 34"/>
          <p:cNvSpPr txBox="1"/>
          <p:nvPr/>
        </p:nvSpPr>
        <p:spPr>
          <a:xfrm>
            <a:off x="9810750" y="2855570"/>
            <a:ext cx="7448550"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Light"/>
                <a:ea typeface="Poppins Light"/>
                <a:cs typeface="Poppins Light"/>
                <a:sym typeface="Poppins Light"/>
              </a:rPr>
              <a:t>ELDE EDİLEN FAYDALAR</a:t>
            </a:r>
          </a:p>
        </p:txBody>
      </p:sp>
      <p:sp>
        <p:nvSpPr>
          <p:cNvPr id="35" name="TextBox 35"/>
          <p:cNvSpPr txBox="1"/>
          <p:nvPr/>
        </p:nvSpPr>
        <p:spPr>
          <a:xfrm>
            <a:off x="9810750" y="4515711"/>
            <a:ext cx="7448550" cy="1861185"/>
          </a:xfrm>
          <a:prstGeom prst="rect">
            <a:avLst/>
          </a:prstGeom>
        </p:spPr>
        <p:txBody>
          <a:bodyPr lIns="0" tIns="0" rIns="0" bIns="0" rtlCol="0" anchor="t">
            <a:spAutoFit/>
          </a:bodyPr>
          <a:lstStyle/>
          <a:p>
            <a:pPr algn="l">
              <a:lnSpc>
                <a:spcPts val="2940"/>
              </a:lnSpc>
            </a:pPr>
            <a:r>
              <a:rPr lang="en-US" sz="2100">
                <a:solidFill>
                  <a:srgbClr val="FFFFFF"/>
                </a:solidFill>
                <a:latin typeface="Poppins"/>
                <a:ea typeface="Poppins"/>
                <a:cs typeface="Poppins"/>
                <a:sym typeface="Poppins"/>
              </a:rPr>
              <a:t>Proje çıktıları, Metro İstanbul’da veri temelli karar alma süreçlerine doğrudan katkı sağlamıştır. Yapay zekâ destekli model sayesinde olağandışı yolculuk değişimleri erken tespit edilmekte, operasyonel planlama süreçleri güçlenmektedir.</a:t>
            </a:r>
          </a:p>
        </p:txBody>
      </p:sp>
      <p:sp>
        <p:nvSpPr>
          <p:cNvPr id="36" name="TextBox 36"/>
          <p:cNvSpPr txBox="1"/>
          <p:nvPr/>
        </p:nvSpPr>
        <p:spPr>
          <a:xfrm>
            <a:off x="4294294" y="2750795"/>
            <a:ext cx="3067243" cy="746760"/>
          </a:xfrm>
          <a:prstGeom prst="rect">
            <a:avLst/>
          </a:prstGeom>
        </p:spPr>
        <p:txBody>
          <a:bodyPr lIns="0" tIns="0" rIns="0" bIns="0" rtlCol="0" anchor="t">
            <a:spAutoFit/>
          </a:bodyPr>
          <a:lstStyle/>
          <a:p>
            <a:pPr algn="l">
              <a:lnSpc>
                <a:spcPts val="2940"/>
              </a:lnSpc>
            </a:pPr>
            <a:r>
              <a:rPr lang="en-US" sz="2100" spc="126">
                <a:solidFill>
                  <a:srgbClr val="FFFFFF"/>
                </a:solidFill>
                <a:latin typeface="Poppins"/>
                <a:ea typeface="Poppins"/>
                <a:cs typeface="Poppins"/>
                <a:sym typeface="Poppins"/>
              </a:rPr>
              <a:t>OPERASYONEL VERİMLİLİK</a:t>
            </a:r>
          </a:p>
        </p:txBody>
      </p:sp>
      <p:sp>
        <p:nvSpPr>
          <p:cNvPr id="37" name="TextBox 37"/>
          <p:cNvSpPr txBox="1"/>
          <p:nvPr/>
        </p:nvSpPr>
        <p:spPr>
          <a:xfrm>
            <a:off x="4294294" y="6523817"/>
            <a:ext cx="3067243" cy="746760"/>
          </a:xfrm>
          <a:prstGeom prst="rect">
            <a:avLst/>
          </a:prstGeom>
        </p:spPr>
        <p:txBody>
          <a:bodyPr lIns="0" tIns="0" rIns="0" bIns="0" rtlCol="0" anchor="t">
            <a:spAutoFit/>
          </a:bodyPr>
          <a:lstStyle/>
          <a:p>
            <a:pPr algn="l">
              <a:lnSpc>
                <a:spcPts val="2940"/>
              </a:lnSpc>
            </a:pPr>
            <a:r>
              <a:rPr lang="en-US" sz="2100" spc="126">
                <a:solidFill>
                  <a:srgbClr val="FFFFFF"/>
                </a:solidFill>
                <a:latin typeface="Poppins"/>
                <a:ea typeface="Poppins"/>
                <a:cs typeface="Poppins"/>
                <a:sym typeface="Poppins"/>
              </a:rPr>
              <a:t>VERİ ODAKLI PLANLAMA</a:t>
            </a:r>
          </a:p>
        </p:txBody>
      </p:sp>
      <p:sp>
        <p:nvSpPr>
          <p:cNvPr id="38" name="TextBox 38"/>
          <p:cNvSpPr txBox="1"/>
          <p:nvPr/>
        </p:nvSpPr>
        <p:spPr>
          <a:xfrm>
            <a:off x="4294294" y="3607410"/>
            <a:ext cx="3067243" cy="1002665"/>
          </a:xfrm>
          <a:prstGeom prst="rect">
            <a:avLst/>
          </a:prstGeom>
        </p:spPr>
        <p:txBody>
          <a:bodyPr lIns="0" tIns="0" rIns="0" bIns="0" rtlCol="0" anchor="t">
            <a:spAutoFit/>
          </a:bodyPr>
          <a:lstStyle/>
          <a:p>
            <a:pPr algn="l">
              <a:lnSpc>
                <a:spcPts val="1960"/>
              </a:lnSpc>
            </a:pPr>
            <a:r>
              <a:rPr lang="en-US" sz="1400">
                <a:solidFill>
                  <a:srgbClr val="C3C5C6"/>
                </a:solidFill>
                <a:latin typeface="Poppins Light"/>
                <a:ea typeface="Poppins Light"/>
                <a:cs typeface="Poppins Light"/>
                <a:sym typeface="Poppins Light"/>
              </a:rPr>
              <a:t>Gerçek zamanlı anomali tespitiyle hat ve istasyon bazlı olağandışı değişimlere erken müdahale edilmiştir.</a:t>
            </a:r>
          </a:p>
        </p:txBody>
      </p:sp>
      <p:sp>
        <p:nvSpPr>
          <p:cNvPr id="39" name="Freeform 39"/>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15"/>
            <a:stretch>
              <a:fillRect/>
            </a:stretch>
          </a:blipFill>
        </p:spPr>
      </p:sp>
      <p:sp>
        <p:nvSpPr>
          <p:cNvPr id="40" name="TextBox 40"/>
          <p:cNvSpPr txBox="1"/>
          <p:nvPr/>
        </p:nvSpPr>
        <p:spPr>
          <a:xfrm>
            <a:off x="4294294" y="7611076"/>
            <a:ext cx="3067243" cy="1002665"/>
          </a:xfrm>
          <a:prstGeom prst="rect">
            <a:avLst/>
          </a:prstGeom>
        </p:spPr>
        <p:txBody>
          <a:bodyPr lIns="0" tIns="0" rIns="0" bIns="0" rtlCol="0" anchor="t">
            <a:spAutoFit/>
          </a:bodyPr>
          <a:lstStyle/>
          <a:p>
            <a:pPr algn="l">
              <a:lnSpc>
                <a:spcPts val="1960"/>
              </a:lnSpc>
            </a:pPr>
            <a:r>
              <a:rPr lang="en-US" sz="1400">
                <a:solidFill>
                  <a:srgbClr val="C3C5C6"/>
                </a:solidFill>
                <a:latin typeface="Poppins Light"/>
                <a:ea typeface="Poppins Light"/>
                <a:cs typeface="Poppins Light"/>
                <a:sym typeface="Poppins Light"/>
              </a:rPr>
              <a:t>Hava durumu, maç, resmi tatil gibi dış faktörlerle ilişkilendirilen yolculuk verileri sayesinde kaynak kullanımı optimize edilmiştir.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AutoShape 3"/>
          <p:cNvSpPr/>
          <p:nvPr/>
        </p:nvSpPr>
        <p:spPr>
          <a:xfrm flipV="1">
            <a:off x="7133661" y="5790707"/>
            <a:ext cx="0" cy="1248869"/>
          </a:xfrm>
          <a:prstGeom prst="line">
            <a:avLst/>
          </a:prstGeom>
          <a:ln w="19050" cap="flat">
            <a:solidFill>
              <a:srgbClr val="001E61"/>
            </a:solidFill>
            <a:prstDash val="solid"/>
            <a:headEnd type="none" w="sm" len="sm"/>
            <a:tailEnd type="none" w="sm" len="sm"/>
          </a:ln>
        </p:spPr>
      </p:sp>
      <p:grpSp>
        <p:nvGrpSpPr>
          <p:cNvPr id="4" name="Group 4"/>
          <p:cNvGrpSpPr/>
          <p:nvPr/>
        </p:nvGrpSpPr>
        <p:grpSpPr>
          <a:xfrm>
            <a:off x="2968840" y="5711935"/>
            <a:ext cx="254723" cy="254723"/>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6" name="TextBox 6"/>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7" name="Group 7"/>
          <p:cNvGrpSpPr/>
          <p:nvPr/>
        </p:nvGrpSpPr>
        <p:grpSpPr>
          <a:xfrm>
            <a:off x="7006300" y="5711935"/>
            <a:ext cx="254723" cy="254723"/>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9" name="TextBox 9"/>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0" name="Group 10"/>
          <p:cNvGrpSpPr/>
          <p:nvPr/>
        </p:nvGrpSpPr>
        <p:grpSpPr>
          <a:xfrm>
            <a:off x="6565023" y="6998945"/>
            <a:ext cx="1137276" cy="113727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12" name="TextBox 12"/>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3" name="Group 13"/>
          <p:cNvGrpSpPr/>
          <p:nvPr/>
        </p:nvGrpSpPr>
        <p:grpSpPr>
          <a:xfrm>
            <a:off x="11043760" y="5711935"/>
            <a:ext cx="254723" cy="25472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15" name="TextBox 15"/>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6" name="Group 16"/>
          <p:cNvGrpSpPr/>
          <p:nvPr/>
        </p:nvGrpSpPr>
        <p:grpSpPr>
          <a:xfrm>
            <a:off x="10602483" y="3370530"/>
            <a:ext cx="1137276" cy="113727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18" name="TextBox 18"/>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19" name="Group 19"/>
          <p:cNvGrpSpPr/>
          <p:nvPr/>
        </p:nvGrpSpPr>
        <p:grpSpPr>
          <a:xfrm>
            <a:off x="15081220" y="5711935"/>
            <a:ext cx="254723" cy="254723"/>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1E61"/>
            </a:solidFill>
          </p:spPr>
        </p:sp>
        <p:sp>
          <p:nvSpPr>
            <p:cNvPr id="21" name="TextBox 21"/>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grpSp>
        <p:nvGrpSpPr>
          <p:cNvPr id="22" name="Group 22"/>
          <p:cNvGrpSpPr/>
          <p:nvPr/>
        </p:nvGrpSpPr>
        <p:grpSpPr>
          <a:xfrm>
            <a:off x="14639944" y="6998945"/>
            <a:ext cx="1137276" cy="113727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38100" cap="sq">
              <a:solidFill>
                <a:srgbClr val="001E61"/>
              </a:solidFill>
              <a:prstDash val="solid"/>
              <a:miter/>
            </a:ln>
          </p:spPr>
        </p:sp>
        <p:sp>
          <p:nvSpPr>
            <p:cNvPr id="24" name="TextBox 24"/>
            <p:cNvSpPr txBox="1"/>
            <p:nvPr/>
          </p:nvSpPr>
          <p:spPr>
            <a:xfrm>
              <a:off x="76200" y="76200"/>
              <a:ext cx="660400" cy="660400"/>
            </a:xfrm>
            <a:prstGeom prst="rect">
              <a:avLst/>
            </a:prstGeom>
          </p:spPr>
          <p:txBody>
            <a:bodyPr lIns="50800" tIns="50800" rIns="50800" bIns="50800" rtlCol="0" anchor="ctr"/>
            <a:lstStyle/>
            <a:p>
              <a:pPr algn="ctr">
                <a:lnSpc>
                  <a:spcPts val="2999"/>
                </a:lnSpc>
              </a:pPr>
              <a:endParaRPr/>
            </a:p>
          </p:txBody>
        </p:sp>
      </p:grpSp>
      <p:sp>
        <p:nvSpPr>
          <p:cNvPr id="25" name="Freeform 25"/>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6" name="Freeform 26"/>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7" name="Freeform 27"/>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28" name="Freeform 28"/>
          <p:cNvSpPr/>
          <p:nvPr/>
        </p:nvSpPr>
        <p:spPr>
          <a:xfrm>
            <a:off x="12502191" y="-3054149"/>
            <a:ext cx="9514219" cy="5339855"/>
          </a:xfrm>
          <a:custGeom>
            <a:avLst/>
            <a:gdLst/>
            <a:ahLst/>
            <a:cxnLst/>
            <a:rect l="l" t="t" r="r" b="b"/>
            <a:pathLst>
              <a:path w="9514219" h="5339855">
                <a:moveTo>
                  <a:pt x="0" y="0"/>
                </a:moveTo>
                <a:lnTo>
                  <a:pt x="9514218" y="0"/>
                </a:lnTo>
                <a:lnTo>
                  <a:pt x="9514218" y="5339856"/>
                </a:lnTo>
                <a:lnTo>
                  <a:pt x="0" y="5339856"/>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
        <p:nvSpPr>
          <p:cNvPr id="29" name="Freeform 29"/>
          <p:cNvSpPr/>
          <p:nvPr/>
        </p:nvSpPr>
        <p:spPr>
          <a:xfrm>
            <a:off x="17400354" y="173921"/>
            <a:ext cx="644188" cy="644188"/>
          </a:xfrm>
          <a:custGeom>
            <a:avLst/>
            <a:gdLst/>
            <a:ahLst/>
            <a:cxnLst/>
            <a:rect l="l" t="t" r="r" b="b"/>
            <a:pathLst>
              <a:path w="644188" h="644188">
                <a:moveTo>
                  <a:pt x="0" y="0"/>
                </a:moveTo>
                <a:lnTo>
                  <a:pt x="644187" y="0"/>
                </a:lnTo>
                <a:lnTo>
                  <a:pt x="644187" y="644187"/>
                </a:lnTo>
                <a:lnTo>
                  <a:pt x="0" y="644187"/>
                </a:lnTo>
                <a:lnTo>
                  <a:pt x="0" y="0"/>
                </a:lnTo>
                <a:close/>
              </a:path>
            </a:pathLst>
          </a:custGeom>
          <a:blipFill>
            <a:blip r:embed="rId11"/>
            <a:stretch>
              <a:fillRect/>
            </a:stretch>
          </a:blipFill>
        </p:spPr>
      </p:sp>
      <p:sp>
        <p:nvSpPr>
          <p:cNvPr id="30" name="AutoShape 30"/>
          <p:cNvSpPr/>
          <p:nvPr/>
        </p:nvSpPr>
        <p:spPr>
          <a:xfrm>
            <a:off x="9810750" y="2866444"/>
            <a:ext cx="567898" cy="0"/>
          </a:xfrm>
          <a:prstGeom prst="line">
            <a:avLst/>
          </a:prstGeom>
          <a:ln w="38100" cap="flat">
            <a:solidFill>
              <a:srgbClr val="D2B99A"/>
            </a:solidFill>
            <a:prstDash val="solid"/>
            <a:headEnd type="none" w="sm" len="sm"/>
            <a:tailEnd type="none" w="sm" len="sm"/>
          </a:ln>
        </p:spPr>
      </p:sp>
      <p:sp>
        <p:nvSpPr>
          <p:cNvPr id="31" name="TextBox 31"/>
          <p:cNvSpPr txBox="1"/>
          <p:nvPr/>
        </p:nvSpPr>
        <p:spPr>
          <a:xfrm>
            <a:off x="9810750" y="1952625"/>
            <a:ext cx="6719803"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Light"/>
                <a:ea typeface="Poppins Light"/>
                <a:cs typeface="Poppins Light"/>
                <a:sym typeface="Poppins Light"/>
              </a:rPr>
              <a:t>GELECEK ADIMLAR</a:t>
            </a:r>
          </a:p>
        </p:txBody>
      </p:sp>
      <p:sp>
        <p:nvSpPr>
          <p:cNvPr id="32" name="TextBox 32"/>
          <p:cNvSpPr txBox="1"/>
          <p:nvPr/>
        </p:nvSpPr>
        <p:spPr>
          <a:xfrm>
            <a:off x="9871720" y="3591083"/>
            <a:ext cx="6658833" cy="2719578"/>
          </a:xfrm>
          <a:prstGeom prst="rect">
            <a:avLst/>
          </a:prstGeom>
        </p:spPr>
        <p:txBody>
          <a:bodyPr lIns="0" tIns="0" rIns="0" bIns="0" rtlCol="0" anchor="t">
            <a:spAutoFit/>
          </a:bodyPr>
          <a:lstStyle/>
          <a:p>
            <a:pPr marL="0" lvl="0" indent="0" algn="l">
              <a:lnSpc>
                <a:spcPts val="3095"/>
              </a:lnSpc>
            </a:pPr>
            <a:r>
              <a:rPr lang="en-US" sz="1799">
                <a:solidFill>
                  <a:srgbClr val="C3C5C6"/>
                </a:solidFill>
                <a:latin typeface="Poppins Light"/>
                <a:ea typeface="Poppins Light"/>
                <a:cs typeface="Poppins Light"/>
                <a:sym typeface="Poppins Light"/>
              </a:rPr>
              <a:t>Projenin bir sonraki fazında, modelin tüm hatlarda uygulanması ve tahminleme algoritmasının geliştirilmesi hedeflenmektedir.</a:t>
            </a:r>
          </a:p>
          <a:p>
            <a:pPr algn="l">
              <a:lnSpc>
                <a:spcPts val="3095"/>
              </a:lnSpc>
            </a:pPr>
            <a:r>
              <a:rPr lang="en-US" sz="1799">
                <a:solidFill>
                  <a:srgbClr val="C3C5C6"/>
                </a:solidFill>
                <a:latin typeface="Poppins Light"/>
                <a:ea typeface="Poppins Light"/>
                <a:cs typeface="Poppins Light"/>
                <a:sym typeface="Poppins Light"/>
              </a:rPr>
              <a:t>Böylece sistem yalnızca olağandışı değişimleri tespit etmekle kalmayacak, aynı zamanda gelecekteki talep dalgalanmalarını da öngörerek Metro İstanbul’un karar destek süreçlerine proaktif katkı sağlayacaktır.</a:t>
            </a:r>
          </a:p>
        </p:txBody>
      </p:sp>
      <p:sp>
        <p:nvSpPr>
          <p:cNvPr id="33" name="AutoShape 33"/>
          <p:cNvSpPr/>
          <p:nvPr/>
        </p:nvSpPr>
        <p:spPr>
          <a:xfrm flipV="1">
            <a:off x="2836216" y="3112049"/>
            <a:ext cx="0" cy="1789062"/>
          </a:xfrm>
          <a:prstGeom prst="line">
            <a:avLst/>
          </a:prstGeom>
          <a:ln w="9525" cap="flat">
            <a:solidFill>
              <a:srgbClr val="C3C5C6"/>
            </a:solidFill>
            <a:prstDash val="solid"/>
            <a:headEnd type="none" w="sm" len="sm"/>
            <a:tailEnd type="none" w="sm" len="sm"/>
          </a:ln>
        </p:spPr>
      </p:sp>
      <p:sp>
        <p:nvSpPr>
          <p:cNvPr id="34" name="AutoShape 34"/>
          <p:cNvSpPr/>
          <p:nvPr/>
        </p:nvSpPr>
        <p:spPr>
          <a:xfrm flipV="1">
            <a:off x="2836216" y="0"/>
            <a:ext cx="0" cy="1238250"/>
          </a:xfrm>
          <a:prstGeom prst="line">
            <a:avLst/>
          </a:prstGeom>
          <a:ln w="9525" cap="flat">
            <a:solidFill>
              <a:srgbClr val="C3C5C6"/>
            </a:solidFill>
            <a:prstDash val="solid"/>
            <a:headEnd type="none" w="sm" len="sm"/>
            <a:tailEnd type="none" w="sm" len="sm"/>
          </a:ln>
        </p:spPr>
      </p:sp>
      <p:sp>
        <p:nvSpPr>
          <p:cNvPr id="35" name="Freeform 35"/>
          <p:cNvSpPr/>
          <p:nvPr/>
        </p:nvSpPr>
        <p:spPr>
          <a:xfrm>
            <a:off x="2571750" y="1905000"/>
            <a:ext cx="441301" cy="538456"/>
          </a:xfrm>
          <a:custGeom>
            <a:avLst/>
            <a:gdLst/>
            <a:ahLst/>
            <a:cxnLst/>
            <a:rect l="l" t="t" r="r" b="b"/>
            <a:pathLst>
              <a:path w="441301" h="538456">
                <a:moveTo>
                  <a:pt x="0" y="0"/>
                </a:moveTo>
                <a:lnTo>
                  <a:pt x="441301" y="0"/>
                </a:lnTo>
                <a:lnTo>
                  <a:pt x="441301" y="538456"/>
                </a:lnTo>
                <a:lnTo>
                  <a:pt x="0" y="53845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6" name="Freeform 36"/>
          <p:cNvSpPr/>
          <p:nvPr/>
        </p:nvSpPr>
        <p:spPr>
          <a:xfrm>
            <a:off x="2585456" y="5567861"/>
            <a:ext cx="534540" cy="538456"/>
          </a:xfrm>
          <a:custGeom>
            <a:avLst/>
            <a:gdLst/>
            <a:ahLst/>
            <a:cxnLst/>
            <a:rect l="l" t="t" r="r" b="b"/>
            <a:pathLst>
              <a:path w="534540" h="538456">
                <a:moveTo>
                  <a:pt x="0" y="0"/>
                </a:moveTo>
                <a:lnTo>
                  <a:pt x="534540" y="0"/>
                </a:lnTo>
                <a:lnTo>
                  <a:pt x="534540" y="538457"/>
                </a:lnTo>
                <a:lnTo>
                  <a:pt x="0" y="5384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7" name="TextBox 37"/>
          <p:cNvSpPr txBox="1"/>
          <p:nvPr/>
        </p:nvSpPr>
        <p:spPr>
          <a:xfrm>
            <a:off x="4294294" y="1847850"/>
            <a:ext cx="3685701" cy="375285"/>
          </a:xfrm>
          <a:prstGeom prst="rect">
            <a:avLst/>
          </a:prstGeom>
        </p:spPr>
        <p:txBody>
          <a:bodyPr lIns="0" tIns="0" rIns="0" bIns="0" rtlCol="0" anchor="t">
            <a:spAutoFit/>
          </a:bodyPr>
          <a:lstStyle/>
          <a:p>
            <a:pPr algn="l">
              <a:lnSpc>
                <a:spcPts val="2940"/>
              </a:lnSpc>
            </a:pPr>
            <a:r>
              <a:rPr lang="en-US" sz="2100" spc="126">
                <a:solidFill>
                  <a:srgbClr val="FFFFFF"/>
                </a:solidFill>
                <a:latin typeface="Poppins"/>
                <a:ea typeface="Poppins"/>
                <a:cs typeface="Poppins"/>
                <a:sym typeface="Poppins"/>
              </a:rPr>
              <a:t> GENEL YAYGINLAŞTIRMA</a:t>
            </a:r>
          </a:p>
        </p:txBody>
      </p:sp>
      <p:sp>
        <p:nvSpPr>
          <p:cNvPr id="38" name="TextBox 38"/>
          <p:cNvSpPr txBox="1"/>
          <p:nvPr/>
        </p:nvSpPr>
        <p:spPr>
          <a:xfrm>
            <a:off x="4294294" y="5620872"/>
            <a:ext cx="4015545" cy="375285"/>
          </a:xfrm>
          <a:prstGeom prst="rect">
            <a:avLst/>
          </a:prstGeom>
        </p:spPr>
        <p:txBody>
          <a:bodyPr lIns="0" tIns="0" rIns="0" bIns="0" rtlCol="0" anchor="t">
            <a:spAutoFit/>
          </a:bodyPr>
          <a:lstStyle/>
          <a:p>
            <a:pPr algn="l">
              <a:lnSpc>
                <a:spcPts val="2940"/>
              </a:lnSpc>
            </a:pPr>
            <a:r>
              <a:rPr lang="en-US" sz="2100" spc="126">
                <a:solidFill>
                  <a:srgbClr val="FFFFFF"/>
                </a:solidFill>
                <a:latin typeface="Poppins"/>
                <a:ea typeface="Poppins"/>
                <a:cs typeface="Poppins"/>
                <a:sym typeface="Poppins"/>
              </a:rPr>
              <a:t>TAHMİNLEME VE GELİŞTİRME</a:t>
            </a:r>
          </a:p>
        </p:txBody>
      </p:sp>
      <p:sp>
        <p:nvSpPr>
          <p:cNvPr id="39" name="TextBox 39"/>
          <p:cNvSpPr txBox="1"/>
          <p:nvPr/>
        </p:nvSpPr>
        <p:spPr>
          <a:xfrm>
            <a:off x="4294294" y="2465124"/>
            <a:ext cx="3067243" cy="1745615"/>
          </a:xfrm>
          <a:prstGeom prst="rect">
            <a:avLst/>
          </a:prstGeom>
        </p:spPr>
        <p:txBody>
          <a:bodyPr lIns="0" tIns="0" rIns="0" bIns="0" rtlCol="0" anchor="t">
            <a:spAutoFit/>
          </a:bodyPr>
          <a:lstStyle/>
          <a:p>
            <a:pPr marL="0" lvl="0" indent="0" algn="l">
              <a:lnSpc>
                <a:spcPts val="1960"/>
              </a:lnSpc>
            </a:pPr>
            <a:r>
              <a:rPr lang="en-US" sz="1400">
                <a:solidFill>
                  <a:srgbClr val="C3C5C6"/>
                </a:solidFill>
                <a:latin typeface="Poppins Light"/>
                <a:ea typeface="Poppins Light"/>
                <a:cs typeface="Poppins Light"/>
                <a:sym typeface="Poppins Light"/>
              </a:rPr>
              <a:t>Anomali tespit modeli, tüm hat ve istasyonlara uyarlanarak sistemin kapsamı genişletilecektir.</a:t>
            </a:r>
          </a:p>
          <a:p>
            <a:pPr algn="l">
              <a:lnSpc>
                <a:spcPts val="1960"/>
              </a:lnSpc>
            </a:pPr>
            <a:r>
              <a:rPr lang="en-US" sz="1400">
                <a:solidFill>
                  <a:srgbClr val="C3C5C6"/>
                </a:solidFill>
                <a:latin typeface="Poppins Light"/>
                <a:ea typeface="Poppins Light"/>
                <a:cs typeface="Poppins Light"/>
                <a:sym typeface="Poppins Light"/>
              </a:rPr>
              <a:t>Bu sayede, her hattın yolculuk verileri bütüncül şekilde izlenip olağandışı durumlara erken müdahale sağlanacaktır.</a:t>
            </a:r>
          </a:p>
        </p:txBody>
      </p:sp>
      <p:sp>
        <p:nvSpPr>
          <p:cNvPr id="40" name="TextBox 40"/>
          <p:cNvSpPr txBox="1"/>
          <p:nvPr/>
        </p:nvSpPr>
        <p:spPr>
          <a:xfrm>
            <a:off x="4294294" y="6231506"/>
            <a:ext cx="3067243" cy="1993265"/>
          </a:xfrm>
          <a:prstGeom prst="rect">
            <a:avLst/>
          </a:prstGeom>
        </p:spPr>
        <p:txBody>
          <a:bodyPr lIns="0" tIns="0" rIns="0" bIns="0" rtlCol="0" anchor="t">
            <a:spAutoFit/>
          </a:bodyPr>
          <a:lstStyle/>
          <a:p>
            <a:pPr marL="0" lvl="0" indent="0" algn="l">
              <a:lnSpc>
                <a:spcPts val="1960"/>
              </a:lnSpc>
            </a:pPr>
            <a:r>
              <a:rPr lang="en-US" sz="1400">
                <a:solidFill>
                  <a:srgbClr val="C3C5C6"/>
                </a:solidFill>
                <a:latin typeface="Poppins Light"/>
                <a:ea typeface="Poppins Light"/>
                <a:cs typeface="Poppins Light"/>
                <a:sym typeface="Poppins Light"/>
              </a:rPr>
              <a:t>Anomali verileri kullanılarak geleceğe yönelik tahminleme yapılacaktır.</a:t>
            </a:r>
          </a:p>
          <a:p>
            <a:pPr algn="l">
              <a:lnSpc>
                <a:spcPts val="1960"/>
              </a:lnSpc>
            </a:pPr>
            <a:r>
              <a:rPr lang="en-US" sz="1400">
                <a:solidFill>
                  <a:srgbClr val="C3C5C6"/>
                </a:solidFill>
                <a:latin typeface="Poppins Light"/>
                <a:ea typeface="Poppins Light"/>
                <a:cs typeface="Poppins Light"/>
                <a:sym typeface="Poppins Light"/>
              </a:rPr>
              <a:t>Model, geçmiş anomalilerden öğrenerek hat bazında yolcu sayısı ve talep değişimlerini önceden öngörecektir.</a:t>
            </a:r>
          </a:p>
          <a:p>
            <a:pPr algn="l">
              <a:lnSpc>
                <a:spcPts val="1960"/>
              </a:lnSpc>
            </a:pPr>
            <a:endParaRPr lang="en-US" sz="1400">
              <a:solidFill>
                <a:srgbClr val="C3C5C6"/>
              </a:solidFill>
              <a:latin typeface="Poppins Light"/>
              <a:ea typeface="Poppins Light"/>
              <a:cs typeface="Poppins Light"/>
              <a:sym typeface="Poppins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2888" r="-12888"/>
            </a:stretch>
          </a:blipFill>
        </p:spPr>
      </p:sp>
      <p:sp>
        <p:nvSpPr>
          <p:cNvPr id="3" name="AutoShape 3"/>
          <p:cNvSpPr/>
          <p:nvPr/>
        </p:nvSpPr>
        <p:spPr>
          <a:xfrm>
            <a:off x="1028700" y="6848008"/>
            <a:ext cx="16230600" cy="0"/>
          </a:xfrm>
          <a:prstGeom prst="line">
            <a:avLst/>
          </a:prstGeom>
          <a:ln w="9525" cap="flat">
            <a:solidFill>
              <a:srgbClr val="001E61">
                <a:alpha val="41961"/>
              </a:srgbClr>
            </a:solidFill>
            <a:prstDash val="solid"/>
            <a:headEnd type="none" w="sm" len="sm"/>
            <a:tailEnd type="none" w="sm" len="sm"/>
          </a:ln>
        </p:spPr>
      </p:sp>
      <p:sp>
        <p:nvSpPr>
          <p:cNvPr id="4" name="Freeform 4"/>
          <p:cNvSpPr/>
          <p:nvPr/>
        </p:nvSpPr>
        <p:spPr>
          <a:xfrm>
            <a:off x="-4546033" y="7892664"/>
            <a:ext cx="9514219" cy="5339855"/>
          </a:xfrm>
          <a:custGeom>
            <a:avLst/>
            <a:gdLst/>
            <a:ahLst/>
            <a:cxnLst/>
            <a:rect l="l" t="t" r="r" b="b"/>
            <a:pathLst>
              <a:path w="9514219" h="5339855">
                <a:moveTo>
                  <a:pt x="0" y="0"/>
                </a:moveTo>
                <a:lnTo>
                  <a:pt x="9514219" y="0"/>
                </a:lnTo>
                <a:lnTo>
                  <a:pt x="9514219" y="5339856"/>
                </a:lnTo>
                <a:lnTo>
                  <a:pt x="0" y="533985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
        <p:nvSpPr>
          <p:cNvPr id="5" name="AutoShape 5"/>
          <p:cNvSpPr/>
          <p:nvPr/>
        </p:nvSpPr>
        <p:spPr>
          <a:xfrm>
            <a:off x="1028700" y="6381283"/>
            <a:ext cx="16230600" cy="0"/>
          </a:xfrm>
          <a:prstGeom prst="line">
            <a:avLst/>
          </a:prstGeom>
          <a:ln w="9525" cap="flat">
            <a:solidFill>
              <a:srgbClr val="001E61">
                <a:alpha val="41961"/>
              </a:srgbClr>
            </a:solidFill>
            <a:prstDash val="solid"/>
            <a:headEnd type="none" w="sm" len="sm"/>
            <a:tailEnd type="none" w="sm" len="sm"/>
          </a:ln>
        </p:spPr>
      </p:sp>
      <p:sp>
        <p:nvSpPr>
          <p:cNvPr id="6" name="AutoShape 6"/>
          <p:cNvSpPr/>
          <p:nvPr/>
        </p:nvSpPr>
        <p:spPr>
          <a:xfrm>
            <a:off x="1028700" y="9210208"/>
            <a:ext cx="16230600" cy="0"/>
          </a:xfrm>
          <a:prstGeom prst="line">
            <a:avLst/>
          </a:prstGeom>
          <a:ln w="9525" cap="flat">
            <a:solidFill>
              <a:srgbClr val="001E61">
                <a:alpha val="41961"/>
              </a:srgbClr>
            </a:solidFill>
            <a:prstDash val="solid"/>
            <a:headEnd type="none" w="sm" len="sm"/>
            <a:tailEnd type="none" w="sm" len="sm"/>
          </a:ln>
        </p:spPr>
      </p:sp>
      <p:sp>
        <p:nvSpPr>
          <p:cNvPr id="7" name="AutoShape 7"/>
          <p:cNvSpPr/>
          <p:nvPr/>
        </p:nvSpPr>
        <p:spPr>
          <a:xfrm>
            <a:off x="1028700" y="8743483"/>
            <a:ext cx="16230600" cy="0"/>
          </a:xfrm>
          <a:prstGeom prst="line">
            <a:avLst/>
          </a:prstGeom>
          <a:ln w="9525" cap="flat">
            <a:solidFill>
              <a:srgbClr val="001E61">
                <a:alpha val="41961"/>
              </a:srgbClr>
            </a:solidFill>
            <a:prstDash val="solid"/>
            <a:headEnd type="none" w="sm" len="sm"/>
            <a:tailEnd type="none" w="sm" len="sm"/>
          </a:ln>
        </p:spPr>
      </p:sp>
      <p:sp>
        <p:nvSpPr>
          <p:cNvPr id="8" name="AutoShape 8"/>
          <p:cNvSpPr/>
          <p:nvPr/>
        </p:nvSpPr>
        <p:spPr>
          <a:xfrm>
            <a:off x="1028700" y="8276758"/>
            <a:ext cx="16230600" cy="0"/>
          </a:xfrm>
          <a:prstGeom prst="line">
            <a:avLst/>
          </a:prstGeom>
          <a:ln w="9525" cap="flat">
            <a:solidFill>
              <a:srgbClr val="001E61">
                <a:alpha val="41961"/>
              </a:srgbClr>
            </a:solidFill>
            <a:prstDash val="solid"/>
            <a:headEnd type="none" w="sm" len="sm"/>
            <a:tailEnd type="none" w="sm" len="sm"/>
          </a:ln>
        </p:spPr>
      </p:sp>
      <p:sp>
        <p:nvSpPr>
          <p:cNvPr id="9" name="AutoShape 9"/>
          <p:cNvSpPr/>
          <p:nvPr/>
        </p:nvSpPr>
        <p:spPr>
          <a:xfrm>
            <a:off x="1028700" y="7810033"/>
            <a:ext cx="16230600" cy="0"/>
          </a:xfrm>
          <a:prstGeom prst="line">
            <a:avLst/>
          </a:prstGeom>
          <a:ln w="9525" cap="flat">
            <a:solidFill>
              <a:srgbClr val="001E61">
                <a:alpha val="41961"/>
              </a:srgbClr>
            </a:solidFill>
            <a:prstDash val="solid"/>
            <a:headEnd type="none" w="sm" len="sm"/>
            <a:tailEnd type="none" w="sm" len="sm"/>
          </a:ln>
        </p:spPr>
      </p:sp>
      <p:grpSp>
        <p:nvGrpSpPr>
          <p:cNvPr id="10" name="Group 10"/>
          <p:cNvGrpSpPr/>
          <p:nvPr/>
        </p:nvGrpSpPr>
        <p:grpSpPr>
          <a:xfrm rot="-10800000">
            <a:off x="5973255" y="7329020"/>
            <a:ext cx="2553763" cy="1689046"/>
            <a:chOff x="0" y="0"/>
            <a:chExt cx="672596" cy="444852"/>
          </a:xfrm>
        </p:grpSpPr>
        <p:sp>
          <p:nvSpPr>
            <p:cNvPr id="11" name="Freeform 11"/>
            <p:cNvSpPr/>
            <p:nvPr/>
          </p:nvSpPr>
          <p:spPr>
            <a:xfrm>
              <a:off x="0" y="0"/>
              <a:ext cx="672596" cy="444852"/>
            </a:xfrm>
            <a:custGeom>
              <a:avLst/>
              <a:gdLst/>
              <a:ahLst/>
              <a:cxnLst/>
              <a:rect l="l" t="t" r="r" b="b"/>
              <a:pathLst>
                <a:path w="672596" h="444852">
                  <a:moveTo>
                    <a:pt x="0" y="0"/>
                  </a:moveTo>
                  <a:lnTo>
                    <a:pt x="672596" y="0"/>
                  </a:lnTo>
                  <a:lnTo>
                    <a:pt x="672596" y="444852"/>
                  </a:lnTo>
                  <a:lnTo>
                    <a:pt x="0" y="444852"/>
                  </a:lnTo>
                  <a:close/>
                </a:path>
              </a:pathLst>
            </a:custGeom>
            <a:solidFill>
              <a:srgbClr val="001E61"/>
            </a:solidFill>
            <a:ln cap="sq">
              <a:noFill/>
              <a:prstDash val="solid"/>
              <a:miter/>
            </a:ln>
          </p:spPr>
        </p:sp>
        <p:sp>
          <p:nvSpPr>
            <p:cNvPr id="12" name="TextBox 12"/>
            <p:cNvSpPr txBox="1"/>
            <p:nvPr/>
          </p:nvSpPr>
          <p:spPr>
            <a:xfrm>
              <a:off x="0" y="0"/>
              <a:ext cx="672596" cy="444852"/>
            </a:xfrm>
            <a:prstGeom prst="rect">
              <a:avLst/>
            </a:prstGeom>
          </p:spPr>
          <p:txBody>
            <a:bodyPr lIns="50800" tIns="50800" rIns="50800" bIns="50800" rtlCol="0" anchor="ctr"/>
            <a:lstStyle/>
            <a:p>
              <a:pPr marL="0" lvl="0" indent="0" algn="ctr">
                <a:lnSpc>
                  <a:spcPts val="2999"/>
                </a:lnSpc>
                <a:spcBef>
                  <a:spcPct val="0"/>
                </a:spcBef>
              </a:pPr>
              <a:endParaRPr/>
            </a:p>
          </p:txBody>
        </p:sp>
      </p:grpSp>
      <p:sp>
        <p:nvSpPr>
          <p:cNvPr id="13" name="AutoShape 13"/>
          <p:cNvSpPr/>
          <p:nvPr/>
        </p:nvSpPr>
        <p:spPr>
          <a:xfrm>
            <a:off x="1028700" y="7329020"/>
            <a:ext cx="16230600" cy="0"/>
          </a:xfrm>
          <a:prstGeom prst="line">
            <a:avLst/>
          </a:prstGeom>
          <a:ln w="38100" cap="flat">
            <a:solidFill>
              <a:srgbClr val="001E61"/>
            </a:solidFill>
            <a:prstDash val="solid"/>
            <a:headEnd type="none" w="sm" len="sm"/>
            <a:tailEnd type="none" w="sm" len="sm"/>
          </a:ln>
        </p:spPr>
      </p:sp>
      <p:sp>
        <p:nvSpPr>
          <p:cNvPr id="14" name="Freeform 14"/>
          <p:cNvSpPr/>
          <p:nvPr/>
        </p:nvSpPr>
        <p:spPr>
          <a:xfrm rot="9032716">
            <a:off x="-3657600" y="688175"/>
            <a:ext cx="7315200" cy="2185416"/>
          </a:xfrm>
          <a:custGeom>
            <a:avLst/>
            <a:gdLst/>
            <a:ahLst/>
            <a:cxnLst/>
            <a:rect l="l" t="t" r="r" b="b"/>
            <a:pathLst>
              <a:path w="7315200" h="2185416">
                <a:moveTo>
                  <a:pt x="0" y="0"/>
                </a:moveTo>
                <a:lnTo>
                  <a:pt x="7315200" y="0"/>
                </a:lnTo>
                <a:lnTo>
                  <a:pt x="7315200" y="2185416"/>
                </a:lnTo>
                <a:lnTo>
                  <a:pt x="0" y="21854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15"/>
          <p:cNvSpPr/>
          <p:nvPr/>
        </p:nvSpPr>
        <p:spPr>
          <a:xfrm rot="-9174171">
            <a:off x="11246144" y="-176939"/>
            <a:ext cx="11219825" cy="2973254"/>
          </a:xfrm>
          <a:custGeom>
            <a:avLst/>
            <a:gdLst/>
            <a:ahLst/>
            <a:cxnLst/>
            <a:rect l="l" t="t" r="r" b="b"/>
            <a:pathLst>
              <a:path w="11219825" h="2973254">
                <a:moveTo>
                  <a:pt x="0" y="0"/>
                </a:moveTo>
                <a:lnTo>
                  <a:pt x="11219825" y="0"/>
                </a:lnTo>
                <a:lnTo>
                  <a:pt x="11219825" y="2973253"/>
                </a:lnTo>
                <a:lnTo>
                  <a:pt x="0" y="297325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6" name="Freeform 16"/>
          <p:cNvSpPr/>
          <p:nvPr/>
        </p:nvSpPr>
        <p:spPr>
          <a:xfrm>
            <a:off x="13899587" y="-3046719"/>
            <a:ext cx="9514219" cy="5339855"/>
          </a:xfrm>
          <a:custGeom>
            <a:avLst/>
            <a:gdLst/>
            <a:ahLst/>
            <a:cxnLst/>
            <a:rect l="l" t="t" r="r" b="b"/>
            <a:pathLst>
              <a:path w="9514219" h="5339855">
                <a:moveTo>
                  <a:pt x="0" y="0"/>
                </a:moveTo>
                <a:lnTo>
                  <a:pt x="9514219" y="0"/>
                </a:lnTo>
                <a:lnTo>
                  <a:pt x="9514219" y="5339855"/>
                </a:lnTo>
                <a:lnTo>
                  <a:pt x="0" y="5339855"/>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
        <p:nvSpPr>
          <p:cNvPr id="17" name="TextBox 17"/>
          <p:cNvSpPr txBox="1"/>
          <p:nvPr/>
        </p:nvSpPr>
        <p:spPr>
          <a:xfrm>
            <a:off x="2571750" y="4227830"/>
            <a:ext cx="12326734" cy="799465"/>
          </a:xfrm>
          <a:prstGeom prst="rect">
            <a:avLst/>
          </a:prstGeom>
        </p:spPr>
        <p:txBody>
          <a:bodyPr lIns="0" tIns="0" rIns="0" bIns="0" rtlCol="0" anchor="t">
            <a:spAutoFit/>
          </a:bodyPr>
          <a:lstStyle/>
          <a:p>
            <a:pPr algn="l">
              <a:lnSpc>
                <a:spcPts val="5600"/>
              </a:lnSpc>
            </a:pPr>
            <a:r>
              <a:rPr lang="en-US" sz="5600">
                <a:solidFill>
                  <a:srgbClr val="FFFFFF"/>
                </a:solidFill>
                <a:latin typeface="Poppins Light"/>
                <a:ea typeface="Poppins Light"/>
                <a:cs typeface="Poppins Light"/>
                <a:sym typeface="Poppins Light"/>
              </a:rPr>
              <a:t>YOLCULUK ANOMALİ TESPİTİ PROJESİ</a:t>
            </a:r>
          </a:p>
        </p:txBody>
      </p:sp>
      <p:sp>
        <p:nvSpPr>
          <p:cNvPr id="18" name="Freeform 18"/>
          <p:cNvSpPr/>
          <p:nvPr/>
        </p:nvSpPr>
        <p:spPr>
          <a:xfrm>
            <a:off x="2495460" y="3326467"/>
            <a:ext cx="644188" cy="644188"/>
          </a:xfrm>
          <a:custGeom>
            <a:avLst/>
            <a:gdLst/>
            <a:ahLst/>
            <a:cxnLst/>
            <a:rect l="l" t="t" r="r" b="b"/>
            <a:pathLst>
              <a:path w="644188" h="644188">
                <a:moveTo>
                  <a:pt x="0" y="0"/>
                </a:moveTo>
                <a:lnTo>
                  <a:pt x="644188" y="0"/>
                </a:lnTo>
                <a:lnTo>
                  <a:pt x="644188" y="644188"/>
                </a:lnTo>
                <a:lnTo>
                  <a:pt x="0" y="644188"/>
                </a:lnTo>
                <a:lnTo>
                  <a:pt x="0" y="0"/>
                </a:lnTo>
                <a:close/>
              </a:path>
            </a:pathLst>
          </a:custGeom>
          <a:blipFill>
            <a:blip r:embed="rId11"/>
            <a:stretch>
              <a:fillRect/>
            </a:stretch>
          </a:blipFill>
        </p:spPr>
      </p:sp>
      <p:sp>
        <p:nvSpPr>
          <p:cNvPr id="19" name="TextBox 19"/>
          <p:cNvSpPr txBox="1"/>
          <p:nvPr/>
        </p:nvSpPr>
        <p:spPr>
          <a:xfrm>
            <a:off x="3139648" y="3591560"/>
            <a:ext cx="2412049" cy="264795"/>
          </a:xfrm>
          <a:prstGeom prst="rect">
            <a:avLst/>
          </a:prstGeom>
        </p:spPr>
        <p:txBody>
          <a:bodyPr lIns="0" tIns="0" rIns="0" bIns="0" rtlCol="0" anchor="t">
            <a:spAutoFit/>
          </a:bodyPr>
          <a:lstStyle/>
          <a:p>
            <a:pPr algn="l">
              <a:lnSpc>
                <a:spcPts val="1800"/>
              </a:lnSpc>
            </a:pPr>
            <a:r>
              <a:rPr lang="en-US" sz="1800">
                <a:solidFill>
                  <a:srgbClr val="FFFFFF"/>
                </a:solidFill>
                <a:latin typeface="Poppins"/>
                <a:ea typeface="Poppins"/>
                <a:cs typeface="Poppins"/>
                <a:sym typeface="Poppins"/>
              </a:rPr>
              <a:t>METRO İSTANBUL</a:t>
            </a:r>
          </a:p>
        </p:txBody>
      </p:sp>
      <p:sp>
        <p:nvSpPr>
          <p:cNvPr id="20" name="TextBox 20"/>
          <p:cNvSpPr txBox="1"/>
          <p:nvPr/>
        </p:nvSpPr>
        <p:spPr>
          <a:xfrm>
            <a:off x="2495460" y="5360670"/>
            <a:ext cx="3359716" cy="264795"/>
          </a:xfrm>
          <a:prstGeom prst="rect">
            <a:avLst/>
          </a:prstGeom>
        </p:spPr>
        <p:txBody>
          <a:bodyPr lIns="0" tIns="0" rIns="0" bIns="0" rtlCol="0" anchor="t">
            <a:spAutoFit/>
          </a:bodyPr>
          <a:lstStyle/>
          <a:p>
            <a:pPr algn="r">
              <a:lnSpc>
                <a:spcPts val="1800"/>
              </a:lnSpc>
            </a:pPr>
            <a:r>
              <a:rPr lang="en-US" sz="1800">
                <a:solidFill>
                  <a:srgbClr val="FFFFFF"/>
                </a:solidFill>
                <a:latin typeface="Poppins Light"/>
                <a:ea typeface="Poppins Light"/>
                <a:cs typeface="Poppins Light"/>
                <a:sym typeface="Poppins Light"/>
              </a:rPr>
              <a:t>BİLGİ SİSTEMLERİ MÜDÜRLÜĞÜ</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883</Words>
  <Application>Microsoft Office PowerPoint</Application>
  <PresentationFormat>Custom</PresentationFormat>
  <Paragraphs>113</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Proxima Nova Bold</vt:lpstr>
      <vt:lpstr>Arial</vt:lpstr>
      <vt:lpstr>Montserrat Bold</vt:lpstr>
      <vt:lpstr>Poppins</vt:lpstr>
      <vt:lpstr>Montserrat</vt:lpstr>
      <vt:lpstr>Poppins Light</vt:lpstr>
      <vt:lpstr>Proxima Nova</vt:lpstr>
      <vt:lpstr>Calibri</vt:lpstr>
      <vt:lpstr>Garet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 Modern AI Workflow Presentation</dc:title>
  <dc:creator>Selinnur GÖL</dc:creator>
  <cp:lastModifiedBy>Selinnur GÖL</cp:lastModifiedBy>
  <cp:revision>6</cp:revision>
  <dcterms:created xsi:type="dcterms:W3CDTF">2006-08-16T00:00:00Z</dcterms:created>
  <dcterms:modified xsi:type="dcterms:W3CDTF">2025-10-07T11:52:31Z</dcterms:modified>
  <dc:identifier>DAG02lAjrMQ</dc:identifier>
</cp:coreProperties>
</file>