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png"/><Relationship Id="rId3" Type="http://schemas.openxmlformats.org/officeDocument/2006/relationships/image" Target="../media/image-1-3.png"/><Relationship Id="rId4" Type="http://schemas.openxmlformats.org/officeDocument/2006/relationships/image" Target="../media/image-1-4.png"/><Relationship Id="rId5" Type="http://schemas.openxmlformats.org/officeDocument/2006/relationships/slideLayout" Target="../slideLayouts/slideLayout1.xml"/><Relationship Id="rId6"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image" Target="../media/image-2-2.png"/><Relationship Id="rId3" Type="http://schemas.openxmlformats.org/officeDocument/2006/relationships/image" Target="../media/image-2-3.png"/><Relationship Id="rId4" Type="http://schemas.openxmlformats.org/officeDocument/2006/relationships/slideLayout" Target="../slideLayouts/slideLayout1.xml"/><Relationship Id="rId5"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3-2.png"/><Relationship Id="rId3" Type="http://schemas.openxmlformats.org/officeDocument/2006/relationships/image" Target="../media/image-3-3.png"/><Relationship Id="rId4" Type="http://schemas.openxmlformats.org/officeDocument/2006/relationships/image" Target="../media/image-3-4.png"/><Relationship Id="rId5" Type="http://schemas.openxmlformats.org/officeDocument/2006/relationships/slideLayout" Target="../slideLayouts/slideLayout1.xml"/><Relationship Id="rId6"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image" Target="../media/image-5-2.png"/><Relationship Id="rId3" Type="http://schemas.openxmlformats.org/officeDocument/2006/relationships/image" Target="../media/image-5-3.png"/><Relationship Id="rId4" Type="http://schemas.openxmlformats.org/officeDocument/2006/relationships/image" Target="../media/image-5-4.png"/><Relationship Id="rId5" Type="http://schemas.openxmlformats.org/officeDocument/2006/relationships/image" Target="../media/image-5-5.png"/><Relationship Id="rId6" Type="http://schemas.openxmlformats.org/officeDocument/2006/relationships/image" Target="../media/image-5-6.png"/><Relationship Id="rId7" Type="http://schemas.openxmlformats.org/officeDocument/2006/relationships/image" Target="../media/image-5-7.png"/><Relationship Id="rId8" Type="http://schemas.openxmlformats.org/officeDocument/2006/relationships/slideLayout" Target="../slideLayouts/slideLayout1.xml"/><Relationship Id="rId9"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image" Target="../media/image-6-3.png"/><Relationship Id="rId4" Type="http://schemas.openxmlformats.org/officeDocument/2006/relationships/image" Target="../media/image-6-4.png"/><Relationship Id="rId5" Type="http://schemas.openxmlformats.org/officeDocument/2006/relationships/image" Target="../media/image-6-5.png"/><Relationship Id="rId6" Type="http://schemas.openxmlformats.org/officeDocument/2006/relationships/image" Target="../media/image-6-6.png"/><Relationship Id="rId7" Type="http://schemas.openxmlformats.org/officeDocument/2006/relationships/image" Target="../media/image-6-7.png"/><Relationship Id="rId8" Type="http://schemas.openxmlformats.org/officeDocument/2006/relationships/image" Target="../media/image-6-8.png"/><Relationship Id="rId9" Type="http://schemas.openxmlformats.org/officeDocument/2006/relationships/slideLayout" Target="../slideLayouts/slideLayout1.xml"/><Relationship Id="rId10"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image" Target="../media/image-7-2.png"/><Relationship Id="rId3" Type="http://schemas.openxmlformats.org/officeDocument/2006/relationships/image" Target="../media/image-7-3.png"/><Relationship Id="rId4" Type="http://schemas.openxmlformats.org/officeDocument/2006/relationships/image" Target="../media/image-7-4.png"/><Relationship Id="rId5" Type="http://schemas.openxmlformats.org/officeDocument/2006/relationships/image" Target="../media/image-7-5.png"/><Relationship Id="rId6" Type="http://schemas.openxmlformats.org/officeDocument/2006/relationships/image" Target="../media/image-7-6.png"/><Relationship Id="rId7" Type="http://schemas.openxmlformats.org/officeDocument/2006/relationships/image" Target="../media/image-7-7.png"/><Relationship Id="rId8" Type="http://schemas.openxmlformats.org/officeDocument/2006/relationships/image" Target="../media/image-7-8.png"/><Relationship Id="rId9" Type="http://schemas.openxmlformats.org/officeDocument/2006/relationships/image" Target="../media/image-7-9.png"/><Relationship Id="rId10" Type="http://schemas.openxmlformats.org/officeDocument/2006/relationships/image" Target="../media/image-7-10.png"/><Relationship Id="rId11" Type="http://schemas.openxmlformats.org/officeDocument/2006/relationships/slideLayout" Target="../slideLayouts/slideLayout1.xml"/><Relationship Id="rId1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image" Target="../media/image-9-2.png"/><Relationship Id="rId3" Type="http://schemas.openxmlformats.org/officeDocument/2006/relationships/image" Target="../media/image-9-3.png"/><Relationship Id="rId4" Type="http://schemas.openxmlformats.org/officeDocument/2006/relationships/image" Target="../media/image-9-4.png"/><Relationship Id="rId5" Type="http://schemas.openxmlformats.org/officeDocument/2006/relationships/image" Target="../media/image-9-5.png"/><Relationship Id="rId6" Type="http://schemas.openxmlformats.org/officeDocument/2006/relationships/image" Target="../media/image-9-6.png"/><Relationship Id="rId7" Type="http://schemas.openxmlformats.org/officeDocument/2006/relationships/slideLayout" Target="../slideLayouts/slideLayout1.xml"/><Relationship Id="rId8"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image" Target="../media/image-10-2.png"/><Relationship Id="rId3" Type="http://schemas.openxmlformats.org/officeDocument/2006/relationships/image" Target="../media/image-10-3.png"/><Relationship Id="rId4" Type="http://schemas.openxmlformats.org/officeDocument/2006/relationships/slideLayout" Target="../slideLayouts/slideLayout1.xml"/><Relationship Id="rId5"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71E3D"/>
        </a:solidFill>
      </p:bgPr>
    </p:bg>
    <p:spTree>
      <p:nvGrpSpPr>
        <p:cNvPr id="1" name=""/>
        <p:cNvGrpSpPr/>
        <p:nvPr/>
      </p:nvGrpSpPr>
      <p:grpSpPr>
        <a:xfrm>
          <a:off x="0" y="0"/>
          <a:ext cx="0" cy="0"/>
          <a:chOff x="0" y="0"/>
          <a:chExt cx="0" cy="0"/>
        </a:xfrm>
      </p:grpSpPr>
      <p:sp>
        <p:nvSpPr>
          <p:cNvPr id="2" name="Text 0"/>
          <p:cNvSpPr txBox="1"/>
          <p:nvPr/>
        </p:nvSpPr>
        <p:spPr>
          <a:xfrm>
            <a:off x="640080" y="548640"/>
            <a:ext cx="7315200" cy="320040"/>
          </a:xfrm>
          <a:prstGeom prst="rect">
            <a:avLst/>
          </a:prstGeom>
          <a:noFill/>
          <a:ln/>
        </p:spPr>
        <p:txBody>
          <a:bodyPr wrap="square" lIns="0" tIns="0" rIns="0" bIns="0" rtlCol="0" anchor="ctr"/>
          <a:lstStyle/>
          <a:p>
            <a:pPr indent="0" marL="0">
              <a:buNone/>
            </a:pPr>
            <a:r>
              <a:rPr lang="en-US" sz="1100" spc="200" kern="0" dirty="0">
                <a:solidFill>
                  <a:srgbClr val="8FA3C2"/>
                </a:solidFill>
                <a:latin typeface="Arial" pitchFamily="34" charset="0"/>
                <a:ea typeface="Arial" pitchFamily="34" charset="-122"/>
                <a:cs typeface="Arial" pitchFamily="34" charset="-120"/>
              </a:rPr>
              <a:t>TEKNOLOJİ KAPTANLARI 2026  ·  PROJE DOSYASI</a:t>
            </a:r>
            <a:endParaRPr lang="en-US" sz="1100" dirty="0"/>
          </a:p>
        </p:txBody>
      </p:sp>
      <p:sp>
        <p:nvSpPr>
          <p:cNvPr id="3" name="Text 1"/>
          <p:cNvSpPr txBox="1"/>
          <p:nvPr/>
        </p:nvSpPr>
        <p:spPr>
          <a:xfrm>
            <a:off x="640080" y="1828800"/>
            <a:ext cx="6949440" cy="1005840"/>
          </a:xfrm>
          <a:prstGeom prst="rect">
            <a:avLst/>
          </a:prstGeom>
          <a:noFill/>
          <a:ln/>
        </p:spPr>
        <p:txBody>
          <a:bodyPr wrap="square" lIns="0" tIns="0" rIns="0" bIns="0" rtlCol="0" anchor="ctr"/>
          <a:lstStyle/>
          <a:p>
            <a:pPr indent="0" marL="0">
              <a:buNone/>
            </a:pPr>
            <a:r>
              <a:rPr lang="en-US" sz="5400" b="1" dirty="0">
                <a:solidFill>
                  <a:srgbClr val="FFFFFF"/>
                </a:solidFill>
                <a:latin typeface="Arial" pitchFamily="34" charset="0"/>
                <a:ea typeface="Arial" pitchFamily="34" charset="-122"/>
                <a:cs typeface="Arial" pitchFamily="34" charset="-120"/>
              </a:rPr>
              <a:t>İçerik Fabrikası</a:t>
            </a:r>
            <a:endParaRPr lang="en-US" sz="5400" dirty="0"/>
          </a:p>
        </p:txBody>
      </p:sp>
      <p:sp>
        <p:nvSpPr>
          <p:cNvPr id="4" name="Text 2"/>
          <p:cNvSpPr txBox="1"/>
          <p:nvPr/>
        </p:nvSpPr>
        <p:spPr>
          <a:xfrm>
            <a:off x="640080" y="2880360"/>
            <a:ext cx="5943600" cy="1005840"/>
          </a:xfrm>
          <a:prstGeom prst="rect">
            <a:avLst/>
          </a:prstGeom>
          <a:noFill/>
          <a:ln/>
        </p:spPr>
        <p:txBody>
          <a:bodyPr wrap="square" lIns="0" tIns="0" rIns="0" bIns="0" rtlCol="0" anchor="ctr"/>
          <a:lstStyle/>
          <a:p>
            <a:pPr indent="0" marL="0">
              <a:lnSpc>
                <a:spcPct val="115000"/>
              </a:lnSpc>
              <a:buNone/>
            </a:pPr>
            <a:r>
              <a:rPr lang="en-US" sz="1800" dirty="0">
                <a:solidFill>
                  <a:srgbClr val="CADCFC"/>
                </a:solidFill>
                <a:latin typeface="Arial" pitchFamily="34" charset="0"/>
                <a:ea typeface="Arial" pitchFamily="34" charset="-122"/>
                <a:cs typeface="Arial" pitchFamily="34" charset="-120"/>
              </a:rPr>
              <a:t>Arzum'un kurum içi yapay zekâ ile kapalı devre pazarlama içerik üretim ve marka yönetişim platformu</a:t>
            </a:r>
            <a:endParaRPr lang="en-US" sz="1800" dirty="0"/>
          </a:p>
        </p:txBody>
      </p:sp>
      <p:sp>
        <p:nvSpPr>
          <p:cNvPr id="5" name="Text 3"/>
          <p:cNvSpPr txBox="1"/>
          <p:nvPr/>
        </p:nvSpPr>
        <p:spPr>
          <a:xfrm>
            <a:off x="640080" y="3977640"/>
            <a:ext cx="4572000" cy="365760"/>
          </a:xfrm>
          <a:prstGeom prst="rect">
            <a:avLst/>
          </a:prstGeom>
          <a:noFill/>
          <a:ln/>
        </p:spPr>
        <p:txBody>
          <a:bodyPr wrap="square" lIns="0" tIns="0" rIns="0" bIns="0" rtlCol="0" anchor="ctr"/>
          <a:lstStyle/>
          <a:p>
            <a:pPr indent="0" marL="0">
              <a:buNone/>
            </a:pPr>
            <a:r>
              <a:rPr lang="en-US" sz="1600" b="1" dirty="0">
                <a:solidFill>
                  <a:srgbClr val="B9772F"/>
                </a:solidFill>
                <a:latin typeface="Arial" pitchFamily="34" charset="0"/>
                <a:ea typeface="Arial" pitchFamily="34" charset="-122"/>
                <a:cs typeface="Arial" pitchFamily="34" charset="-120"/>
              </a:rPr>
              <a:t>brandwill.ai</a:t>
            </a:r>
            <a:endParaRPr lang="en-US" sz="1600" dirty="0"/>
          </a:p>
        </p:txBody>
      </p:sp>
      <p:sp>
        <p:nvSpPr>
          <p:cNvPr id="6" name="Text 4"/>
          <p:cNvSpPr txBox="1"/>
          <p:nvPr/>
        </p:nvSpPr>
        <p:spPr>
          <a:xfrm>
            <a:off x="640080" y="5760720"/>
            <a:ext cx="8229600" cy="365760"/>
          </a:xfrm>
          <a:prstGeom prst="rect">
            <a:avLst/>
          </a:prstGeom>
          <a:noFill/>
          <a:ln/>
        </p:spPr>
        <p:txBody>
          <a:bodyPr wrap="square" lIns="0" tIns="0" rIns="0" bIns="0" rtlCol="0" anchor="ctr"/>
          <a:lstStyle/>
          <a:p>
            <a:pPr indent="0" marL="0">
              <a:buNone/>
            </a:pPr>
            <a:r>
              <a:rPr lang="en-US" sz="1200" dirty="0">
                <a:solidFill>
                  <a:srgbClr val="8FA3C2"/>
                </a:solidFill>
                <a:latin typeface="Arial" pitchFamily="34" charset="0"/>
                <a:ea typeface="Arial" pitchFamily="34" charset="-122"/>
                <a:cs typeface="Arial" pitchFamily="34" charset="-120"/>
              </a:rPr>
              <a:t>Başvuran kurum  </a:t>
            </a:r>
            <a:pPr indent="0" marL="0">
              <a:buNone/>
            </a:pPr>
            <a:r>
              <a:rPr lang="en-US" sz="1200" b="1" dirty="0">
                <a:solidFill>
                  <a:srgbClr val="FFFFFF"/>
                </a:solidFill>
                <a:latin typeface="Arial" pitchFamily="34" charset="0"/>
                <a:ea typeface="Arial" pitchFamily="34" charset="-122"/>
                <a:cs typeface="Arial" pitchFamily="34" charset="-120"/>
              </a:rPr>
              <a:t>Arzum</a:t>
            </a:r>
            <a:pPr indent="0" marL="0">
              <a:buNone/>
            </a:pPr>
            <a:r>
              <a:rPr lang="en-US" sz="1200" dirty="0">
                <a:solidFill>
                  <a:srgbClr val="8FA3C2"/>
                </a:solidFill>
                <a:latin typeface="Arial" pitchFamily="34" charset="0"/>
                <a:ea typeface="Arial" pitchFamily="34" charset="-122"/>
                <a:cs typeface="Arial" pitchFamily="34" charset="-120"/>
              </a:rPr>
              <a:t>        Çözüm ortağı  </a:t>
            </a:r>
            <a:pPr indent="0" marL="0">
              <a:buNone/>
            </a:pPr>
            <a:r>
              <a:rPr lang="en-US" sz="1200" b="1" dirty="0">
                <a:solidFill>
                  <a:srgbClr val="FFFFFF"/>
                </a:solidFill>
                <a:latin typeface="Arial" pitchFamily="34" charset="0"/>
                <a:ea typeface="Arial" pitchFamily="34" charset="-122"/>
                <a:cs typeface="Arial" pitchFamily="34" charset="-120"/>
              </a:rPr>
              <a:t>Departman Teknoloji</a:t>
            </a:r>
            <a:endParaRPr lang="en-US" sz="1200" dirty="0"/>
          </a:p>
        </p:txBody>
      </p:sp>
      <p:sp>
        <p:nvSpPr>
          <p:cNvPr id="7" name="Shape 5"/>
          <p:cNvSpPr/>
          <p:nvPr/>
        </p:nvSpPr>
        <p:spPr>
          <a:xfrm>
            <a:off x="8046720" y="2057400"/>
            <a:ext cx="2743200" cy="2743200"/>
          </a:xfrm>
          <a:prstGeom prst="ellipse">
            <a:avLst/>
          </a:prstGeom>
          <a:ln w="38100">
            <a:solidFill>
              <a:srgbClr val="B9772F"/>
            </a:solidFill>
            <a:prstDash val="solid"/>
          </a:ln>
        </p:spPr>
      </p:sp>
      <p:sp>
        <p:nvSpPr>
          <p:cNvPr id="8" name="Shape 6"/>
          <p:cNvSpPr/>
          <p:nvPr/>
        </p:nvSpPr>
        <p:spPr>
          <a:xfrm>
            <a:off x="9061704" y="1700784"/>
            <a:ext cx="713232" cy="713232"/>
          </a:xfrm>
          <a:prstGeom prst="ellipse">
            <a:avLst/>
          </a:prstGeom>
          <a:solidFill>
            <a:srgbClr val="0B2B57"/>
          </a:solidFill>
          <a:ln w="25400">
            <a:solidFill>
              <a:srgbClr val="B9772F"/>
            </a:solidFill>
            <a:prstDash val="solid"/>
          </a:ln>
        </p:spPr>
      </p:sp>
      <p:pic>
        <p:nvPicPr>
          <p:cNvPr id="9" name="Image 0" descr="preencoded.png">    </p:cNvPr>
          <p:cNvPicPr>
            <a:picLocks noChangeAspect="1"/>
          </p:cNvPicPr>
          <p:nvPr/>
        </p:nvPicPr>
        <p:blipFill>
          <a:blip r:embed="rId1"/>
          <a:stretch>
            <a:fillRect/>
          </a:stretch>
        </p:blipFill>
        <p:spPr>
          <a:xfrm>
            <a:off x="9244584" y="1883664"/>
            <a:ext cx="347472" cy="347472"/>
          </a:xfrm>
          <a:prstGeom prst="rect">
            <a:avLst/>
          </a:prstGeom>
        </p:spPr>
      </p:pic>
      <p:sp>
        <p:nvSpPr>
          <p:cNvPr id="10" name="Text 7"/>
          <p:cNvSpPr txBox="1"/>
          <p:nvPr/>
        </p:nvSpPr>
        <p:spPr>
          <a:xfrm>
            <a:off x="8869680" y="1124712"/>
            <a:ext cx="1097280" cy="310896"/>
          </a:xfrm>
          <a:prstGeom prst="rect">
            <a:avLst/>
          </a:prstGeom>
          <a:noFill/>
          <a:ln/>
        </p:spPr>
        <p:txBody>
          <a:bodyPr wrap="square" lIns="0" tIns="0" rIns="0" bIns="0" rtlCol="0" anchor="ctr"/>
          <a:lstStyle/>
          <a:p>
            <a:pPr algn="ctr" indent="0" marL="0">
              <a:buNone/>
            </a:pPr>
            <a:r>
              <a:rPr lang="en-US" sz="1200" b="1" dirty="0">
                <a:solidFill>
                  <a:srgbClr val="CADCFC"/>
                </a:solidFill>
                <a:latin typeface="Arial" pitchFamily="34" charset="0"/>
                <a:ea typeface="Arial" pitchFamily="34" charset="-122"/>
                <a:cs typeface="Arial" pitchFamily="34" charset="-120"/>
              </a:rPr>
              <a:t>Üret</a:t>
            </a:r>
            <a:endParaRPr lang="en-US" sz="1200" dirty="0"/>
          </a:p>
        </p:txBody>
      </p:sp>
      <p:sp>
        <p:nvSpPr>
          <p:cNvPr id="11" name="Shape 8"/>
          <p:cNvSpPr/>
          <p:nvPr/>
        </p:nvSpPr>
        <p:spPr>
          <a:xfrm>
            <a:off x="10433304" y="3072384"/>
            <a:ext cx="713232" cy="713232"/>
          </a:xfrm>
          <a:prstGeom prst="ellipse">
            <a:avLst/>
          </a:prstGeom>
          <a:solidFill>
            <a:srgbClr val="0B2B57"/>
          </a:solidFill>
          <a:ln w="25400">
            <a:solidFill>
              <a:srgbClr val="B9772F"/>
            </a:solidFill>
            <a:prstDash val="solid"/>
          </a:ln>
        </p:spPr>
      </p:sp>
      <p:pic>
        <p:nvPicPr>
          <p:cNvPr id="12" name="Image 1" descr="preencoded.png">    </p:cNvPr>
          <p:cNvPicPr>
            <a:picLocks noChangeAspect="1"/>
          </p:cNvPicPr>
          <p:nvPr/>
        </p:nvPicPr>
        <p:blipFill>
          <a:blip r:embed="rId2"/>
          <a:stretch>
            <a:fillRect/>
          </a:stretch>
        </p:blipFill>
        <p:spPr>
          <a:xfrm>
            <a:off x="10616184" y="3255264"/>
            <a:ext cx="347472" cy="347472"/>
          </a:xfrm>
          <a:prstGeom prst="rect">
            <a:avLst/>
          </a:prstGeom>
        </p:spPr>
      </p:pic>
      <p:sp>
        <p:nvSpPr>
          <p:cNvPr id="13" name="Text 9"/>
          <p:cNvSpPr txBox="1"/>
          <p:nvPr/>
        </p:nvSpPr>
        <p:spPr>
          <a:xfrm>
            <a:off x="11018520" y="3273552"/>
            <a:ext cx="1097280" cy="310896"/>
          </a:xfrm>
          <a:prstGeom prst="rect">
            <a:avLst/>
          </a:prstGeom>
          <a:noFill/>
          <a:ln/>
        </p:spPr>
        <p:txBody>
          <a:bodyPr wrap="square" lIns="0" tIns="0" rIns="0" bIns="0" rtlCol="0" anchor="ctr"/>
          <a:lstStyle/>
          <a:p>
            <a:pPr algn="ctr" indent="0" marL="0">
              <a:buNone/>
            </a:pPr>
            <a:r>
              <a:rPr lang="en-US" sz="1200" b="1" dirty="0">
                <a:solidFill>
                  <a:srgbClr val="CADCFC"/>
                </a:solidFill>
                <a:latin typeface="Arial" pitchFamily="34" charset="0"/>
                <a:ea typeface="Arial" pitchFamily="34" charset="-122"/>
                <a:cs typeface="Arial" pitchFamily="34" charset="-120"/>
              </a:rPr>
              <a:t>Denetle</a:t>
            </a:r>
            <a:endParaRPr lang="en-US" sz="1200" dirty="0"/>
          </a:p>
        </p:txBody>
      </p:sp>
      <p:sp>
        <p:nvSpPr>
          <p:cNvPr id="14" name="Shape 10"/>
          <p:cNvSpPr/>
          <p:nvPr/>
        </p:nvSpPr>
        <p:spPr>
          <a:xfrm>
            <a:off x="9061704" y="4443984"/>
            <a:ext cx="713232" cy="713232"/>
          </a:xfrm>
          <a:prstGeom prst="ellipse">
            <a:avLst/>
          </a:prstGeom>
          <a:solidFill>
            <a:srgbClr val="0B2B57"/>
          </a:solidFill>
          <a:ln w="25400">
            <a:solidFill>
              <a:srgbClr val="B9772F"/>
            </a:solidFill>
            <a:prstDash val="solid"/>
          </a:ln>
        </p:spPr>
      </p:sp>
      <p:pic>
        <p:nvPicPr>
          <p:cNvPr id="15" name="Image 2" descr="preencoded.png">    </p:cNvPr>
          <p:cNvPicPr>
            <a:picLocks noChangeAspect="1"/>
          </p:cNvPicPr>
          <p:nvPr/>
        </p:nvPicPr>
        <p:blipFill>
          <a:blip r:embed="rId3"/>
          <a:stretch>
            <a:fillRect/>
          </a:stretch>
        </p:blipFill>
        <p:spPr>
          <a:xfrm>
            <a:off x="9244584" y="4626864"/>
            <a:ext cx="347472" cy="347472"/>
          </a:xfrm>
          <a:prstGeom prst="rect">
            <a:avLst/>
          </a:prstGeom>
        </p:spPr>
      </p:pic>
      <p:sp>
        <p:nvSpPr>
          <p:cNvPr id="16" name="Text 11"/>
          <p:cNvSpPr txBox="1"/>
          <p:nvPr/>
        </p:nvSpPr>
        <p:spPr>
          <a:xfrm>
            <a:off x="8869680" y="5422392"/>
            <a:ext cx="1097280" cy="310896"/>
          </a:xfrm>
          <a:prstGeom prst="rect">
            <a:avLst/>
          </a:prstGeom>
          <a:noFill/>
          <a:ln/>
        </p:spPr>
        <p:txBody>
          <a:bodyPr wrap="square" lIns="0" tIns="0" rIns="0" bIns="0" rtlCol="0" anchor="ctr"/>
          <a:lstStyle/>
          <a:p>
            <a:pPr algn="ctr" indent="0" marL="0">
              <a:buNone/>
            </a:pPr>
            <a:r>
              <a:rPr lang="en-US" sz="1200" b="1" dirty="0">
                <a:solidFill>
                  <a:srgbClr val="CADCFC"/>
                </a:solidFill>
                <a:latin typeface="Arial" pitchFamily="34" charset="0"/>
                <a:ea typeface="Arial" pitchFamily="34" charset="-122"/>
                <a:cs typeface="Arial" pitchFamily="34" charset="-120"/>
              </a:rPr>
              <a:t>Onayla</a:t>
            </a:r>
            <a:endParaRPr lang="en-US" sz="1200" dirty="0"/>
          </a:p>
        </p:txBody>
      </p:sp>
      <p:sp>
        <p:nvSpPr>
          <p:cNvPr id="17" name="Shape 12"/>
          <p:cNvSpPr/>
          <p:nvPr/>
        </p:nvSpPr>
        <p:spPr>
          <a:xfrm>
            <a:off x="7690104" y="3072384"/>
            <a:ext cx="713232" cy="713232"/>
          </a:xfrm>
          <a:prstGeom prst="ellipse">
            <a:avLst/>
          </a:prstGeom>
          <a:solidFill>
            <a:srgbClr val="0B2B57"/>
          </a:solidFill>
          <a:ln w="25400">
            <a:solidFill>
              <a:srgbClr val="B9772F"/>
            </a:solidFill>
            <a:prstDash val="solid"/>
          </a:ln>
        </p:spPr>
      </p:sp>
      <p:pic>
        <p:nvPicPr>
          <p:cNvPr id="18" name="Image 3" descr="preencoded.png">    </p:cNvPr>
          <p:cNvPicPr>
            <a:picLocks noChangeAspect="1"/>
          </p:cNvPicPr>
          <p:nvPr/>
        </p:nvPicPr>
        <p:blipFill>
          <a:blip r:embed="rId4"/>
          <a:stretch>
            <a:fillRect/>
          </a:stretch>
        </p:blipFill>
        <p:spPr>
          <a:xfrm>
            <a:off x="7872984" y="3255264"/>
            <a:ext cx="347472" cy="347472"/>
          </a:xfrm>
          <a:prstGeom prst="rect">
            <a:avLst/>
          </a:prstGeom>
        </p:spPr>
      </p:pic>
      <p:sp>
        <p:nvSpPr>
          <p:cNvPr id="19" name="Text 13"/>
          <p:cNvSpPr txBox="1"/>
          <p:nvPr/>
        </p:nvSpPr>
        <p:spPr>
          <a:xfrm>
            <a:off x="6720840" y="3273552"/>
            <a:ext cx="1097280" cy="310896"/>
          </a:xfrm>
          <a:prstGeom prst="rect">
            <a:avLst/>
          </a:prstGeom>
          <a:noFill/>
          <a:ln/>
        </p:spPr>
        <p:txBody>
          <a:bodyPr wrap="square" lIns="0" tIns="0" rIns="0" bIns="0" rtlCol="0" anchor="ctr"/>
          <a:lstStyle/>
          <a:p>
            <a:pPr algn="ctr" indent="0" marL="0">
              <a:buNone/>
            </a:pPr>
            <a:r>
              <a:rPr lang="en-US" sz="1200" b="1" dirty="0">
                <a:solidFill>
                  <a:srgbClr val="CADCFC"/>
                </a:solidFill>
                <a:latin typeface="Arial" pitchFamily="34" charset="0"/>
                <a:ea typeface="Arial" pitchFamily="34" charset="-122"/>
                <a:cs typeface="Arial" pitchFamily="34" charset="-120"/>
              </a:rPr>
              <a:t>Ölç</a:t>
            </a:r>
            <a:endParaRPr lang="en-US" sz="1200" dirty="0"/>
          </a:p>
        </p:txBody>
      </p:sp>
      <p:sp>
        <p:nvSpPr>
          <p:cNvPr id="20" name="Text 14"/>
          <p:cNvSpPr txBox="1"/>
          <p:nvPr/>
        </p:nvSpPr>
        <p:spPr>
          <a:xfrm>
            <a:off x="8412480" y="3136392"/>
            <a:ext cx="2011680" cy="585216"/>
          </a:xfrm>
          <a:prstGeom prst="rect">
            <a:avLst/>
          </a:prstGeom>
          <a:noFill/>
          <a:ln/>
        </p:spPr>
        <p:txBody>
          <a:bodyPr wrap="square" lIns="0" tIns="0" rIns="0" bIns="0" rtlCol="0" anchor="ctr"/>
          <a:lstStyle/>
          <a:p>
            <a:pPr algn="ctr" indent="0" marL="0">
              <a:lnSpc>
                <a:spcPct val="110000"/>
              </a:lnSpc>
              <a:buNone/>
            </a:pPr>
            <a:r>
              <a:rPr lang="en-US" sz="1050" dirty="0">
                <a:solidFill>
                  <a:srgbClr val="FFFFFF"/>
                </a:solidFill>
                <a:latin typeface="Arial" pitchFamily="34" charset="0"/>
                <a:ea typeface="Arial" pitchFamily="34" charset="-122"/>
                <a:cs typeface="Arial" pitchFamily="34" charset="-120"/>
              </a:rPr>
              <a:t>Kurum içi · veri dışarı çıkmaz</a:t>
            </a:r>
            <a:endParaRPr lang="en-US" sz="105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txBox="1"/>
          <p:nvPr/>
        </p:nvSpPr>
        <p:spPr>
          <a:xfrm>
            <a:off x="548640" y="411480"/>
            <a:ext cx="11064240" cy="640080"/>
          </a:xfrm>
          <a:prstGeom prst="rect">
            <a:avLst/>
          </a:prstGeom>
          <a:noFill/>
          <a:ln/>
        </p:spPr>
        <p:txBody>
          <a:bodyPr wrap="square" lIns="0" tIns="0" rIns="0" bIns="0" rtlCol="0" anchor="ctr"/>
          <a:lstStyle/>
          <a:p>
            <a:pPr indent="0" marL="0">
              <a:buNone/>
            </a:pPr>
            <a:r>
              <a:rPr lang="en-US" sz="3000" b="1" dirty="0">
                <a:solidFill>
                  <a:srgbClr val="0B2B57"/>
                </a:solidFill>
                <a:latin typeface="Arial" pitchFamily="34" charset="0"/>
                <a:ea typeface="Arial" pitchFamily="34" charset="-122"/>
                <a:cs typeface="Arial" pitchFamily="34" charset="-120"/>
              </a:rPr>
              <a:t>Yönetici Özeti</a:t>
            </a:r>
            <a:endParaRPr lang="en-US" sz="3000" dirty="0"/>
          </a:p>
        </p:txBody>
      </p:sp>
      <p:sp>
        <p:nvSpPr>
          <p:cNvPr id="3" name="Text 1"/>
          <p:cNvSpPr txBox="1"/>
          <p:nvPr/>
        </p:nvSpPr>
        <p:spPr>
          <a:xfrm>
            <a:off x="548640" y="1371600"/>
            <a:ext cx="5394960" cy="274320"/>
          </a:xfrm>
          <a:prstGeom prst="rect">
            <a:avLst/>
          </a:prstGeom>
          <a:noFill/>
          <a:ln/>
        </p:spPr>
        <p:txBody>
          <a:bodyPr wrap="square" lIns="0" tIns="0" rIns="0" bIns="0" rtlCol="0" anchor="ctr"/>
          <a:lstStyle/>
          <a:p>
            <a:pPr indent="0" marL="0">
              <a:buNone/>
            </a:pPr>
            <a:r>
              <a:rPr lang="en-US" sz="1100" b="1" spc="200" kern="0" dirty="0">
                <a:solidFill>
                  <a:srgbClr val="B9772F"/>
                </a:solidFill>
                <a:latin typeface="Arial" pitchFamily="34" charset="0"/>
                <a:ea typeface="Arial" pitchFamily="34" charset="-122"/>
                <a:cs typeface="Arial" pitchFamily="34" charset="-120"/>
              </a:rPr>
              <a:t>SORUN</a:t>
            </a:r>
            <a:endParaRPr lang="en-US" sz="1100" dirty="0"/>
          </a:p>
        </p:txBody>
      </p:sp>
      <p:sp>
        <p:nvSpPr>
          <p:cNvPr id="4" name="Text 2"/>
          <p:cNvSpPr txBox="1"/>
          <p:nvPr/>
        </p:nvSpPr>
        <p:spPr>
          <a:xfrm>
            <a:off x="548640" y="1691640"/>
            <a:ext cx="5394960" cy="1554480"/>
          </a:xfrm>
          <a:prstGeom prst="rect">
            <a:avLst/>
          </a:prstGeom>
          <a:noFill/>
          <a:ln/>
        </p:spPr>
        <p:txBody>
          <a:bodyPr wrap="square" lIns="0" tIns="0" rIns="0" bIns="0" rtlCol="0" anchor="t"/>
          <a:lstStyle/>
          <a:p>
            <a:pPr indent="0" marL="0">
              <a:lnSpc>
                <a:spcPct val="120000"/>
              </a:lnSpc>
              <a:buNone/>
            </a:pPr>
            <a:r>
              <a:rPr lang="en-US" sz="1300" dirty="0">
                <a:solidFill>
                  <a:srgbClr val="1B2A3F"/>
                </a:solidFill>
                <a:latin typeface="Arial" pitchFamily="34" charset="0"/>
                <a:ea typeface="Arial" pitchFamily="34" charset="-122"/>
                <a:cs typeface="Arial" pitchFamily="34" charset="-120"/>
              </a:rPr>
              <a:t>Arzum'un pazarlama ekibi her lansman ve kampanya için çok sayıda metin, görsel, banner ve video üretmek zorunda. Süreç dış ajanslara bağımlı, revizyon döngüleri uzun ve marka tutarlılığı kişiye bağlı. Hazır bulut yapay zekâ araçları ise ürün, kampanya ve müşteri verisini kurum dışına çıkarma riski taşıyor.</a:t>
            </a:r>
            <a:endParaRPr lang="en-US" sz="1300" dirty="0"/>
          </a:p>
        </p:txBody>
      </p:sp>
      <p:sp>
        <p:nvSpPr>
          <p:cNvPr id="5" name="Text 3"/>
          <p:cNvSpPr txBox="1"/>
          <p:nvPr/>
        </p:nvSpPr>
        <p:spPr>
          <a:xfrm>
            <a:off x="548640" y="3429000"/>
            <a:ext cx="5394960" cy="274320"/>
          </a:xfrm>
          <a:prstGeom prst="rect">
            <a:avLst/>
          </a:prstGeom>
          <a:noFill/>
          <a:ln/>
        </p:spPr>
        <p:txBody>
          <a:bodyPr wrap="square" lIns="0" tIns="0" rIns="0" bIns="0" rtlCol="0" anchor="ctr"/>
          <a:lstStyle/>
          <a:p>
            <a:pPr indent="0" marL="0">
              <a:buNone/>
            </a:pPr>
            <a:r>
              <a:rPr lang="en-US" sz="1100" b="1" spc="200" kern="0" dirty="0">
                <a:solidFill>
                  <a:srgbClr val="B9772F"/>
                </a:solidFill>
                <a:latin typeface="Arial" pitchFamily="34" charset="0"/>
                <a:ea typeface="Arial" pitchFamily="34" charset="-122"/>
                <a:cs typeface="Arial" pitchFamily="34" charset="-120"/>
              </a:rPr>
              <a:t>ÇÖZÜM</a:t>
            </a:r>
            <a:endParaRPr lang="en-US" sz="1100" dirty="0"/>
          </a:p>
        </p:txBody>
      </p:sp>
      <p:sp>
        <p:nvSpPr>
          <p:cNvPr id="6" name="Text 4"/>
          <p:cNvSpPr txBox="1"/>
          <p:nvPr/>
        </p:nvSpPr>
        <p:spPr>
          <a:xfrm>
            <a:off x="548640" y="3749040"/>
            <a:ext cx="5394960" cy="2194560"/>
          </a:xfrm>
          <a:prstGeom prst="rect">
            <a:avLst/>
          </a:prstGeom>
          <a:noFill/>
          <a:ln/>
        </p:spPr>
        <p:txBody>
          <a:bodyPr wrap="square" lIns="0" tIns="0" rIns="0" bIns="0" rtlCol="0" anchor="t"/>
          <a:lstStyle/>
          <a:p>
            <a:pPr indent="0" marL="0">
              <a:lnSpc>
                <a:spcPct val="120000"/>
              </a:lnSpc>
              <a:buNone/>
            </a:pPr>
            <a:r>
              <a:rPr lang="en-US" sz="1300" dirty="0">
                <a:solidFill>
                  <a:srgbClr val="1B2A3F"/>
                </a:solidFill>
                <a:latin typeface="Arial" pitchFamily="34" charset="0"/>
                <a:ea typeface="Arial" pitchFamily="34" charset="-122"/>
                <a:cs typeface="Arial" pitchFamily="34" charset="-120"/>
              </a:rPr>
              <a:t>İçerik Fabrikası, tamamı Arzum'un kendi altyapısında çalışan bir yapay zekâ platformu. İçeriği Arzum'un gerçek ürün ve marka bilgisiyle üretiyor, marka kılavuzuna karşı otomatik denetliyor, yetkili onayından geçiriyor ve yayın sonrası performansı geri okuyarak bir sonraki üretimi besliyor. Çözüm ortağı Departman'ın Build–Operate–Transfer modeliyle kuruluyor ve Arzum ekibine devrediliyor.</a:t>
            </a:r>
            <a:endParaRPr lang="en-US" sz="1300" dirty="0"/>
          </a:p>
        </p:txBody>
      </p:sp>
      <p:sp>
        <p:nvSpPr>
          <p:cNvPr id="7" name="Shape 5"/>
          <p:cNvSpPr/>
          <p:nvPr/>
        </p:nvSpPr>
        <p:spPr>
          <a:xfrm>
            <a:off x="6400800" y="1371600"/>
            <a:ext cx="5257800" cy="1417320"/>
          </a:xfrm>
          <a:prstGeom prst="roundRect">
            <a:avLst>
              <a:gd name="adj" fmla="val 7742"/>
            </a:avLst>
          </a:prstGeom>
          <a:solidFill>
            <a:srgbClr val="EAF0F8"/>
          </a:solidFill>
          <a:ln w="12700">
            <a:solidFill>
              <a:srgbClr val="EAF0F8"/>
            </a:solidFill>
            <a:prstDash val="solid"/>
          </a:ln>
        </p:spPr>
      </p:sp>
      <p:sp>
        <p:nvSpPr>
          <p:cNvPr id="8" name="Shape 6"/>
          <p:cNvSpPr/>
          <p:nvPr/>
        </p:nvSpPr>
        <p:spPr>
          <a:xfrm>
            <a:off x="6675120" y="1645920"/>
            <a:ext cx="457200" cy="457200"/>
          </a:xfrm>
          <a:prstGeom prst="ellipse">
            <a:avLst/>
          </a:prstGeom>
          <a:solidFill>
            <a:srgbClr val="0B2B57"/>
          </a:solidFill>
          <a:ln w="12700">
            <a:solidFill>
              <a:srgbClr val="0B2B57"/>
            </a:solidFill>
            <a:prstDash val="solid"/>
          </a:ln>
        </p:spPr>
      </p:sp>
      <p:pic>
        <p:nvPicPr>
          <p:cNvPr id="9" name="Image 0" descr="preencoded.png">    </p:cNvPr>
          <p:cNvPicPr>
            <a:picLocks noChangeAspect="1"/>
          </p:cNvPicPr>
          <p:nvPr/>
        </p:nvPicPr>
        <p:blipFill>
          <a:blip r:embed="rId1"/>
          <a:stretch>
            <a:fillRect/>
          </a:stretch>
        </p:blipFill>
        <p:spPr>
          <a:xfrm>
            <a:off x="6775704" y="1746504"/>
            <a:ext cx="256032" cy="256032"/>
          </a:xfrm>
          <a:prstGeom prst="rect">
            <a:avLst/>
          </a:prstGeom>
        </p:spPr>
      </p:pic>
      <p:sp>
        <p:nvSpPr>
          <p:cNvPr id="10" name="Text 7"/>
          <p:cNvSpPr txBox="1"/>
          <p:nvPr/>
        </p:nvSpPr>
        <p:spPr>
          <a:xfrm>
            <a:off x="7315200" y="1600200"/>
            <a:ext cx="4206240" cy="292608"/>
          </a:xfrm>
          <a:prstGeom prst="rect">
            <a:avLst/>
          </a:prstGeom>
          <a:noFill/>
          <a:ln/>
        </p:spPr>
        <p:txBody>
          <a:bodyPr wrap="square" lIns="0" tIns="0" rIns="0" bIns="0" rtlCol="0" anchor="ctr"/>
          <a:lstStyle/>
          <a:p>
            <a:pPr indent="0" marL="0">
              <a:buNone/>
            </a:pPr>
            <a:r>
              <a:rPr lang="en-US" sz="1300" b="1" dirty="0">
                <a:solidFill>
                  <a:srgbClr val="0B2B57"/>
                </a:solidFill>
                <a:latin typeface="Arial" pitchFamily="34" charset="0"/>
                <a:ea typeface="Arial" pitchFamily="34" charset="-122"/>
                <a:cs typeface="Arial" pitchFamily="34" charset="-120"/>
              </a:rPr>
              <a:t>Kurum içi, kapalı devre</a:t>
            </a:r>
            <a:endParaRPr lang="en-US" sz="1300" dirty="0"/>
          </a:p>
        </p:txBody>
      </p:sp>
      <p:sp>
        <p:nvSpPr>
          <p:cNvPr id="11" name="Text 8"/>
          <p:cNvSpPr txBox="1"/>
          <p:nvPr/>
        </p:nvSpPr>
        <p:spPr>
          <a:xfrm>
            <a:off x="7315200" y="1892808"/>
            <a:ext cx="4206240" cy="548640"/>
          </a:xfrm>
          <a:prstGeom prst="rect">
            <a:avLst/>
          </a:prstGeom>
          <a:noFill/>
          <a:ln/>
        </p:spPr>
        <p:txBody>
          <a:bodyPr wrap="square" lIns="0" tIns="0" rIns="0" bIns="0" rtlCol="0" anchor="t"/>
          <a:lstStyle/>
          <a:p>
            <a:pPr indent="0" marL="0">
              <a:lnSpc>
                <a:spcPct val="110000"/>
              </a:lnSpc>
              <a:buNone/>
            </a:pPr>
            <a:r>
              <a:rPr lang="en-US" sz="1100" dirty="0">
                <a:solidFill>
                  <a:srgbClr val="1B2A3F"/>
                </a:solidFill>
                <a:latin typeface="Arial" pitchFamily="34" charset="0"/>
                <a:ea typeface="Arial" pitchFamily="34" charset="-122"/>
                <a:cs typeface="Arial" pitchFamily="34" charset="-120"/>
              </a:rPr>
              <a:t>Yapay zekâ modelleri kurum içi sunucularda çalışır; hiçbir veri kurum dışına çıkmaz.</a:t>
            </a:r>
            <a:endParaRPr lang="en-US" sz="1100" dirty="0"/>
          </a:p>
        </p:txBody>
      </p:sp>
      <p:sp>
        <p:nvSpPr>
          <p:cNvPr id="12" name="Shape 9"/>
          <p:cNvSpPr/>
          <p:nvPr/>
        </p:nvSpPr>
        <p:spPr>
          <a:xfrm>
            <a:off x="6400800" y="2971800"/>
            <a:ext cx="5257800" cy="1417320"/>
          </a:xfrm>
          <a:prstGeom prst="roundRect">
            <a:avLst>
              <a:gd name="adj" fmla="val 7742"/>
            </a:avLst>
          </a:prstGeom>
          <a:solidFill>
            <a:srgbClr val="EAF0F8"/>
          </a:solidFill>
          <a:ln w="12700">
            <a:solidFill>
              <a:srgbClr val="EAF0F8"/>
            </a:solidFill>
            <a:prstDash val="solid"/>
          </a:ln>
        </p:spPr>
      </p:sp>
      <p:sp>
        <p:nvSpPr>
          <p:cNvPr id="13" name="Shape 10"/>
          <p:cNvSpPr/>
          <p:nvPr/>
        </p:nvSpPr>
        <p:spPr>
          <a:xfrm>
            <a:off x="6675120" y="3246120"/>
            <a:ext cx="457200" cy="457200"/>
          </a:xfrm>
          <a:prstGeom prst="ellipse">
            <a:avLst/>
          </a:prstGeom>
          <a:solidFill>
            <a:srgbClr val="0B2B57"/>
          </a:solidFill>
          <a:ln w="12700">
            <a:solidFill>
              <a:srgbClr val="0B2B57"/>
            </a:solidFill>
            <a:prstDash val="solid"/>
          </a:ln>
        </p:spPr>
      </p:sp>
      <p:pic>
        <p:nvPicPr>
          <p:cNvPr id="14" name="Image 1" descr="preencoded.png">    </p:cNvPr>
          <p:cNvPicPr>
            <a:picLocks noChangeAspect="1"/>
          </p:cNvPicPr>
          <p:nvPr/>
        </p:nvPicPr>
        <p:blipFill>
          <a:blip r:embed="rId2"/>
          <a:stretch>
            <a:fillRect/>
          </a:stretch>
        </p:blipFill>
        <p:spPr>
          <a:xfrm>
            <a:off x="6775704" y="3346704"/>
            <a:ext cx="256032" cy="256032"/>
          </a:xfrm>
          <a:prstGeom prst="rect">
            <a:avLst/>
          </a:prstGeom>
        </p:spPr>
      </p:pic>
      <p:sp>
        <p:nvSpPr>
          <p:cNvPr id="15" name="Text 11"/>
          <p:cNvSpPr txBox="1"/>
          <p:nvPr/>
        </p:nvSpPr>
        <p:spPr>
          <a:xfrm>
            <a:off x="7315200" y="3200400"/>
            <a:ext cx="4206240" cy="292608"/>
          </a:xfrm>
          <a:prstGeom prst="rect">
            <a:avLst/>
          </a:prstGeom>
          <a:noFill/>
          <a:ln/>
        </p:spPr>
        <p:txBody>
          <a:bodyPr wrap="square" lIns="0" tIns="0" rIns="0" bIns="0" rtlCol="0" anchor="ctr"/>
          <a:lstStyle/>
          <a:p>
            <a:pPr indent="0" marL="0">
              <a:buNone/>
            </a:pPr>
            <a:r>
              <a:rPr lang="en-US" sz="1300" b="1" dirty="0">
                <a:solidFill>
                  <a:srgbClr val="0B2B57"/>
                </a:solidFill>
                <a:latin typeface="Arial" pitchFamily="34" charset="0"/>
                <a:ea typeface="Arial" pitchFamily="34" charset="-122"/>
                <a:cs typeface="Arial" pitchFamily="34" charset="-120"/>
              </a:rPr>
              <a:t>Marka yönetişimi ve onay</a:t>
            </a:r>
            <a:endParaRPr lang="en-US" sz="1300" dirty="0"/>
          </a:p>
        </p:txBody>
      </p:sp>
      <p:sp>
        <p:nvSpPr>
          <p:cNvPr id="16" name="Text 12"/>
          <p:cNvSpPr txBox="1"/>
          <p:nvPr/>
        </p:nvSpPr>
        <p:spPr>
          <a:xfrm>
            <a:off x="7315200" y="3493008"/>
            <a:ext cx="4206240" cy="548640"/>
          </a:xfrm>
          <a:prstGeom prst="rect">
            <a:avLst/>
          </a:prstGeom>
          <a:noFill/>
          <a:ln/>
        </p:spPr>
        <p:txBody>
          <a:bodyPr wrap="square" lIns="0" tIns="0" rIns="0" bIns="0" rtlCol="0" anchor="t"/>
          <a:lstStyle/>
          <a:p>
            <a:pPr indent="0" marL="0">
              <a:lnSpc>
                <a:spcPct val="110000"/>
              </a:lnSpc>
              <a:buNone/>
            </a:pPr>
            <a:r>
              <a:rPr lang="en-US" sz="1100" dirty="0">
                <a:solidFill>
                  <a:srgbClr val="1B2A3F"/>
                </a:solidFill>
                <a:latin typeface="Arial" pitchFamily="34" charset="0"/>
                <a:ea typeface="Arial" pitchFamily="34" charset="-122"/>
                <a:cs typeface="Arial" pitchFamily="34" charset="-120"/>
              </a:rPr>
              <a:t>Her çıktı marka kılavuzuna karşı otomatik doğrulanır; kullanıma ancak yetkili onayıyla açılır.</a:t>
            </a:r>
            <a:endParaRPr lang="en-US" sz="1100" dirty="0"/>
          </a:p>
        </p:txBody>
      </p:sp>
      <p:sp>
        <p:nvSpPr>
          <p:cNvPr id="17" name="Shape 13"/>
          <p:cNvSpPr/>
          <p:nvPr/>
        </p:nvSpPr>
        <p:spPr>
          <a:xfrm>
            <a:off x="6400800" y="4572000"/>
            <a:ext cx="5257800" cy="1417320"/>
          </a:xfrm>
          <a:prstGeom prst="roundRect">
            <a:avLst>
              <a:gd name="adj" fmla="val 7742"/>
            </a:avLst>
          </a:prstGeom>
          <a:solidFill>
            <a:srgbClr val="EAF0F8"/>
          </a:solidFill>
          <a:ln w="12700">
            <a:solidFill>
              <a:srgbClr val="EAF0F8"/>
            </a:solidFill>
            <a:prstDash val="solid"/>
          </a:ln>
        </p:spPr>
      </p:sp>
      <p:sp>
        <p:nvSpPr>
          <p:cNvPr id="18" name="Shape 14"/>
          <p:cNvSpPr/>
          <p:nvPr/>
        </p:nvSpPr>
        <p:spPr>
          <a:xfrm>
            <a:off x="6675120" y="4846320"/>
            <a:ext cx="457200" cy="457200"/>
          </a:xfrm>
          <a:prstGeom prst="ellipse">
            <a:avLst/>
          </a:prstGeom>
          <a:solidFill>
            <a:srgbClr val="0B2B57"/>
          </a:solidFill>
          <a:ln w="12700">
            <a:solidFill>
              <a:srgbClr val="0B2B57"/>
            </a:solidFill>
            <a:prstDash val="solid"/>
          </a:ln>
        </p:spPr>
      </p:sp>
      <p:pic>
        <p:nvPicPr>
          <p:cNvPr id="19" name="Image 2" descr="preencoded.png">    </p:cNvPr>
          <p:cNvPicPr>
            <a:picLocks noChangeAspect="1"/>
          </p:cNvPicPr>
          <p:nvPr/>
        </p:nvPicPr>
        <p:blipFill>
          <a:blip r:embed="rId3"/>
          <a:stretch>
            <a:fillRect/>
          </a:stretch>
        </p:blipFill>
        <p:spPr>
          <a:xfrm>
            <a:off x="6775704" y="4946904"/>
            <a:ext cx="256032" cy="256032"/>
          </a:xfrm>
          <a:prstGeom prst="rect">
            <a:avLst/>
          </a:prstGeom>
        </p:spPr>
      </p:pic>
      <p:sp>
        <p:nvSpPr>
          <p:cNvPr id="20" name="Text 15"/>
          <p:cNvSpPr txBox="1"/>
          <p:nvPr/>
        </p:nvSpPr>
        <p:spPr>
          <a:xfrm>
            <a:off x="7315200" y="4800600"/>
            <a:ext cx="4206240" cy="292608"/>
          </a:xfrm>
          <a:prstGeom prst="rect">
            <a:avLst/>
          </a:prstGeom>
          <a:noFill/>
          <a:ln/>
        </p:spPr>
        <p:txBody>
          <a:bodyPr wrap="square" lIns="0" tIns="0" rIns="0" bIns="0" rtlCol="0" anchor="ctr"/>
          <a:lstStyle/>
          <a:p>
            <a:pPr indent="0" marL="0">
              <a:buNone/>
            </a:pPr>
            <a:r>
              <a:rPr lang="en-US" sz="1300" b="1" dirty="0">
                <a:solidFill>
                  <a:srgbClr val="0B2B57"/>
                </a:solidFill>
                <a:latin typeface="Arial" pitchFamily="34" charset="0"/>
                <a:ea typeface="Arial" pitchFamily="34" charset="-122"/>
                <a:cs typeface="Arial" pitchFamily="34" charset="-120"/>
              </a:rPr>
              <a:t>Kapalı döngü ölçüm</a:t>
            </a:r>
            <a:endParaRPr lang="en-US" sz="1300" dirty="0"/>
          </a:p>
        </p:txBody>
      </p:sp>
      <p:sp>
        <p:nvSpPr>
          <p:cNvPr id="21" name="Text 16"/>
          <p:cNvSpPr txBox="1"/>
          <p:nvPr/>
        </p:nvSpPr>
        <p:spPr>
          <a:xfrm>
            <a:off x="7315200" y="5093208"/>
            <a:ext cx="4206240" cy="548640"/>
          </a:xfrm>
          <a:prstGeom prst="rect">
            <a:avLst/>
          </a:prstGeom>
          <a:noFill/>
          <a:ln/>
        </p:spPr>
        <p:txBody>
          <a:bodyPr wrap="square" lIns="0" tIns="0" rIns="0" bIns="0" rtlCol="0" anchor="t"/>
          <a:lstStyle/>
          <a:p>
            <a:pPr indent="0" marL="0">
              <a:lnSpc>
                <a:spcPct val="110000"/>
              </a:lnSpc>
              <a:buNone/>
            </a:pPr>
            <a:r>
              <a:rPr lang="en-US" sz="1100" dirty="0">
                <a:solidFill>
                  <a:srgbClr val="1B2A3F"/>
                </a:solidFill>
                <a:latin typeface="Arial" pitchFamily="34" charset="0"/>
                <a:ea typeface="Arial" pitchFamily="34" charset="-122"/>
                <a:cs typeface="Arial" pitchFamily="34" charset="-120"/>
              </a:rPr>
              <a:t>Üretilen içeriğin performansı platforma geri döner ve bir sonraki üretimi besler.</a:t>
            </a:r>
            <a:endParaRPr lang="en-US" sz="1100" dirty="0"/>
          </a:p>
        </p:txBody>
      </p:sp>
      <p:sp>
        <p:nvSpPr>
          <p:cNvPr id="22" name="Text 17"/>
          <p:cNvSpPr txBox="1"/>
          <p:nvPr/>
        </p:nvSpPr>
        <p:spPr>
          <a:xfrm>
            <a:off x="548640" y="6400800"/>
            <a:ext cx="7315200" cy="274320"/>
          </a:xfrm>
          <a:prstGeom prst="rect">
            <a:avLst/>
          </a:prstGeom>
          <a:noFill/>
          <a:ln/>
        </p:spPr>
        <p:txBody>
          <a:bodyPr wrap="square" lIns="0" tIns="0" rIns="0" bIns="0" rtlCol="0" anchor="ctr"/>
          <a:lstStyle/>
          <a:p>
            <a:pPr indent="0" marL="0">
              <a:buNone/>
            </a:pPr>
            <a:r>
              <a:rPr lang="en-US" sz="900" dirty="0">
                <a:solidFill>
                  <a:srgbClr val="9AA8BB"/>
                </a:solidFill>
                <a:latin typeface="Arial" pitchFamily="34" charset="0"/>
                <a:ea typeface="Arial" pitchFamily="34" charset="-122"/>
                <a:cs typeface="Arial" pitchFamily="34" charset="-120"/>
              </a:rPr>
              <a:t>İçerik Fabrikası  ·  brandwill.ai  ·  Arzum  ·  Teknoloji Kaptanları 2026</a:t>
            </a:r>
            <a:endParaRPr lang="en-US" sz="9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txBox="1"/>
          <p:nvPr/>
        </p:nvSpPr>
        <p:spPr>
          <a:xfrm>
            <a:off x="548640" y="411480"/>
            <a:ext cx="11064240" cy="640080"/>
          </a:xfrm>
          <a:prstGeom prst="rect">
            <a:avLst/>
          </a:prstGeom>
          <a:noFill/>
          <a:ln/>
        </p:spPr>
        <p:txBody>
          <a:bodyPr wrap="square" lIns="0" tIns="0" rIns="0" bIns="0" rtlCol="0" anchor="ctr"/>
          <a:lstStyle/>
          <a:p>
            <a:pPr indent="0" marL="0">
              <a:buNone/>
            </a:pPr>
            <a:r>
              <a:rPr lang="en-US" sz="3000" b="1" dirty="0">
                <a:solidFill>
                  <a:srgbClr val="0B2B57"/>
                </a:solidFill>
                <a:latin typeface="Arial" pitchFamily="34" charset="0"/>
                <a:ea typeface="Arial" pitchFamily="34" charset="-122"/>
                <a:cs typeface="Arial" pitchFamily="34" charset="-120"/>
              </a:rPr>
              <a:t>Mevcut Durum: Neden Bu Projeye İhtiyaç Duyuldu?</a:t>
            </a:r>
            <a:endParaRPr lang="en-US" sz="3000" dirty="0"/>
          </a:p>
        </p:txBody>
      </p:sp>
      <p:sp>
        <p:nvSpPr>
          <p:cNvPr id="3" name="Text 1"/>
          <p:cNvSpPr txBox="1"/>
          <p:nvPr/>
        </p:nvSpPr>
        <p:spPr>
          <a:xfrm>
            <a:off x="548640" y="1024128"/>
            <a:ext cx="11064240" cy="411480"/>
          </a:xfrm>
          <a:prstGeom prst="rect">
            <a:avLst/>
          </a:prstGeom>
          <a:noFill/>
          <a:ln/>
        </p:spPr>
        <p:txBody>
          <a:bodyPr wrap="square" lIns="0" tIns="0" rIns="0" bIns="0" rtlCol="0" anchor="ctr"/>
          <a:lstStyle/>
          <a:p>
            <a:pPr indent="0" marL="0">
              <a:buNone/>
            </a:pPr>
            <a:r>
              <a:rPr lang="en-US" sz="1400" dirty="0">
                <a:solidFill>
                  <a:srgbClr val="5B6B80"/>
                </a:solidFill>
                <a:latin typeface="Arial" pitchFamily="34" charset="0"/>
                <a:ea typeface="Arial" pitchFamily="34" charset="-122"/>
                <a:cs typeface="Arial" pitchFamily="34" charset="-120"/>
              </a:rPr>
              <a:t>Kampanya içerik üretiminde dört yapısal zorluk</a:t>
            </a:r>
            <a:endParaRPr lang="en-US" sz="1400" dirty="0"/>
          </a:p>
        </p:txBody>
      </p:sp>
      <p:sp>
        <p:nvSpPr>
          <p:cNvPr id="4" name="Shape 2"/>
          <p:cNvSpPr/>
          <p:nvPr/>
        </p:nvSpPr>
        <p:spPr>
          <a:xfrm>
            <a:off x="548640" y="1691640"/>
            <a:ext cx="5303520" cy="2011680"/>
          </a:xfrm>
          <a:prstGeom prst="roundRect">
            <a:avLst>
              <a:gd name="adj" fmla="val 5455"/>
            </a:avLst>
          </a:prstGeom>
          <a:solidFill>
            <a:srgbClr val="EAF0F8"/>
          </a:solidFill>
          <a:ln w="12700">
            <a:solidFill>
              <a:srgbClr val="EAF0F8"/>
            </a:solidFill>
            <a:prstDash val="solid"/>
          </a:ln>
        </p:spPr>
      </p:sp>
      <p:sp>
        <p:nvSpPr>
          <p:cNvPr id="5" name="Shape 3"/>
          <p:cNvSpPr/>
          <p:nvPr/>
        </p:nvSpPr>
        <p:spPr>
          <a:xfrm>
            <a:off x="777240" y="1920240"/>
            <a:ext cx="502920" cy="502920"/>
          </a:xfrm>
          <a:prstGeom prst="ellipse">
            <a:avLst/>
          </a:prstGeom>
          <a:solidFill>
            <a:srgbClr val="B9772F"/>
          </a:solidFill>
          <a:ln w="12700">
            <a:solidFill>
              <a:srgbClr val="B9772F"/>
            </a:solidFill>
            <a:prstDash val="solid"/>
          </a:ln>
        </p:spPr>
      </p:sp>
      <p:pic>
        <p:nvPicPr>
          <p:cNvPr id="6" name="Image 0" descr="preencoded.png">    </p:cNvPr>
          <p:cNvPicPr>
            <a:picLocks noChangeAspect="1"/>
          </p:cNvPicPr>
          <p:nvPr/>
        </p:nvPicPr>
        <p:blipFill>
          <a:blip r:embed="rId1"/>
          <a:stretch>
            <a:fillRect/>
          </a:stretch>
        </p:blipFill>
        <p:spPr>
          <a:xfrm>
            <a:off x="886968" y="2029968"/>
            <a:ext cx="283464" cy="283464"/>
          </a:xfrm>
          <a:prstGeom prst="rect">
            <a:avLst/>
          </a:prstGeom>
        </p:spPr>
      </p:pic>
      <p:sp>
        <p:nvSpPr>
          <p:cNvPr id="7" name="Text 4"/>
          <p:cNvSpPr txBox="1"/>
          <p:nvPr/>
        </p:nvSpPr>
        <p:spPr>
          <a:xfrm>
            <a:off x="777240" y="2560320"/>
            <a:ext cx="4846320" cy="365760"/>
          </a:xfrm>
          <a:prstGeom prst="rect">
            <a:avLst/>
          </a:prstGeom>
          <a:noFill/>
          <a:ln/>
        </p:spPr>
        <p:txBody>
          <a:bodyPr wrap="square" lIns="0" tIns="0" rIns="0" bIns="0" rtlCol="0" anchor="t"/>
          <a:lstStyle/>
          <a:p>
            <a:pPr indent="0" marL="0">
              <a:buNone/>
            </a:pPr>
            <a:r>
              <a:rPr lang="en-US" sz="1500" b="1" dirty="0">
                <a:solidFill>
                  <a:srgbClr val="0B2B57"/>
                </a:solidFill>
                <a:latin typeface="Arial" pitchFamily="34" charset="0"/>
                <a:ea typeface="Arial" pitchFamily="34" charset="-122"/>
                <a:cs typeface="Arial" pitchFamily="34" charset="-120"/>
              </a:rPr>
              <a:t>Dış ajans bağımlılığı</a:t>
            </a:r>
            <a:endParaRPr lang="en-US" sz="1500" dirty="0"/>
          </a:p>
        </p:txBody>
      </p:sp>
      <p:sp>
        <p:nvSpPr>
          <p:cNvPr id="8" name="Text 5"/>
          <p:cNvSpPr txBox="1"/>
          <p:nvPr/>
        </p:nvSpPr>
        <p:spPr>
          <a:xfrm>
            <a:off x="777240" y="2953512"/>
            <a:ext cx="4846320" cy="594360"/>
          </a:xfrm>
          <a:prstGeom prst="rect">
            <a:avLst/>
          </a:prstGeom>
          <a:noFill/>
          <a:ln/>
        </p:spPr>
        <p:txBody>
          <a:bodyPr wrap="square" lIns="0" tIns="0" rIns="0" bIns="0" rtlCol="0" anchor="t"/>
          <a:lstStyle/>
          <a:p>
            <a:pPr indent="0" marL="0">
              <a:lnSpc>
                <a:spcPct val="110000"/>
              </a:lnSpc>
              <a:buNone/>
            </a:pPr>
            <a:r>
              <a:rPr lang="en-US" sz="1200" dirty="0">
                <a:solidFill>
                  <a:srgbClr val="1B2A3F"/>
                </a:solidFill>
                <a:latin typeface="Arial" pitchFamily="34" charset="0"/>
                <a:ea typeface="Arial" pitchFamily="34" charset="-122"/>
                <a:cs typeface="Arial" pitchFamily="34" charset="-120"/>
              </a:rPr>
              <a:t>Her lansman ve kampanya için metin, görsel, banner ve video dış ajanslardan alınıyor; hız ve maliyet dışarıya bağlı.</a:t>
            </a:r>
            <a:endParaRPr lang="en-US" sz="1200" dirty="0"/>
          </a:p>
        </p:txBody>
      </p:sp>
      <p:sp>
        <p:nvSpPr>
          <p:cNvPr id="9" name="Shape 6"/>
          <p:cNvSpPr/>
          <p:nvPr/>
        </p:nvSpPr>
        <p:spPr>
          <a:xfrm>
            <a:off x="6355080" y="1691640"/>
            <a:ext cx="5303520" cy="2011680"/>
          </a:xfrm>
          <a:prstGeom prst="roundRect">
            <a:avLst>
              <a:gd name="adj" fmla="val 5455"/>
            </a:avLst>
          </a:prstGeom>
          <a:solidFill>
            <a:srgbClr val="EAF0F8"/>
          </a:solidFill>
          <a:ln w="12700">
            <a:solidFill>
              <a:srgbClr val="EAF0F8"/>
            </a:solidFill>
            <a:prstDash val="solid"/>
          </a:ln>
        </p:spPr>
      </p:sp>
      <p:sp>
        <p:nvSpPr>
          <p:cNvPr id="10" name="Shape 7"/>
          <p:cNvSpPr/>
          <p:nvPr/>
        </p:nvSpPr>
        <p:spPr>
          <a:xfrm>
            <a:off x="6583680" y="1920240"/>
            <a:ext cx="502920" cy="502920"/>
          </a:xfrm>
          <a:prstGeom prst="ellipse">
            <a:avLst/>
          </a:prstGeom>
          <a:solidFill>
            <a:srgbClr val="B9772F"/>
          </a:solidFill>
          <a:ln w="12700">
            <a:solidFill>
              <a:srgbClr val="B9772F"/>
            </a:solidFill>
            <a:prstDash val="solid"/>
          </a:ln>
        </p:spPr>
      </p:sp>
      <p:pic>
        <p:nvPicPr>
          <p:cNvPr id="11" name="Image 1" descr="preencoded.png">    </p:cNvPr>
          <p:cNvPicPr>
            <a:picLocks noChangeAspect="1"/>
          </p:cNvPicPr>
          <p:nvPr/>
        </p:nvPicPr>
        <p:blipFill>
          <a:blip r:embed="rId2"/>
          <a:stretch>
            <a:fillRect/>
          </a:stretch>
        </p:blipFill>
        <p:spPr>
          <a:xfrm>
            <a:off x="6693408" y="2029968"/>
            <a:ext cx="283464" cy="283464"/>
          </a:xfrm>
          <a:prstGeom prst="rect">
            <a:avLst/>
          </a:prstGeom>
        </p:spPr>
      </p:pic>
      <p:sp>
        <p:nvSpPr>
          <p:cNvPr id="12" name="Text 8"/>
          <p:cNvSpPr txBox="1"/>
          <p:nvPr/>
        </p:nvSpPr>
        <p:spPr>
          <a:xfrm>
            <a:off x="6583680" y="2560320"/>
            <a:ext cx="4846320" cy="365760"/>
          </a:xfrm>
          <a:prstGeom prst="rect">
            <a:avLst/>
          </a:prstGeom>
          <a:noFill/>
          <a:ln/>
        </p:spPr>
        <p:txBody>
          <a:bodyPr wrap="square" lIns="0" tIns="0" rIns="0" bIns="0" rtlCol="0" anchor="t"/>
          <a:lstStyle/>
          <a:p>
            <a:pPr indent="0" marL="0">
              <a:buNone/>
            </a:pPr>
            <a:r>
              <a:rPr lang="en-US" sz="1500" b="1" dirty="0">
                <a:solidFill>
                  <a:srgbClr val="0B2B57"/>
                </a:solidFill>
                <a:latin typeface="Arial" pitchFamily="34" charset="0"/>
                <a:ea typeface="Arial" pitchFamily="34" charset="-122"/>
                <a:cs typeface="Arial" pitchFamily="34" charset="-120"/>
              </a:rPr>
              <a:t>Uzun revizyon döngüleri</a:t>
            </a:r>
            <a:endParaRPr lang="en-US" sz="1500" dirty="0"/>
          </a:p>
        </p:txBody>
      </p:sp>
      <p:sp>
        <p:nvSpPr>
          <p:cNvPr id="13" name="Text 9"/>
          <p:cNvSpPr txBox="1"/>
          <p:nvPr/>
        </p:nvSpPr>
        <p:spPr>
          <a:xfrm>
            <a:off x="6583680" y="2953512"/>
            <a:ext cx="4846320" cy="594360"/>
          </a:xfrm>
          <a:prstGeom prst="rect">
            <a:avLst/>
          </a:prstGeom>
          <a:noFill/>
          <a:ln/>
        </p:spPr>
        <p:txBody>
          <a:bodyPr wrap="square" lIns="0" tIns="0" rIns="0" bIns="0" rtlCol="0" anchor="t"/>
          <a:lstStyle/>
          <a:p>
            <a:pPr indent="0" marL="0">
              <a:lnSpc>
                <a:spcPct val="110000"/>
              </a:lnSpc>
              <a:buNone/>
            </a:pPr>
            <a:r>
              <a:rPr lang="en-US" sz="1200" dirty="0">
                <a:solidFill>
                  <a:srgbClr val="1B2A3F"/>
                </a:solidFill>
                <a:latin typeface="Arial" pitchFamily="34" charset="0"/>
                <a:ea typeface="Arial" pitchFamily="34" charset="-122"/>
                <a:cs typeface="Arial" pitchFamily="34" charset="-120"/>
              </a:rPr>
              <a:t>Brief–taslak–revizyon–onay zinciri günler sürüyor; sezonluk ve hızlı kampanyalarda içerik geç kalıyor.</a:t>
            </a:r>
            <a:endParaRPr lang="en-US" sz="1200" dirty="0"/>
          </a:p>
        </p:txBody>
      </p:sp>
      <p:sp>
        <p:nvSpPr>
          <p:cNvPr id="14" name="Shape 10"/>
          <p:cNvSpPr/>
          <p:nvPr/>
        </p:nvSpPr>
        <p:spPr>
          <a:xfrm>
            <a:off x="548640" y="3977640"/>
            <a:ext cx="5303520" cy="2011680"/>
          </a:xfrm>
          <a:prstGeom prst="roundRect">
            <a:avLst>
              <a:gd name="adj" fmla="val 5455"/>
            </a:avLst>
          </a:prstGeom>
          <a:solidFill>
            <a:srgbClr val="EAF0F8"/>
          </a:solidFill>
          <a:ln w="12700">
            <a:solidFill>
              <a:srgbClr val="EAF0F8"/>
            </a:solidFill>
            <a:prstDash val="solid"/>
          </a:ln>
        </p:spPr>
      </p:sp>
      <p:sp>
        <p:nvSpPr>
          <p:cNvPr id="15" name="Shape 11"/>
          <p:cNvSpPr/>
          <p:nvPr/>
        </p:nvSpPr>
        <p:spPr>
          <a:xfrm>
            <a:off x="777240" y="4206240"/>
            <a:ext cx="502920" cy="502920"/>
          </a:xfrm>
          <a:prstGeom prst="ellipse">
            <a:avLst/>
          </a:prstGeom>
          <a:solidFill>
            <a:srgbClr val="B9772F"/>
          </a:solidFill>
          <a:ln w="12700">
            <a:solidFill>
              <a:srgbClr val="B9772F"/>
            </a:solidFill>
            <a:prstDash val="solid"/>
          </a:ln>
        </p:spPr>
      </p:sp>
      <p:pic>
        <p:nvPicPr>
          <p:cNvPr id="16" name="Image 2" descr="preencoded.png">    </p:cNvPr>
          <p:cNvPicPr>
            <a:picLocks noChangeAspect="1"/>
          </p:cNvPicPr>
          <p:nvPr/>
        </p:nvPicPr>
        <p:blipFill>
          <a:blip r:embed="rId3"/>
          <a:stretch>
            <a:fillRect/>
          </a:stretch>
        </p:blipFill>
        <p:spPr>
          <a:xfrm>
            <a:off x="886968" y="4315968"/>
            <a:ext cx="283464" cy="283464"/>
          </a:xfrm>
          <a:prstGeom prst="rect">
            <a:avLst/>
          </a:prstGeom>
        </p:spPr>
      </p:pic>
      <p:sp>
        <p:nvSpPr>
          <p:cNvPr id="17" name="Text 12"/>
          <p:cNvSpPr txBox="1"/>
          <p:nvPr/>
        </p:nvSpPr>
        <p:spPr>
          <a:xfrm>
            <a:off x="777240" y="4846320"/>
            <a:ext cx="4846320" cy="365760"/>
          </a:xfrm>
          <a:prstGeom prst="rect">
            <a:avLst/>
          </a:prstGeom>
          <a:noFill/>
          <a:ln/>
        </p:spPr>
        <p:txBody>
          <a:bodyPr wrap="square" lIns="0" tIns="0" rIns="0" bIns="0" rtlCol="0" anchor="t"/>
          <a:lstStyle/>
          <a:p>
            <a:pPr indent="0" marL="0">
              <a:buNone/>
            </a:pPr>
            <a:r>
              <a:rPr lang="en-US" sz="1500" b="1" dirty="0">
                <a:solidFill>
                  <a:srgbClr val="0B2B57"/>
                </a:solidFill>
                <a:latin typeface="Arial" pitchFamily="34" charset="0"/>
                <a:ea typeface="Arial" pitchFamily="34" charset="-122"/>
                <a:cs typeface="Arial" pitchFamily="34" charset="-120"/>
              </a:rPr>
              <a:t>Kişiye bağlı marka tutarlılığı</a:t>
            </a:r>
            <a:endParaRPr lang="en-US" sz="1500" dirty="0"/>
          </a:p>
        </p:txBody>
      </p:sp>
      <p:sp>
        <p:nvSpPr>
          <p:cNvPr id="18" name="Text 13"/>
          <p:cNvSpPr txBox="1"/>
          <p:nvPr/>
        </p:nvSpPr>
        <p:spPr>
          <a:xfrm>
            <a:off x="777240" y="5239512"/>
            <a:ext cx="4846320" cy="594360"/>
          </a:xfrm>
          <a:prstGeom prst="rect">
            <a:avLst/>
          </a:prstGeom>
          <a:noFill/>
          <a:ln/>
        </p:spPr>
        <p:txBody>
          <a:bodyPr wrap="square" lIns="0" tIns="0" rIns="0" bIns="0" rtlCol="0" anchor="t"/>
          <a:lstStyle/>
          <a:p>
            <a:pPr indent="0" marL="0">
              <a:lnSpc>
                <a:spcPct val="110000"/>
              </a:lnSpc>
              <a:buNone/>
            </a:pPr>
            <a:r>
              <a:rPr lang="en-US" sz="1200" dirty="0">
                <a:solidFill>
                  <a:srgbClr val="1B2A3F"/>
                </a:solidFill>
                <a:latin typeface="Arial" pitchFamily="34" charset="0"/>
                <a:ea typeface="Arial" pitchFamily="34" charset="-122"/>
                <a:cs typeface="Arial" pitchFamily="34" charset="-120"/>
              </a:rPr>
              <a:t>Marka dili ve görsel standartlar bireysel bilgiye dayanıyor; kanallar arasında tutarsızlık riski var.</a:t>
            </a:r>
            <a:endParaRPr lang="en-US" sz="1200" dirty="0"/>
          </a:p>
        </p:txBody>
      </p:sp>
      <p:sp>
        <p:nvSpPr>
          <p:cNvPr id="19" name="Shape 14"/>
          <p:cNvSpPr/>
          <p:nvPr/>
        </p:nvSpPr>
        <p:spPr>
          <a:xfrm>
            <a:off x="6355080" y="3977640"/>
            <a:ext cx="5303520" cy="2011680"/>
          </a:xfrm>
          <a:prstGeom prst="roundRect">
            <a:avLst>
              <a:gd name="adj" fmla="val 5455"/>
            </a:avLst>
          </a:prstGeom>
          <a:solidFill>
            <a:srgbClr val="EAF0F8"/>
          </a:solidFill>
          <a:ln w="12700">
            <a:solidFill>
              <a:srgbClr val="EAF0F8"/>
            </a:solidFill>
            <a:prstDash val="solid"/>
          </a:ln>
        </p:spPr>
      </p:sp>
      <p:sp>
        <p:nvSpPr>
          <p:cNvPr id="20" name="Shape 15"/>
          <p:cNvSpPr/>
          <p:nvPr/>
        </p:nvSpPr>
        <p:spPr>
          <a:xfrm>
            <a:off x="6583680" y="4206240"/>
            <a:ext cx="502920" cy="502920"/>
          </a:xfrm>
          <a:prstGeom prst="ellipse">
            <a:avLst/>
          </a:prstGeom>
          <a:solidFill>
            <a:srgbClr val="B9772F"/>
          </a:solidFill>
          <a:ln w="12700">
            <a:solidFill>
              <a:srgbClr val="B9772F"/>
            </a:solidFill>
            <a:prstDash val="solid"/>
          </a:ln>
        </p:spPr>
      </p:sp>
      <p:pic>
        <p:nvPicPr>
          <p:cNvPr id="21" name="Image 3" descr="preencoded.png">    </p:cNvPr>
          <p:cNvPicPr>
            <a:picLocks noChangeAspect="1"/>
          </p:cNvPicPr>
          <p:nvPr/>
        </p:nvPicPr>
        <p:blipFill>
          <a:blip r:embed="rId4"/>
          <a:stretch>
            <a:fillRect/>
          </a:stretch>
        </p:blipFill>
        <p:spPr>
          <a:xfrm>
            <a:off x="6693408" y="4315968"/>
            <a:ext cx="283464" cy="283464"/>
          </a:xfrm>
          <a:prstGeom prst="rect">
            <a:avLst/>
          </a:prstGeom>
        </p:spPr>
      </p:pic>
      <p:sp>
        <p:nvSpPr>
          <p:cNvPr id="22" name="Text 16"/>
          <p:cNvSpPr txBox="1"/>
          <p:nvPr/>
        </p:nvSpPr>
        <p:spPr>
          <a:xfrm>
            <a:off x="6583680" y="4846320"/>
            <a:ext cx="4846320" cy="365760"/>
          </a:xfrm>
          <a:prstGeom prst="rect">
            <a:avLst/>
          </a:prstGeom>
          <a:noFill/>
          <a:ln/>
        </p:spPr>
        <p:txBody>
          <a:bodyPr wrap="square" lIns="0" tIns="0" rIns="0" bIns="0" rtlCol="0" anchor="t"/>
          <a:lstStyle/>
          <a:p>
            <a:pPr indent="0" marL="0">
              <a:buNone/>
            </a:pPr>
            <a:r>
              <a:rPr lang="en-US" sz="1500" b="1" dirty="0">
                <a:solidFill>
                  <a:srgbClr val="0B2B57"/>
                </a:solidFill>
                <a:latin typeface="Arial" pitchFamily="34" charset="0"/>
                <a:ea typeface="Arial" pitchFamily="34" charset="-122"/>
                <a:cs typeface="Arial" pitchFamily="34" charset="-120"/>
              </a:rPr>
              <a:t>Veri güvenliği riski</a:t>
            </a:r>
            <a:endParaRPr lang="en-US" sz="1500" dirty="0"/>
          </a:p>
        </p:txBody>
      </p:sp>
      <p:sp>
        <p:nvSpPr>
          <p:cNvPr id="23" name="Text 17"/>
          <p:cNvSpPr txBox="1"/>
          <p:nvPr/>
        </p:nvSpPr>
        <p:spPr>
          <a:xfrm>
            <a:off x="6583680" y="5239512"/>
            <a:ext cx="4846320" cy="594360"/>
          </a:xfrm>
          <a:prstGeom prst="rect">
            <a:avLst/>
          </a:prstGeom>
          <a:noFill/>
          <a:ln/>
        </p:spPr>
        <p:txBody>
          <a:bodyPr wrap="square" lIns="0" tIns="0" rIns="0" bIns="0" rtlCol="0" anchor="t"/>
          <a:lstStyle/>
          <a:p>
            <a:pPr indent="0" marL="0">
              <a:lnSpc>
                <a:spcPct val="110000"/>
              </a:lnSpc>
              <a:buNone/>
            </a:pPr>
            <a:r>
              <a:rPr lang="en-US" sz="1200" dirty="0">
                <a:solidFill>
                  <a:srgbClr val="1B2A3F"/>
                </a:solidFill>
                <a:latin typeface="Arial" pitchFamily="34" charset="0"/>
                <a:ea typeface="Arial" pitchFamily="34" charset="-122"/>
                <a:cs typeface="Arial" pitchFamily="34" charset="-120"/>
              </a:rPr>
              <a:t>Hazır bulut yapay zekâ araçları ürün, kampanya ve müşteri verisini kurum dışına çıkarıyor; KVKK ve ticari gizlilik açısından kabul edilemez.</a:t>
            </a:r>
            <a:endParaRPr lang="en-US" sz="1200" dirty="0"/>
          </a:p>
        </p:txBody>
      </p:sp>
      <p:sp>
        <p:nvSpPr>
          <p:cNvPr id="24" name="Text 18"/>
          <p:cNvSpPr txBox="1"/>
          <p:nvPr/>
        </p:nvSpPr>
        <p:spPr>
          <a:xfrm>
            <a:off x="548640" y="6400800"/>
            <a:ext cx="7315200" cy="274320"/>
          </a:xfrm>
          <a:prstGeom prst="rect">
            <a:avLst/>
          </a:prstGeom>
          <a:noFill/>
          <a:ln/>
        </p:spPr>
        <p:txBody>
          <a:bodyPr wrap="square" lIns="0" tIns="0" rIns="0" bIns="0" rtlCol="0" anchor="ctr"/>
          <a:lstStyle/>
          <a:p>
            <a:pPr indent="0" marL="0">
              <a:buNone/>
            </a:pPr>
            <a:r>
              <a:rPr lang="en-US" sz="900" dirty="0">
                <a:solidFill>
                  <a:srgbClr val="9AA8BB"/>
                </a:solidFill>
                <a:latin typeface="Arial" pitchFamily="34" charset="0"/>
                <a:ea typeface="Arial" pitchFamily="34" charset="-122"/>
                <a:cs typeface="Arial" pitchFamily="34" charset="-120"/>
              </a:rPr>
              <a:t>İçerik Fabrikası  ·  brandwill.ai  ·  Arzum  ·  Teknoloji Kaptanları 2026</a:t>
            </a:r>
            <a:endParaRPr lang="en-US" sz="9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txBox="1"/>
          <p:nvPr/>
        </p:nvSpPr>
        <p:spPr>
          <a:xfrm>
            <a:off x="548640" y="411480"/>
            <a:ext cx="11064240" cy="640080"/>
          </a:xfrm>
          <a:prstGeom prst="rect">
            <a:avLst/>
          </a:prstGeom>
          <a:noFill/>
          <a:ln/>
        </p:spPr>
        <p:txBody>
          <a:bodyPr wrap="square" lIns="0" tIns="0" rIns="0" bIns="0" rtlCol="0" anchor="ctr"/>
          <a:lstStyle/>
          <a:p>
            <a:pPr indent="0" marL="0">
              <a:buNone/>
            </a:pPr>
            <a:r>
              <a:rPr lang="en-US" sz="3000" b="1" dirty="0">
                <a:solidFill>
                  <a:srgbClr val="0B2B57"/>
                </a:solidFill>
                <a:latin typeface="Arial" pitchFamily="34" charset="0"/>
                <a:ea typeface="Arial" pitchFamily="34" charset="-122"/>
                <a:cs typeface="Arial" pitchFamily="34" charset="-120"/>
              </a:rPr>
              <a:t>Çözüm ve Mimari</a:t>
            </a:r>
            <a:endParaRPr lang="en-US" sz="3000" dirty="0"/>
          </a:p>
        </p:txBody>
      </p:sp>
      <p:sp>
        <p:nvSpPr>
          <p:cNvPr id="3" name="Text 1"/>
          <p:cNvSpPr txBox="1"/>
          <p:nvPr/>
        </p:nvSpPr>
        <p:spPr>
          <a:xfrm>
            <a:off x="548640" y="1024128"/>
            <a:ext cx="11064240" cy="411480"/>
          </a:xfrm>
          <a:prstGeom prst="rect">
            <a:avLst/>
          </a:prstGeom>
          <a:noFill/>
          <a:ln/>
        </p:spPr>
        <p:txBody>
          <a:bodyPr wrap="square" lIns="0" tIns="0" rIns="0" bIns="0" rtlCol="0" anchor="ctr"/>
          <a:lstStyle/>
          <a:p>
            <a:pPr indent="0" marL="0">
              <a:buNone/>
            </a:pPr>
            <a:r>
              <a:rPr lang="en-US" sz="1400" dirty="0">
                <a:solidFill>
                  <a:srgbClr val="5B6B80"/>
                </a:solidFill>
                <a:latin typeface="Arial" pitchFamily="34" charset="0"/>
                <a:ea typeface="Arial" pitchFamily="34" charset="-122"/>
                <a:cs typeface="Arial" pitchFamily="34" charset="-120"/>
              </a:rPr>
              <a:t>Tüm zekâ Arzum'un kendi altyapısında; dışarıya yalnızca onaylı içerik çıkar, içeriye yalnızca performans verisi döner</a:t>
            </a:r>
            <a:endParaRPr lang="en-US" sz="1400" dirty="0"/>
          </a:p>
        </p:txBody>
      </p:sp>
      <p:sp>
        <p:nvSpPr>
          <p:cNvPr id="4" name="Shape 2"/>
          <p:cNvSpPr/>
          <p:nvPr/>
        </p:nvSpPr>
        <p:spPr>
          <a:xfrm>
            <a:off x="548640" y="1600200"/>
            <a:ext cx="7955280" cy="4617720"/>
          </a:xfrm>
          <a:prstGeom prst="roundRect">
            <a:avLst>
              <a:gd name="adj" fmla="val 2970"/>
            </a:avLst>
          </a:prstGeom>
          <a:solidFill>
            <a:srgbClr val="F5F8FC"/>
          </a:solidFill>
          <a:ln w="15875">
            <a:solidFill>
              <a:srgbClr val="1F4A86"/>
            </a:solidFill>
            <a:prstDash val="dash"/>
          </a:ln>
        </p:spPr>
      </p:sp>
      <p:sp>
        <p:nvSpPr>
          <p:cNvPr id="5" name="Text 3"/>
          <p:cNvSpPr txBox="1"/>
          <p:nvPr/>
        </p:nvSpPr>
        <p:spPr>
          <a:xfrm>
            <a:off x="777240" y="1737360"/>
            <a:ext cx="4572000" cy="274320"/>
          </a:xfrm>
          <a:prstGeom prst="rect">
            <a:avLst/>
          </a:prstGeom>
          <a:noFill/>
          <a:ln/>
        </p:spPr>
        <p:txBody>
          <a:bodyPr wrap="square" lIns="0" tIns="0" rIns="0" bIns="0" rtlCol="0" anchor="ctr"/>
          <a:lstStyle/>
          <a:p>
            <a:pPr indent="0" marL="0">
              <a:buNone/>
            </a:pPr>
            <a:r>
              <a:rPr lang="en-US" sz="1050" b="1" spc="200" kern="0" dirty="0">
                <a:solidFill>
                  <a:srgbClr val="1F4A86"/>
                </a:solidFill>
                <a:latin typeface="Arial" pitchFamily="34" charset="0"/>
                <a:ea typeface="Arial" pitchFamily="34" charset="-122"/>
                <a:cs typeface="Arial" pitchFamily="34" charset="-120"/>
              </a:rPr>
              <a:t>ARZUM KURUM İÇİ ALTYAPI</a:t>
            </a:r>
            <a:endParaRPr lang="en-US" sz="1050" dirty="0"/>
          </a:p>
        </p:txBody>
      </p:sp>
      <p:pic>
        <p:nvPicPr>
          <p:cNvPr id="6" name="Image 0" descr="preencoded.png">    </p:cNvPr>
          <p:cNvPicPr>
            <a:picLocks noChangeAspect="1"/>
          </p:cNvPicPr>
          <p:nvPr/>
        </p:nvPicPr>
        <p:blipFill>
          <a:blip r:embed="rId1"/>
          <a:stretch>
            <a:fillRect/>
          </a:stretch>
        </p:blipFill>
        <p:spPr>
          <a:xfrm>
            <a:off x="5989320" y="1755648"/>
            <a:ext cx="237744" cy="237744"/>
          </a:xfrm>
          <a:prstGeom prst="rect">
            <a:avLst/>
          </a:prstGeom>
        </p:spPr>
      </p:pic>
      <p:sp>
        <p:nvSpPr>
          <p:cNvPr id="7" name="Text 4"/>
          <p:cNvSpPr txBox="1"/>
          <p:nvPr/>
        </p:nvSpPr>
        <p:spPr>
          <a:xfrm>
            <a:off x="6291072" y="1737360"/>
            <a:ext cx="2103120" cy="274320"/>
          </a:xfrm>
          <a:prstGeom prst="rect">
            <a:avLst/>
          </a:prstGeom>
          <a:noFill/>
          <a:ln/>
        </p:spPr>
        <p:txBody>
          <a:bodyPr wrap="square" lIns="0" tIns="0" rIns="0" bIns="0" rtlCol="0" anchor="ctr"/>
          <a:lstStyle/>
          <a:p>
            <a:pPr indent="0" marL="0">
              <a:buNone/>
            </a:pPr>
            <a:r>
              <a:rPr lang="en-US" sz="1050" b="1" dirty="0">
                <a:solidFill>
                  <a:srgbClr val="1F4A86"/>
                </a:solidFill>
                <a:latin typeface="Arial" pitchFamily="34" charset="0"/>
                <a:ea typeface="Arial" pitchFamily="34" charset="-122"/>
                <a:cs typeface="Arial" pitchFamily="34" charset="-120"/>
              </a:rPr>
              <a:t>Veri kurum dışına çıkmaz</a:t>
            </a:r>
            <a:endParaRPr lang="en-US" sz="1050" dirty="0"/>
          </a:p>
        </p:txBody>
      </p:sp>
      <p:sp>
        <p:nvSpPr>
          <p:cNvPr id="8" name="Shape 5"/>
          <p:cNvSpPr/>
          <p:nvPr/>
        </p:nvSpPr>
        <p:spPr>
          <a:xfrm>
            <a:off x="868680" y="2331720"/>
            <a:ext cx="2148840" cy="1143000"/>
          </a:xfrm>
          <a:prstGeom prst="roundRect">
            <a:avLst>
              <a:gd name="adj" fmla="val 8000"/>
            </a:avLst>
          </a:prstGeom>
          <a:solidFill>
            <a:srgbClr val="FFFFFF"/>
          </a:solidFill>
          <a:ln w="12700">
            <a:solidFill>
              <a:srgbClr val="C9D4E3"/>
            </a:solidFill>
            <a:prstDash val="solid"/>
          </a:ln>
        </p:spPr>
      </p:sp>
      <p:sp>
        <p:nvSpPr>
          <p:cNvPr id="9" name="Text 6"/>
          <p:cNvSpPr txBox="1"/>
          <p:nvPr/>
        </p:nvSpPr>
        <p:spPr>
          <a:xfrm>
            <a:off x="960120" y="2331720"/>
            <a:ext cx="1965960" cy="1143000"/>
          </a:xfrm>
          <a:prstGeom prst="rect">
            <a:avLst/>
          </a:prstGeom>
          <a:noFill/>
          <a:ln/>
        </p:spPr>
        <p:txBody>
          <a:bodyPr wrap="square" lIns="0" tIns="0" rIns="0" bIns="0" rtlCol="0" anchor="ctr"/>
          <a:lstStyle/>
          <a:p>
            <a:pPr algn="ctr" indent="0" marL="0">
              <a:lnSpc>
                <a:spcPct val="105000"/>
              </a:lnSpc>
              <a:buNone/>
            </a:pPr>
            <a:r>
              <a:rPr lang="en-US" sz="1200" b="1" dirty="0">
                <a:solidFill>
                  <a:srgbClr val="0B2B57"/>
                </a:solidFill>
                <a:latin typeface="Arial" pitchFamily="34" charset="0"/>
                <a:ea typeface="Arial" pitchFamily="34" charset="-122"/>
                <a:cs typeface="Arial" pitchFamily="34" charset="-120"/>
              </a:rPr>
              <a:t>Bilgi Bankası ve</a:t>
            </a:r>
            <a:endParaRPr lang="en-US" sz="1200" dirty="0"/>
          </a:p>
          <a:p>
            <a:pPr algn="ctr" indent="0" marL="0">
              <a:lnSpc>
                <a:spcPct val="105000"/>
              </a:lnSpc>
              <a:buNone/>
            </a:pPr>
            <a:r>
              <a:rPr lang="en-US" sz="1200" b="1" dirty="0">
                <a:solidFill>
                  <a:srgbClr val="0B2B57"/>
                </a:solidFill>
                <a:latin typeface="Arial" pitchFamily="34" charset="0"/>
                <a:ea typeface="Arial" pitchFamily="34" charset="-122"/>
                <a:cs typeface="Arial" pitchFamily="34" charset="-120"/>
              </a:rPr>
              <a:t>Marka Zekâsı</a:t>
            </a:r>
            <a:endParaRPr lang="en-US" sz="1200" dirty="0"/>
          </a:p>
        </p:txBody>
      </p:sp>
      <p:sp>
        <p:nvSpPr>
          <p:cNvPr id="10" name="Shape 7"/>
          <p:cNvSpPr/>
          <p:nvPr/>
        </p:nvSpPr>
        <p:spPr>
          <a:xfrm>
            <a:off x="3456432" y="2331720"/>
            <a:ext cx="2148840" cy="1143000"/>
          </a:xfrm>
          <a:prstGeom prst="roundRect">
            <a:avLst>
              <a:gd name="adj" fmla="val 8000"/>
            </a:avLst>
          </a:prstGeom>
          <a:solidFill>
            <a:srgbClr val="0B2B57"/>
          </a:solidFill>
          <a:ln w="12700">
            <a:solidFill>
              <a:srgbClr val="0B2B57"/>
            </a:solidFill>
            <a:prstDash val="solid"/>
          </a:ln>
        </p:spPr>
      </p:sp>
      <p:sp>
        <p:nvSpPr>
          <p:cNvPr id="11" name="Text 8"/>
          <p:cNvSpPr txBox="1"/>
          <p:nvPr/>
        </p:nvSpPr>
        <p:spPr>
          <a:xfrm>
            <a:off x="3547872" y="2331720"/>
            <a:ext cx="1965960" cy="1143000"/>
          </a:xfrm>
          <a:prstGeom prst="rect">
            <a:avLst/>
          </a:prstGeom>
          <a:noFill/>
          <a:ln/>
        </p:spPr>
        <p:txBody>
          <a:bodyPr wrap="square" lIns="0" tIns="0" rIns="0" bIns="0" rtlCol="0" anchor="ctr"/>
          <a:lstStyle/>
          <a:p>
            <a:pPr algn="ctr" indent="0" marL="0">
              <a:lnSpc>
                <a:spcPct val="105000"/>
              </a:lnSpc>
              <a:buNone/>
            </a:pPr>
            <a:r>
              <a:rPr lang="en-US" sz="1200" b="1" dirty="0">
                <a:solidFill>
                  <a:srgbClr val="FFFFFF"/>
                </a:solidFill>
                <a:latin typeface="Arial" pitchFamily="34" charset="0"/>
                <a:ea typeface="Arial" pitchFamily="34" charset="-122"/>
                <a:cs typeface="Arial" pitchFamily="34" charset="-120"/>
              </a:rPr>
              <a:t>Arzum için özel</a:t>
            </a:r>
            <a:endParaRPr lang="en-US" sz="1200" dirty="0"/>
          </a:p>
          <a:p>
            <a:pPr algn="ctr" indent="0" marL="0">
              <a:lnSpc>
                <a:spcPct val="105000"/>
              </a:lnSpc>
              <a:buNone/>
            </a:pPr>
            <a:r>
              <a:rPr lang="en-US" sz="1200" b="1" dirty="0">
                <a:solidFill>
                  <a:srgbClr val="FFFFFF"/>
                </a:solidFill>
                <a:latin typeface="Arial" pitchFamily="34" charset="0"/>
                <a:ea typeface="Arial" pitchFamily="34" charset="-122"/>
                <a:cs typeface="Arial" pitchFamily="34" charset="-120"/>
              </a:rPr>
              <a:t>fine-tune edilmiş</a:t>
            </a:r>
            <a:endParaRPr lang="en-US" sz="1200" dirty="0"/>
          </a:p>
          <a:p>
            <a:pPr algn="ctr" indent="0" marL="0">
              <a:lnSpc>
                <a:spcPct val="105000"/>
              </a:lnSpc>
              <a:buNone/>
            </a:pPr>
            <a:r>
              <a:rPr lang="en-US" sz="1200" b="1" dirty="0">
                <a:solidFill>
                  <a:srgbClr val="FFFFFF"/>
                </a:solidFill>
                <a:latin typeface="Arial" pitchFamily="34" charset="0"/>
                <a:ea typeface="Arial" pitchFamily="34" charset="-122"/>
                <a:cs typeface="Arial" pitchFamily="34" charset="-120"/>
              </a:rPr>
              <a:t>yapay zekâ motoru</a:t>
            </a:r>
            <a:endParaRPr lang="en-US" sz="1200" dirty="0"/>
          </a:p>
        </p:txBody>
      </p:sp>
      <p:sp>
        <p:nvSpPr>
          <p:cNvPr id="12" name="Shape 9"/>
          <p:cNvSpPr/>
          <p:nvPr/>
        </p:nvSpPr>
        <p:spPr>
          <a:xfrm>
            <a:off x="6035040" y="2331720"/>
            <a:ext cx="2148840" cy="1143000"/>
          </a:xfrm>
          <a:prstGeom prst="roundRect">
            <a:avLst>
              <a:gd name="adj" fmla="val 8000"/>
            </a:avLst>
          </a:prstGeom>
          <a:solidFill>
            <a:srgbClr val="FFFFFF"/>
          </a:solidFill>
          <a:ln w="12700">
            <a:solidFill>
              <a:srgbClr val="C9D4E3"/>
            </a:solidFill>
            <a:prstDash val="solid"/>
          </a:ln>
        </p:spPr>
      </p:sp>
      <p:sp>
        <p:nvSpPr>
          <p:cNvPr id="13" name="Text 10"/>
          <p:cNvSpPr txBox="1"/>
          <p:nvPr/>
        </p:nvSpPr>
        <p:spPr>
          <a:xfrm>
            <a:off x="6126480" y="2331720"/>
            <a:ext cx="1965960" cy="1143000"/>
          </a:xfrm>
          <a:prstGeom prst="rect">
            <a:avLst/>
          </a:prstGeom>
          <a:noFill/>
          <a:ln/>
        </p:spPr>
        <p:txBody>
          <a:bodyPr wrap="square" lIns="0" tIns="0" rIns="0" bIns="0" rtlCol="0" anchor="ctr"/>
          <a:lstStyle/>
          <a:p>
            <a:pPr algn="ctr" indent="0" marL="0">
              <a:lnSpc>
                <a:spcPct val="105000"/>
              </a:lnSpc>
              <a:buNone/>
            </a:pPr>
            <a:r>
              <a:rPr lang="en-US" sz="1200" b="1" dirty="0">
                <a:solidFill>
                  <a:srgbClr val="0B2B57"/>
                </a:solidFill>
                <a:latin typeface="Arial" pitchFamily="34" charset="0"/>
                <a:ea typeface="Arial" pitchFamily="34" charset="-122"/>
                <a:cs typeface="Arial" pitchFamily="34" charset="-120"/>
              </a:rPr>
              <a:t>Üretim Stüdyoları</a:t>
            </a:r>
            <a:endParaRPr lang="en-US" sz="1200" dirty="0"/>
          </a:p>
          <a:p>
            <a:pPr algn="ctr" indent="0" marL="0">
              <a:lnSpc>
                <a:spcPct val="105000"/>
              </a:lnSpc>
              <a:buNone/>
            </a:pPr>
            <a:r>
              <a:rPr lang="en-US" sz="1200" b="1" dirty="0">
                <a:solidFill>
                  <a:srgbClr val="0B2B57"/>
                </a:solidFill>
                <a:latin typeface="Arial" pitchFamily="34" charset="0"/>
                <a:ea typeface="Arial" pitchFamily="34" charset="-122"/>
                <a:cs typeface="Arial" pitchFamily="34" charset="-120"/>
              </a:rPr>
              <a:t>Metin · Görsel · Video</a:t>
            </a:r>
            <a:endParaRPr lang="en-US" sz="1200" dirty="0"/>
          </a:p>
          <a:p>
            <a:pPr algn="ctr" indent="0" marL="0">
              <a:lnSpc>
                <a:spcPct val="105000"/>
              </a:lnSpc>
              <a:buNone/>
            </a:pPr>
            <a:r>
              <a:rPr lang="en-US" sz="1200" b="1" dirty="0">
                <a:solidFill>
                  <a:srgbClr val="0B2B57"/>
                </a:solidFill>
                <a:latin typeface="Arial" pitchFamily="34" charset="0"/>
                <a:ea typeface="Arial" pitchFamily="34" charset="-122"/>
                <a:cs typeface="Arial" pitchFamily="34" charset="-120"/>
              </a:rPr>
              <a:t>ARİA asistanı</a:t>
            </a:r>
            <a:endParaRPr lang="en-US" sz="1200" dirty="0"/>
          </a:p>
        </p:txBody>
      </p:sp>
      <p:sp>
        <p:nvSpPr>
          <p:cNvPr id="14" name="Shape 11"/>
          <p:cNvSpPr/>
          <p:nvPr/>
        </p:nvSpPr>
        <p:spPr>
          <a:xfrm>
            <a:off x="6035040" y="4434840"/>
            <a:ext cx="2148840" cy="1143000"/>
          </a:xfrm>
          <a:prstGeom prst="roundRect">
            <a:avLst>
              <a:gd name="adj" fmla="val 8000"/>
            </a:avLst>
          </a:prstGeom>
          <a:solidFill>
            <a:srgbClr val="FFFFFF"/>
          </a:solidFill>
          <a:ln w="12700">
            <a:solidFill>
              <a:srgbClr val="C9D4E3"/>
            </a:solidFill>
            <a:prstDash val="solid"/>
          </a:ln>
        </p:spPr>
      </p:sp>
      <p:sp>
        <p:nvSpPr>
          <p:cNvPr id="15" name="Text 12"/>
          <p:cNvSpPr txBox="1"/>
          <p:nvPr/>
        </p:nvSpPr>
        <p:spPr>
          <a:xfrm>
            <a:off x="6126480" y="4434840"/>
            <a:ext cx="1965960" cy="1143000"/>
          </a:xfrm>
          <a:prstGeom prst="rect">
            <a:avLst/>
          </a:prstGeom>
          <a:noFill/>
          <a:ln/>
        </p:spPr>
        <p:txBody>
          <a:bodyPr wrap="square" lIns="0" tIns="0" rIns="0" bIns="0" rtlCol="0" anchor="ctr"/>
          <a:lstStyle/>
          <a:p>
            <a:pPr algn="ctr" indent="0" marL="0">
              <a:lnSpc>
                <a:spcPct val="105000"/>
              </a:lnSpc>
              <a:buNone/>
            </a:pPr>
            <a:r>
              <a:rPr lang="en-US" sz="1200" b="1" dirty="0">
                <a:solidFill>
                  <a:srgbClr val="0B2B57"/>
                </a:solidFill>
                <a:latin typeface="Arial" pitchFamily="34" charset="0"/>
                <a:ea typeface="Arial" pitchFamily="34" charset="-122"/>
                <a:cs typeface="Arial" pitchFamily="34" charset="-120"/>
              </a:rPr>
              <a:t>Marka Yönetişimi</a:t>
            </a:r>
            <a:endParaRPr lang="en-US" sz="1200" dirty="0"/>
          </a:p>
          <a:p>
            <a:pPr algn="ctr" indent="0" marL="0">
              <a:lnSpc>
                <a:spcPct val="105000"/>
              </a:lnSpc>
              <a:buNone/>
            </a:pPr>
            <a:r>
              <a:rPr lang="en-US" sz="1200" b="1" dirty="0">
                <a:solidFill>
                  <a:srgbClr val="0B2B57"/>
                </a:solidFill>
                <a:latin typeface="Arial" pitchFamily="34" charset="0"/>
                <a:ea typeface="Arial" pitchFamily="34" charset="-122"/>
                <a:cs typeface="Arial" pitchFamily="34" charset="-120"/>
              </a:rPr>
              <a:t>ve Onay Akışı</a:t>
            </a:r>
            <a:endParaRPr lang="en-US" sz="1200" dirty="0"/>
          </a:p>
        </p:txBody>
      </p:sp>
      <p:sp>
        <p:nvSpPr>
          <p:cNvPr id="16" name="Shape 13"/>
          <p:cNvSpPr/>
          <p:nvPr/>
        </p:nvSpPr>
        <p:spPr>
          <a:xfrm>
            <a:off x="868680" y="4434840"/>
            <a:ext cx="2148840" cy="1143000"/>
          </a:xfrm>
          <a:prstGeom prst="roundRect">
            <a:avLst>
              <a:gd name="adj" fmla="val 8000"/>
            </a:avLst>
          </a:prstGeom>
          <a:solidFill>
            <a:srgbClr val="FFFFFF"/>
          </a:solidFill>
          <a:ln w="12700">
            <a:solidFill>
              <a:srgbClr val="C9D4E3"/>
            </a:solidFill>
            <a:prstDash val="solid"/>
          </a:ln>
        </p:spPr>
      </p:sp>
      <p:sp>
        <p:nvSpPr>
          <p:cNvPr id="17" name="Text 14"/>
          <p:cNvSpPr txBox="1"/>
          <p:nvPr/>
        </p:nvSpPr>
        <p:spPr>
          <a:xfrm>
            <a:off x="960120" y="4434840"/>
            <a:ext cx="1965960" cy="1143000"/>
          </a:xfrm>
          <a:prstGeom prst="rect">
            <a:avLst/>
          </a:prstGeom>
          <a:noFill/>
          <a:ln/>
        </p:spPr>
        <p:txBody>
          <a:bodyPr wrap="square" lIns="0" tIns="0" rIns="0" bIns="0" rtlCol="0" anchor="ctr"/>
          <a:lstStyle/>
          <a:p>
            <a:pPr algn="ctr" indent="0" marL="0">
              <a:lnSpc>
                <a:spcPct val="105000"/>
              </a:lnSpc>
              <a:buNone/>
            </a:pPr>
            <a:r>
              <a:rPr lang="en-US" sz="1200" b="1" dirty="0">
                <a:solidFill>
                  <a:srgbClr val="0B2B57"/>
                </a:solidFill>
                <a:latin typeface="Arial" pitchFamily="34" charset="0"/>
                <a:ea typeface="Arial" pitchFamily="34" charset="-122"/>
                <a:cs typeface="Arial" pitchFamily="34" charset="-120"/>
              </a:rPr>
              <a:t>Analitik ve</a:t>
            </a:r>
            <a:endParaRPr lang="en-US" sz="1200" dirty="0"/>
          </a:p>
          <a:p>
            <a:pPr algn="ctr" indent="0" marL="0">
              <a:lnSpc>
                <a:spcPct val="105000"/>
              </a:lnSpc>
              <a:buNone/>
            </a:pPr>
            <a:r>
              <a:rPr lang="en-US" sz="1200" b="1" dirty="0">
                <a:solidFill>
                  <a:srgbClr val="0B2B57"/>
                </a:solidFill>
                <a:latin typeface="Arial" pitchFamily="34" charset="0"/>
                <a:ea typeface="Arial" pitchFamily="34" charset="-122"/>
                <a:cs typeface="Arial" pitchFamily="34" charset="-120"/>
              </a:rPr>
              <a:t>Kapalı Döngü Ölçüm</a:t>
            </a:r>
            <a:endParaRPr lang="en-US" sz="1200" dirty="0"/>
          </a:p>
        </p:txBody>
      </p:sp>
      <p:sp>
        <p:nvSpPr>
          <p:cNvPr id="18" name="Shape 15"/>
          <p:cNvSpPr/>
          <p:nvPr/>
        </p:nvSpPr>
        <p:spPr>
          <a:xfrm>
            <a:off x="3456432" y="4434840"/>
            <a:ext cx="2148840" cy="1143000"/>
          </a:xfrm>
          <a:prstGeom prst="roundRect">
            <a:avLst>
              <a:gd name="adj" fmla="val 8000"/>
            </a:avLst>
          </a:prstGeom>
          <a:solidFill>
            <a:srgbClr val="FFFFFF"/>
          </a:solidFill>
          <a:ln w="12700">
            <a:solidFill>
              <a:srgbClr val="C9D4E3"/>
            </a:solidFill>
            <a:prstDash val="solid"/>
          </a:ln>
        </p:spPr>
      </p:sp>
      <p:sp>
        <p:nvSpPr>
          <p:cNvPr id="19" name="Text 16"/>
          <p:cNvSpPr txBox="1"/>
          <p:nvPr/>
        </p:nvSpPr>
        <p:spPr>
          <a:xfrm>
            <a:off x="3547872" y="4434840"/>
            <a:ext cx="1965960" cy="1143000"/>
          </a:xfrm>
          <a:prstGeom prst="rect">
            <a:avLst/>
          </a:prstGeom>
          <a:noFill/>
          <a:ln/>
        </p:spPr>
        <p:txBody>
          <a:bodyPr wrap="square" lIns="0" tIns="0" rIns="0" bIns="0" rtlCol="0" anchor="ctr"/>
          <a:lstStyle/>
          <a:p>
            <a:pPr algn="ctr" indent="0" marL="0">
              <a:lnSpc>
                <a:spcPct val="105000"/>
              </a:lnSpc>
              <a:buNone/>
            </a:pPr>
            <a:r>
              <a:rPr lang="en-US" sz="1150" b="1" dirty="0">
                <a:solidFill>
                  <a:srgbClr val="0B2B57"/>
                </a:solidFill>
                <a:latin typeface="Arial" pitchFamily="34" charset="0"/>
                <a:ea typeface="Arial" pitchFamily="34" charset="-122"/>
                <a:cs typeface="Arial" pitchFamily="34" charset="-120"/>
              </a:rPr>
              <a:t>Güvenlik ve</a:t>
            </a:r>
            <a:endParaRPr lang="en-US" sz="1150" dirty="0"/>
          </a:p>
          <a:p>
            <a:pPr algn="ctr" indent="0" marL="0">
              <a:lnSpc>
                <a:spcPct val="105000"/>
              </a:lnSpc>
              <a:buNone/>
            </a:pPr>
            <a:r>
              <a:rPr lang="en-US" sz="1150" b="1" dirty="0">
                <a:solidFill>
                  <a:srgbClr val="0B2B57"/>
                </a:solidFill>
                <a:latin typeface="Arial" pitchFamily="34" charset="0"/>
                <a:ea typeface="Arial" pitchFamily="34" charset="-122"/>
                <a:cs typeface="Arial" pitchFamily="34" charset="-120"/>
              </a:rPr>
              <a:t>Uyum Katmanı (KVKK)</a:t>
            </a:r>
            <a:endParaRPr lang="en-US" sz="1150" dirty="0"/>
          </a:p>
        </p:txBody>
      </p:sp>
      <p:sp>
        <p:nvSpPr>
          <p:cNvPr id="20" name="Shape 17"/>
          <p:cNvSpPr/>
          <p:nvPr/>
        </p:nvSpPr>
        <p:spPr>
          <a:xfrm>
            <a:off x="3017520" y="2903220"/>
            <a:ext cx="438912" cy="0"/>
          </a:xfrm>
          <a:prstGeom prst="line">
            <a:avLst/>
          </a:prstGeom>
          <a:noFill/>
          <a:ln w="22225">
            <a:solidFill>
              <a:srgbClr val="1F4A86"/>
            </a:solidFill>
            <a:prstDash val="solid"/>
            <a:tailEnd type="triangle"/>
          </a:ln>
        </p:spPr>
      </p:sp>
      <p:sp>
        <p:nvSpPr>
          <p:cNvPr id="21" name="Shape 18"/>
          <p:cNvSpPr/>
          <p:nvPr/>
        </p:nvSpPr>
        <p:spPr>
          <a:xfrm>
            <a:off x="5605272" y="2903220"/>
            <a:ext cx="429768" cy="0"/>
          </a:xfrm>
          <a:prstGeom prst="line">
            <a:avLst/>
          </a:prstGeom>
          <a:noFill/>
          <a:ln w="22225">
            <a:solidFill>
              <a:srgbClr val="1F4A86"/>
            </a:solidFill>
            <a:prstDash val="solid"/>
            <a:tailEnd type="triangle"/>
          </a:ln>
        </p:spPr>
      </p:sp>
      <p:sp>
        <p:nvSpPr>
          <p:cNvPr id="22" name="Shape 19"/>
          <p:cNvSpPr/>
          <p:nvPr/>
        </p:nvSpPr>
        <p:spPr>
          <a:xfrm>
            <a:off x="7109460" y="3474720"/>
            <a:ext cx="0" cy="960120"/>
          </a:xfrm>
          <a:prstGeom prst="line">
            <a:avLst/>
          </a:prstGeom>
          <a:noFill/>
          <a:ln w="22225">
            <a:solidFill>
              <a:srgbClr val="1F4A86"/>
            </a:solidFill>
            <a:prstDash val="solid"/>
            <a:tailEnd type="triangle"/>
          </a:ln>
        </p:spPr>
      </p:sp>
      <p:sp>
        <p:nvSpPr>
          <p:cNvPr id="23" name="Shape 20"/>
          <p:cNvSpPr/>
          <p:nvPr/>
        </p:nvSpPr>
        <p:spPr>
          <a:xfrm flipV="1">
            <a:off x="1943100" y="3474720"/>
            <a:ext cx="0" cy="960120"/>
          </a:xfrm>
          <a:prstGeom prst="line">
            <a:avLst/>
          </a:prstGeom>
          <a:noFill/>
          <a:ln w="22225">
            <a:solidFill>
              <a:srgbClr val="1F4A86"/>
            </a:solidFill>
            <a:prstDash val="solid"/>
            <a:tailEnd type="triangle"/>
          </a:ln>
        </p:spPr>
      </p:sp>
      <p:sp>
        <p:nvSpPr>
          <p:cNvPr id="24" name="Shape 21"/>
          <p:cNvSpPr/>
          <p:nvPr/>
        </p:nvSpPr>
        <p:spPr>
          <a:xfrm>
            <a:off x="9098280" y="4160520"/>
            <a:ext cx="2560320" cy="1691640"/>
          </a:xfrm>
          <a:prstGeom prst="roundRect">
            <a:avLst>
              <a:gd name="adj" fmla="val 5405"/>
            </a:avLst>
          </a:prstGeom>
          <a:solidFill>
            <a:srgbClr val="FFFFFF"/>
          </a:solidFill>
          <a:ln w="12700">
            <a:solidFill>
              <a:srgbClr val="C9D4E3"/>
            </a:solidFill>
            <a:prstDash val="solid"/>
          </a:ln>
        </p:spPr>
      </p:sp>
      <p:sp>
        <p:nvSpPr>
          <p:cNvPr id="25" name="Text 22"/>
          <p:cNvSpPr txBox="1"/>
          <p:nvPr/>
        </p:nvSpPr>
        <p:spPr>
          <a:xfrm>
            <a:off x="9189720" y="4160520"/>
            <a:ext cx="2377440" cy="1691640"/>
          </a:xfrm>
          <a:prstGeom prst="rect">
            <a:avLst/>
          </a:prstGeom>
          <a:noFill/>
          <a:ln/>
        </p:spPr>
        <p:txBody>
          <a:bodyPr wrap="square" lIns="0" tIns="0" rIns="0" bIns="0" rtlCol="0" anchor="ctr"/>
          <a:lstStyle/>
          <a:p>
            <a:pPr algn="ctr" indent="0" marL="0">
              <a:lnSpc>
                <a:spcPct val="115000"/>
              </a:lnSpc>
              <a:buNone/>
            </a:pPr>
            <a:r>
              <a:rPr lang="en-US" sz="1250" b="1" dirty="0">
                <a:solidFill>
                  <a:srgbClr val="0B2B57"/>
                </a:solidFill>
                <a:latin typeface="Arial" pitchFamily="34" charset="0"/>
                <a:ea typeface="Arial" pitchFamily="34" charset="-122"/>
                <a:cs typeface="Arial" pitchFamily="34" charset="-120"/>
              </a:rPr>
              <a:t>Dijital Kanallar</a:t>
            </a:r>
            <a:endParaRPr lang="en-US" sz="1250" dirty="0"/>
          </a:p>
          <a:p>
            <a:pPr algn="ctr" indent="0" marL="0">
              <a:lnSpc>
                <a:spcPct val="115000"/>
              </a:lnSpc>
              <a:buNone/>
            </a:pPr>
            <a:r>
              <a:rPr lang="en-US" sz="1100" dirty="0">
                <a:solidFill>
                  <a:srgbClr val="1B2A3F"/>
                </a:solidFill>
                <a:latin typeface="Arial" pitchFamily="34" charset="0"/>
                <a:ea typeface="Arial" pitchFamily="34" charset="-122"/>
                <a:cs typeface="Arial" pitchFamily="34" charset="-120"/>
              </a:rPr>
              <a:t>Web sitesi · Dijital reklam</a:t>
            </a:r>
            <a:endParaRPr lang="en-US" sz="1250" dirty="0"/>
          </a:p>
          <a:p>
            <a:pPr algn="ctr" indent="0" marL="0">
              <a:lnSpc>
                <a:spcPct val="115000"/>
              </a:lnSpc>
              <a:buNone/>
            </a:pPr>
            <a:r>
              <a:rPr lang="en-US" sz="1100" dirty="0">
                <a:solidFill>
                  <a:srgbClr val="1B2A3F"/>
                </a:solidFill>
                <a:latin typeface="Arial" pitchFamily="34" charset="0"/>
                <a:ea typeface="Arial" pitchFamily="34" charset="-122"/>
                <a:cs typeface="Arial" pitchFamily="34" charset="-120"/>
              </a:rPr>
              <a:t>Sosyal medya · E-ticaret</a:t>
            </a:r>
            <a:endParaRPr lang="en-US" sz="1250" dirty="0"/>
          </a:p>
        </p:txBody>
      </p:sp>
      <p:sp>
        <p:nvSpPr>
          <p:cNvPr id="26" name="Shape 23"/>
          <p:cNvSpPr/>
          <p:nvPr/>
        </p:nvSpPr>
        <p:spPr>
          <a:xfrm>
            <a:off x="8183880" y="4754880"/>
            <a:ext cx="914400" cy="0"/>
          </a:xfrm>
          <a:prstGeom prst="line">
            <a:avLst/>
          </a:prstGeom>
          <a:noFill/>
          <a:ln w="22225">
            <a:solidFill>
              <a:srgbClr val="B9772F"/>
            </a:solidFill>
            <a:prstDash val="solid"/>
            <a:tailEnd type="triangle"/>
          </a:ln>
        </p:spPr>
      </p:sp>
      <p:sp>
        <p:nvSpPr>
          <p:cNvPr id="27" name="Text 24"/>
          <p:cNvSpPr txBox="1"/>
          <p:nvPr/>
        </p:nvSpPr>
        <p:spPr>
          <a:xfrm>
            <a:off x="8229600" y="4407408"/>
            <a:ext cx="914400" cy="237744"/>
          </a:xfrm>
          <a:prstGeom prst="rect">
            <a:avLst/>
          </a:prstGeom>
          <a:noFill/>
          <a:ln/>
        </p:spPr>
        <p:txBody>
          <a:bodyPr wrap="square" lIns="0" tIns="0" rIns="0" bIns="0" rtlCol="0" anchor="ctr"/>
          <a:lstStyle/>
          <a:p>
            <a:pPr algn="ctr" indent="0" marL="0">
              <a:buNone/>
            </a:pPr>
            <a:r>
              <a:rPr lang="en-US" sz="900" dirty="0">
                <a:solidFill>
                  <a:srgbClr val="B9772F"/>
                </a:solidFill>
                <a:latin typeface="Arial" pitchFamily="34" charset="0"/>
                <a:ea typeface="Arial" pitchFamily="34" charset="-122"/>
                <a:cs typeface="Arial" pitchFamily="34" charset="-120"/>
              </a:rPr>
              <a:t>onaylı içerik</a:t>
            </a:r>
            <a:endParaRPr lang="en-US" sz="900" dirty="0"/>
          </a:p>
        </p:txBody>
      </p:sp>
      <p:sp>
        <p:nvSpPr>
          <p:cNvPr id="28" name="Shape 25"/>
          <p:cNvSpPr/>
          <p:nvPr/>
        </p:nvSpPr>
        <p:spPr>
          <a:xfrm>
            <a:off x="10378440" y="5852160"/>
            <a:ext cx="0" cy="640080"/>
          </a:xfrm>
          <a:prstGeom prst="line">
            <a:avLst/>
          </a:prstGeom>
          <a:noFill/>
          <a:ln w="22225">
            <a:solidFill>
              <a:srgbClr val="B9772F"/>
            </a:solidFill>
            <a:prstDash val="solid"/>
          </a:ln>
        </p:spPr>
      </p:sp>
      <p:sp>
        <p:nvSpPr>
          <p:cNvPr id="29" name="Shape 26"/>
          <p:cNvSpPr/>
          <p:nvPr/>
        </p:nvSpPr>
        <p:spPr>
          <a:xfrm flipH="1">
            <a:off x="1943100" y="6492240"/>
            <a:ext cx="8435340" cy="0"/>
          </a:xfrm>
          <a:prstGeom prst="line">
            <a:avLst/>
          </a:prstGeom>
          <a:noFill/>
          <a:ln w="22225">
            <a:solidFill>
              <a:srgbClr val="B9772F"/>
            </a:solidFill>
            <a:prstDash val="solid"/>
          </a:ln>
        </p:spPr>
      </p:sp>
      <p:sp>
        <p:nvSpPr>
          <p:cNvPr id="30" name="Shape 27"/>
          <p:cNvSpPr/>
          <p:nvPr/>
        </p:nvSpPr>
        <p:spPr>
          <a:xfrm flipV="1">
            <a:off x="1943100" y="5577840"/>
            <a:ext cx="0" cy="914400"/>
          </a:xfrm>
          <a:prstGeom prst="line">
            <a:avLst/>
          </a:prstGeom>
          <a:noFill/>
          <a:ln w="22225">
            <a:solidFill>
              <a:srgbClr val="B9772F"/>
            </a:solidFill>
            <a:prstDash val="solid"/>
            <a:tailEnd type="triangle"/>
          </a:ln>
        </p:spPr>
      </p:sp>
      <p:sp>
        <p:nvSpPr>
          <p:cNvPr id="31" name="Text 28"/>
          <p:cNvSpPr txBox="1"/>
          <p:nvPr/>
        </p:nvSpPr>
        <p:spPr>
          <a:xfrm>
            <a:off x="5029200" y="6245352"/>
            <a:ext cx="2743200" cy="228600"/>
          </a:xfrm>
          <a:prstGeom prst="rect">
            <a:avLst/>
          </a:prstGeom>
          <a:noFill/>
          <a:ln/>
        </p:spPr>
        <p:txBody>
          <a:bodyPr wrap="square" lIns="0" tIns="0" rIns="0" bIns="0" rtlCol="0" anchor="ctr"/>
          <a:lstStyle/>
          <a:p>
            <a:pPr algn="ctr" indent="0" marL="0">
              <a:buNone/>
            </a:pPr>
            <a:r>
              <a:rPr lang="en-US" sz="900" dirty="0">
                <a:solidFill>
                  <a:srgbClr val="B9772F"/>
                </a:solidFill>
                <a:latin typeface="Arial" pitchFamily="34" charset="0"/>
                <a:ea typeface="Arial" pitchFamily="34" charset="-122"/>
                <a:cs typeface="Arial" pitchFamily="34" charset="-120"/>
              </a:rPr>
              <a:t>performans verisi geri döner</a:t>
            </a:r>
            <a:endParaRPr lang="en-US" sz="900" dirty="0"/>
          </a:p>
        </p:txBody>
      </p:sp>
      <p:sp>
        <p:nvSpPr>
          <p:cNvPr id="32" name="Text 29"/>
          <p:cNvSpPr txBox="1"/>
          <p:nvPr/>
        </p:nvSpPr>
        <p:spPr>
          <a:xfrm>
            <a:off x="9098280" y="1600200"/>
            <a:ext cx="2560320" cy="320040"/>
          </a:xfrm>
          <a:prstGeom prst="rect">
            <a:avLst/>
          </a:prstGeom>
          <a:noFill/>
          <a:ln/>
        </p:spPr>
        <p:txBody>
          <a:bodyPr wrap="square" lIns="0" tIns="0" rIns="0" bIns="0" rtlCol="0" anchor="ctr"/>
          <a:lstStyle/>
          <a:p>
            <a:pPr indent="0" marL="0">
              <a:buNone/>
            </a:pPr>
            <a:r>
              <a:rPr lang="en-US" sz="1200" b="1" dirty="0">
                <a:solidFill>
                  <a:srgbClr val="0B2B57"/>
                </a:solidFill>
                <a:latin typeface="Arial" pitchFamily="34" charset="0"/>
                <a:ea typeface="Arial" pitchFamily="34" charset="-122"/>
                <a:cs typeface="Arial" pitchFamily="34" charset="-120"/>
              </a:rPr>
              <a:t>İki sunucu, tek platform</a:t>
            </a:r>
            <a:endParaRPr lang="en-US" sz="1200" dirty="0"/>
          </a:p>
        </p:txBody>
      </p:sp>
      <p:sp>
        <p:nvSpPr>
          <p:cNvPr id="33" name="Text 30"/>
          <p:cNvSpPr txBox="1"/>
          <p:nvPr/>
        </p:nvSpPr>
        <p:spPr>
          <a:xfrm>
            <a:off x="9098280" y="1938528"/>
            <a:ext cx="2560320" cy="2011680"/>
          </a:xfrm>
          <a:prstGeom prst="rect">
            <a:avLst/>
          </a:prstGeom>
          <a:noFill/>
          <a:ln/>
        </p:spPr>
        <p:txBody>
          <a:bodyPr wrap="square" lIns="0" tIns="0" rIns="0" bIns="0" rtlCol="0" anchor="t"/>
          <a:lstStyle/>
          <a:p>
            <a:pPr indent="0" marL="0">
              <a:lnSpc>
                <a:spcPct val="115000"/>
              </a:lnSpc>
              <a:buNone/>
            </a:pPr>
            <a:r>
              <a:rPr lang="en-US" sz="1050" dirty="0">
                <a:solidFill>
                  <a:srgbClr val="1B2A3F"/>
                </a:solidFill>
                <a:latin typeface="Arial" pitchFamily="34" charset="0"/>
                <a:ea typeface="Arial" pitchFamily="34" charset="-122"/>
                <a:cs typeface="Arial" pitchFamily="34" charset="-120"/>
              </a:rPr>
              <a:t>Görsel ve video üretimi yüksek performanslı bir iş istasyonunda, dil modeli Arzum lokasyonuna kurulan ayrı bir sunucuda çalışır. Kurulum ve işletme Build–Operate–Transfer modeliyle yürütülür.</a:t>
            </a:r>
            <a:endParaRPr lang="en-US" sz="105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txBox="1"/>
          <p:nvPr/>
        </p:nvSpPr>
        <p:spPr>
          <a:xfrm>
            <a:off x="548640" y="411480"/>
            <a:ext cx="11064240" cy="640080"/>
          </a:xfrm>
          <a:prstGeom prst="rect">
            <a:avLst/>
          </a:prstGeom>
          <a:noFill/>
          <a:ln/>
        </p:spPr>
        <p:txBody>
          <a:bodyPr wrap="square" lIns="0" tIns="0" rIns="0" bIns="0" rtlCol="0" anchor="ctr"/>
          <a:lstStyle/>
          <a:p>
            <a:pPr indent="0" marL="0">
              <a:buNone/>
            </a:pPr>
            <a:r>
              <a:rPr lang="en-US" sz="3000" b="1" dirty="0">
                <a:solidFill>
                  <a:srgbClr val="0B2B57"/>
                </a:solidFill>
                <a:latin typeface="Arial" pitchFamily="34" charset="0"/>
                <a:ea typeface="Arial" pitchFamily="34" charset="-122"/>
                <a:cs typeface="Arial" pitchFamily="34" charset="-120"/>
              </a:rPr>
              <a:t>Platform Bileşenleri</a:t>
            </a:r>
            <a:endParaRPr lang="en-US" sz="3000" dirty="0"/>
          </a:p>
        </p:txBody>
      </p:sp>
      <p:sp>
        <p:nvSpPr>
          <p:cNvPr id="3" name="Text 1"/>
          <p:cNvSpPr txBox="1"/>
          <p:nvPr/>
        </p:nvSpPr>
        <p:spPr>
          <a:xfrm>
            <a:off x="548640" y="1024128"/>
            <a:ext cx="11064240" cy="411480"/>
          </a:xfrm>
          <a:prstGeom prst="rect">
            <a:avLst/>
          </a:prstGeom>
          <a:noFill/>
          <a:ln/>
        </p:spPr>
        <p:txBody>
          <a:bodyPr wrap="square" lIns="0" tIns="0" rIns="0" bIns="0" rtlCol="0" anchor="ctr"/>
          <a:lstStyle/>
          <a:p>
            <a:pPr indent="0" marL="0">
              <a:buNone/>
            </a:pPr>
            <a:r>
              <a:rPr lang="en-US" sz="1400" dirty="0">
                <a:solidFill>
                  <a:srgbClr val="5B6B80"/>
                </a:solidFill>
                <a:latin typeface="Arial" pitchFamily="34" charset="0"/>
                <a:ea typeface="Arial" pitchFamily="34" charset="-122"/>
                <a:cs typeface="Arial" pitchFamily="34" charset="-120"/>
              </a:rPr>
              <a:t>Yedi modül, tek kapalı döngü</a:t>
            </a:r>
            <a:endParaRPr lang="en-US" sz="1400" dirty="0"/>
          </a:p>
        </p:txBody>
      </p:sp>
      <p:sp>
        <p:nvSpPr>
          <p:cNvPr id="4" name="Shape 2"/>
          <p:cNvSpPr/>
          <p:nvPr/>
        </p:nvSpPr>
        <p:spPr>
          <a:xfrm>
            <a:off x="399136" y="1600200"/>
            <a:ext cx="2697480" cy="2194560"/>
          </a:xfrm>
          <a:prstGeom prst="roundRect">
            <a:avLst>
              <a:gd name="adj" fmla="val 5000"/>
            </a:avLst>
          </a:prstGeom>
          <a:solidFill>
            <a:srgbClr val="EAF0F8"/>
          </a:solidFill>
          <a:ln w="12700">
            <a:solidFill>
              <a:srgbClr val="EAF0F8"/>
            </a:solidFill>
            <a:prstDash val="solid"/>
          </a:ln>
        </p:spPr>
      </p:sp>
      <p:sp>
        <p:nvSpPr>
          <p:cNvPr id="5" name="Shape 3"/>
          <p:cNvSpPr/>
          <p:nvPr/>
        </p:nvSpPr>
        <p:spPr>
          <a:xfrm>
            <a:off x="627736" y="1828800"/>
            <a:ext cx="502920" cy="502920"/>
          </a:xfrm>
          <a:prstGeom prst="ellipse">
            <a:avLst/>
          </a:prstGeom>
          <a:solidFill>
            <a:srgbClr val="0B2B57"/>
          </a:solidFill>
          <a:ln w="12700">
            <a:solidFill>
              <a:srgbClr val="0B2B57"/>
            </a:solidFill>
            <a:prstDash val="solid"/>
          </a:ln>
        </p:spPr>
      </p:sp>
      <p:pic>
        <p:nvPicPr>
          <p:cNvPr id="6" name="Image 0" descr="preencoded.png">    </p:cNvPr>
          <p:cNvPicPr>
            <a:picLocks noChangeAspect="1"/>
          </p:cNvPicPr>
          <p:nvPr/>
        </p:nvPicPr>
        <p:blipFill>
          <a:blip r:embed="rId1"/>
          <a:stretch>
            <a:fillRect/>
          </a:stretch>
        </p:blipFill>
        <p:spPr>
          <a:xfrm>
            <a:off x="737464" y="1938528"/>
            <a:ext cx="283464" cy="283464"/>
          </a:xfrm>
          <a:prstGeom prst="rect">
            <a:avLst/>
          </a:prstGeom>
        </p:spPr>
      </p:pic>
      <p:sp>
        <p:nvSpPr>
          <p:cNvPr id="7" name="Text 4"/>
          <p:cNvSpPr txBox="1"/>
          <p:nvPr/>
        </p:nvSpPr>
        <p:spPr>
          <a:xfrm>
            <a:off x="627736" y="2468880"/>
            <a:ext cx="2240280" cy="502920"/>
          </a:xfrm>
          <a:prstGeom prst="rect">
            <a:avLst/>
          </a:prstGeom>
          <a:noFill/>
          <a:ln/>
        </p:spPr>
        <p:txBody>
          <a:bodyPr wrap="square" lIns="0" tIns="0" rIns="0" bIns="0" rtlCol="0" anchor="t"/>
          <a:lstStyle/>
          <a:p>
            <a:pPr indent="0" marL="0">
              <a:buNone/>
            </a:pPr>
            <a:r>
              <a:rPr lang="en-US" sz="1250" b="1" dirty="0">
                <a:solidFill>
                  <a:srgbClr val="0B2B57"/>
                </a:solidFill>
                <a:latin typeface="Arial" pitchFamily="34" charset="0"/>
                <a:ea typeface="Arial" pitchFamily="34" charset="-122"/>
                <a:cs typeface="Arial" pitchFamily="34" charset="-120"/>
              </a:rPr>
              <a:t>Bilgi Bankası ve Marka Zekâsı</a:t>
            </a:r>
            <a:endParaRPr lang="en-US" sz="1250" dirty="0"/>
          </a:p>
        </p:txBody>
      </p:sp>
      <p:sp>
        <p:nvSpPr>
          <p:cNvPr id="8" name="Text 5"/>
          <p:cNvSpPr txBox="1"/>
          <p:nvPr/>
        </p:nvSpPr>
        <p:spPr>
          <a:xfrm>
            <a:off x="627736" y="2999232"/>
            <a:ext cx="2240280" cy="640080"/>
          </a:xfrm>
          <a:prstGeom prst="rect">
            <a:avLst/>
          </a:prstGeom>
          <a:noFill/>
          <a:ln/>
        </p:spPr>
        <p:txBody>
          <a:bodyPr wrap="square" lIns="0" tIns="0" rIns="0" bIns="0" rtlCol="0" anchor="t"/>
          <a:lstStyle/>
          <a:p>
            <a:pPr indent="0" marL="0">
              <a:lnSpc>
                <a:spcPct val="110000"/>
              </a:lnSpc>
              <a:buNone/>
            </a:pPr>
            <a:r>
              <a:rPr lang="en-US" sz="1050" dirty="0">
                <a:solidFill>
                  <a:srgbClr val="1B2A3F"/>
                </a:solidFill>
                <a:latin typeface="Arial" pitchFamily="34" charset="0"/>
                <a:ea typeface="Arial" pitchFamily="34" charset="-122"/>
                <a:cs typeface="Arial" pitchFamily="34" charset="-120"/>
              </a:rPr>
              <a:t>Ürün dokümanları, marka dili kılavuzları ve teknik içerikler; ürün kataloğu web sitesinden otomatik senkronize edilir. Yapay zekâ "uydurmaz".</a:t>
            </a:r>
            <a:endParaRPr lang="en-US" sz="1050" dirty="0"/>
          </a:p>
        </p:txBody>
      </p:sp>
      <p:sp>
        <p:nvSpPr>
          <p:cNvPr id="9" name="Shape 6"/>
          <p:cNvSpPr/>
          <p:nvPr/>
        </p:nvSpPr>
        <p:spPr>
          <a:xfrm>
            <a:off x="3297784" y="1600200"/>
            <a:ext cx="2697480" cy="2194560"/>
          </a:xfrm>
          <a:prstGeom prst="roundRect">
            <a:avLst>
              <a:gd name="adj" fmla="val 5000"/>
            </a:avLst>
          </a:prstGeom>
          <a:solidFill>
            <a:srgbClr val="EAF0F8"/>
          </a:solidFill>
          <a:ln w="12700">
            <a:solidFill>
              <a:srgbClr val="EAF0F8"/>
            </a:solidFill>
            <a:prstDash val="solid"/>
          </a:ln>
        </p:spPr>
      </p:sp>
      <p:sp>
        <p:nvSpPr>
          <p:cNvPr id="10" name="Shape 7"/>
          <p:cNvSpPr/>
          <p:nvPr/>
        </p:nvSpPr>
        <p:spPr>
          <a:xfrm>
            <a:off x="3526384" y="1828800"/>
            <a:ext cx="502920" cy="502920"/>
          </a:xfrm>
          <a:prstGeom prst="ellipse">
            <a:avLst/>
          </a:prstGeom>
          <a:solidFill>
            <a:srgbClr val="0B2B57"/>
          </a:solidFill>
          <a:ln w="12700">
            <a:solidFill>
              <a:srgbClr val="0B2B57"/>
            </a:solidFill>
            <a:prstDash val="solid"/>
          </a:ln>
        </p:spPr>
      </p:sp>
      <p:pic>
        <p:nvPicPr>
          <p:cNvPr id="11" name="Image 1" descr="preencoded.png">    </p:cNvPr>
          <p:cNvPicPr>
            <a:picLocks noChangeAspect="1"/>
          </p:cNvPicPr>
          <p:nvPr/>
        </p:nvPicPr>
        <p:blipFill>
          <a:blip r:embed="rId2"/>
          <a:stretch>
            <a:fillRect/>
          </a:stretch>
        </p:blipFill>
        <p:spPr>
          <a:xfrm>
            <a:off x="3636112" y="1938528"/>
            <a:ext cx="283464" cy="283464"/>
          </a:xfrm>
          <a:prstGeom prst="rect">
            <a:avLst/>
          </a:prstGeom>
        </p:spPr>
      </p:pic>
      <p:sp>
        <p:nvSpPr>
          <p:cNvPr id="12" name="Text 8"/>
          <p:cNvSpPr txBox="1"/>
          <p:nvPr/>
        </p:nvSpPr>
        <p:spPr>
          <a:xfrm>
            <a:off x="3526384" y="2468880"/>
            <a:ext cx="2240280" cy="502920"/>
          </a:xfrm>
          <a:prstGeom prst="rect">
            <a:avLst/>
          </a:prstGeom>
          <a:noFill/>
          <a:ln/>
        </p:spPr>
        <p:txBody>
          <a:bodyPr wrap="square" lIns="0" tIns="0" rIns="0" bIns="0" rtlCol="0" anchor="t"/>
          <a:lstStyle/>
          <a:p>
            <a:pPr indent="0" marL="0">
              <a:buNone/>
            </a:pPr>
            <a:r>
              <a:rPr lang="en-US" sz="1250" b="1" dirty="0">
                <a:solidFill>
                  <a:srgbClr val="0B2B57"/>
                </a:solidFill>
                <a:latin typeface="Arial" pitchFamily="34" charset="0"/>
                <a:ea typeface="Arial" pitchFamily="34" charset="-122"/>
                <a:cs typeface="Arial" pitchFamily="34" charset="-120"/>
              </a:rPr>
              <a:t>ARİA Kurumsal Asistanı</a:t>
            </a:r>
            <a:endParaRPr lang="en-US" sz="1250" dirty="0"/>
          </a:p>
        </p:txBody>
      </p:sp>
      <p:sp>
        <p:nvSpPr>
          <p:cNvPr id="13" name="Text 9"/>
          <p:cNvSpPr txBox="1"/>
          <p:nvPr/>
        </p:nvSpPr>
        <p:spPr>
          <a:xfrm>
            <a:off x="3526384" y="2999232"/>
            <a:ext cx="2240280" cy="640080"/>
          </a:xfrm>
          <a:prstGeom prst="rect">
            <a:avLst/>
          </a:prstGeom>
          <a:noFill/>
          <a:ln/>
        </p:spPr>
        <p:txBody>
          <a:bodyPr wrap="square" lIns="0" tIns="0" rIns="0" bIns="0" rtlCol="0" anchor="t"/>
          <a:lstStyle/>
          <a:p>
            <a:pPr indent="0" marL="0">
              <a:lnSpc>
                <a:spcPct val="110000"/>
              </a:lnSpc>
              <a:buNone/>
            </a:pPr>
            <a:r>
              <a:rPr lang="en-US" sz="1050" dirty="0">
                <a:solidFill>
                  <a:srgbClr val="1B2A3F"/>
                </a:solidFill>
                <a:latin typeface="Arial" pitchFamily="34" charset="0"/>
                <a:ea typeface="Arial" pitchFamily="34" charset="-122"/>
                <a:cs typeface="Arial" pitchFamily="34" charset="-120"/>
              </a:rPr>
              <a:t>Türkçe ürün adlarını ve model kodlarını tanır, görselden ürün eşleştirir; sunum, tablo ve doküman üretir.</a:t>
            </a:r>
            <a:endParaRPr lang="en-US" sz="1050" dirty="0"/>
          </a:p>
        </p:txBody>
      </p:sp>
      <p:sp>
        <p:nvSpPr>
          <p:cNvPr id="14" name="Shape 10"/>
          <p:cNvSpPr/>
          <p:nvPr/>
        </p:nvSpPr>
        <p:spPr>
          <a:xfrm>
            <a:off x="6196432" y="1600200"/>
            <a:ext cx="2697480" cy="2194560"/>
          </a:xfrm>
          <a:prstGeom prst="roundRect">
            <a:avLst>
              <a:gd name="adj" fmla="val 5000"/>
            </a:avLst>
          </a:prstGeom>
          <a:solidFill>
            <a:srgbClr val="EAF0F8"/>
          </a:solidFill>
          <a:ln w="12700">
            <a:solidFill>
              <a:srgbClr val="EAF0F8"/>
            </a:solidFill>
            <a:prstDash val="solid"/>
          </a:ln>
        </p:spPr>
      </p:sp>
      <p:sp>
        <p:nvSpPr>
          <p:cNvPr id="15" name="Shape 11"/>
          <p:cNvSpPr/>
          <p:nvPr/>
        </p:nvSpPr>
        <p:spPr>
          <a:xfrm>
            <a:off x="6425032" y="1828800"/>
            <a:ext cx="502920" cy="502920"/>
          </a:xfrm>
          <a:prstGeom prst="ellipse">
            <a:avLst/>
          </a:prstGeom>
          <a:solidFill>
            <a:srgbClr val="0B2B57"/>
          </a:solidFill>
          <a:ln w="12700">
            <a:solidFill>
              <a:srgbClr val="0B2B57"/>
            </a:solidFill>
            <a:prstDash val="solid"/>
          </a:ln>
        </p:spPr>
      </p:sp>
      <p:pic>
        <p:nvPicPr>
          <p:cNvPr id="16" name="Image 2" descr="preencoded.png">    </p:cNvPr>
          <p:cNvPicPr>
            <a:picLocks noChangeAspect="1"/>
          </p:cNvPicPr>
          <p:nvPr/>
        </p:nvPicPr>
        <p:blipFill>
          <a:blip r:embed="rId3"/>
          <a:stretch>
            <a:fillRect/>
          </a:stretch>
        </p:blipFill>
        <p:spPr>
          <a:xfrm>
            <a:off x="6534760" y="1938528"/>
            <a:ext cx="283464" cy="283464"/>
          </a:xfrm>
          <a:prstGeom prst="rect">
            <a:avLst/>
          </a:prstGeom>
        </p:spPr>
      </p:pic>
      <p:sp>
        <p:nvSpPr>
          <p:cNvPr id="17" name="Text 12"/>
          <p:cNvSpPr txBox="1"/>
          <p:nvPr/>
        </p:nvSpPr>
        <p:spPr>
          <a:xfrm>
            <a:off x="6425032" y="2468880"/>
            <a:ext cx="2240280" cy="502920"/>
          </a:xfrm>
          <a:prstGeom prst="rect">
            <a:avLst/>
          </a:prstGeom>
          <a:noFill/>
          <a:ln/>
        </p:spPr>
        <p:txBody>
          <a:bodyPr wrap="square" lIns="0" tIns="0" rIns="0" bIns="0" rtlCol="0" anchor="t"/>
          <a:lstStyle/>
          <a:p>
            <a:pPr indent="0" marL="0">
              <a:buNone/>
            </a:pPr>
            <a:r>
              <a:rPr lang="en-US" sz="1250" b="1" dirty="0">
                <a:solidFill>
                  <a:srgbClr val="0B2B57"/>
                </a:solidFill>
                <a:latin typeface="Arial" pitchFamily="34" charset="0"/>
                <a:ea typeface="Arial" pitchFamily="34" charset="-122"/>
                <a:cs typeface="Arial" pitchFamily="34" charset="-120"/>
              </a:rPr>
              <a:t>Metin Üretim Stüdyosu</a:t>
            </a:r>
            <a:endParaRPr lang="en-US" sz="1250" dirty="0"/>
          </a:p>
        </p:txBody>
      </p:sp>
      <p:sp>
        <p:nvSpPr>
          <p:cNvPr id="18" name="Text 13"/>
          <p:cNvSpPr txBox="1"/>
          <p:nvPr/>
        </p:nvSpPr>
        <p:spPr>
          <a:xfrm>
            <a:off x="6425032" y="2999232"/>
            <a:ext cx="2240280" cy="640080"/>
          </a:xfrm>
          <a:prstGeom prst="rect">
            <a:avLst/>
          </a:prstGeom>
          <a:noFill/>
          <a:ln/>
        </p:spPr>
        <p:txBody>
          <a:bodyPr wrap="square" lIns="0" tIns="0" rIns="0" bIns="0" rtlCol="0" anchor="t"/>
          <a:lstStyle/>
          <a:p>
            <a:pPr indent="0" marL="0">
              <a:lnSpc>
                <a:spcPct val="110000"/>
              </a:lnSpc>
              <a:buNone/>
            </a:pPr>
            <a:r>
              <a:rPr lang="en-US" sz="1050" dirty="0">
                <a:solidFill>
                  <a:srgbClr val="1B2A3F"/>
                </a:solidFill>
                <a:latin typeface="Arial" pitchFamily="34" charset="0"/>
                <a:ea typeface="Arial" pitchFamily="34" charset="-122"/>
                <a:cs typeface="Arial" pitchFamily="34" charset="-120"/>
              </a:rPr>
              <a:t>Blog, sosyal medya, e-posta, ürün açıklaması, basın bülteni, slogan: 11 araç, yönlendirmeli formlar, özel gün takvimi.</a:t>
            </a:r>
            <a:endParaRPr lang="en-US" sz="1050" dirty="0"/>
          </a:p>
        </p:txBody>
      </p:sp>
      <p:sp>
        <p:nvSpPr>
          <p:cNvPr id="19" name="Shape 14"/>
          <p:cNvSpPr/>
          <p:nvPr/>
        </p:nvSpPr>
        <p:spPr>
          <a:xfrm>
            <a:off x="9095080" y="1600200"/>
            <a:ext cx="2697480" cy="2194560"/>
          </a:xfrm>
          <a:prstGeom prst="roundRect">
            <a:avLst>
              <a:gd name="adj" fmla="val 5000"/>
            </a:avLst>
          </a:prstGeom>
          <a:solidFill>
            <a:srgbClr val="EAF0F8"/>
          </a:solidFill>
          <a:ln w="12700">
            <a:solidFill>
              <a:srgbClr val="EAF0F8"/>
            </a:solidFill>
            <a:prstDash val="solid"/>
          </a:ln>
        </p:spPr>
      </p:sp>
      <p:sp>
        <p:nvSpPr>
          <p:cNvPr id="20" name="Shape 15"/>
          <p:cNvSpPr/>
          <p:nvPr/>
        </p:nvSpPr>
        <p:spPr>
          <a:xfrm>
            <a:off x="9323680" y="1828800"/>
            <a:ext cx="502920" cy="502920"/>
          </a:xfrm>
          <a:prstGeom prst="ellipse">
            <a:avLst/>
          </a:prstGeom>
          <a:solidFill>
            <a:srgbClr val="0B2B57"/>
          </a:solidFill>
          <a:ln w="12700">
            <a:solidFill>
              <a:srgbClr val="0B2B57"/>
            </a:solidFill>
            <a:prstDash val="solid"/>
          </a:ln>
        </p:spPr>
      </p:sp>
      <p:pic>
        <p:nvPicPr>
          <p:cNvPr id="21" name="Image 3" descr="preencoded.png">    </p:cNvPr>
          <p:cNvPicPr>
            <a:picLocks noChangeAspect="1"/>
          </p:cNvPicPr>
          <p:nvPr/>
        </p:nvPicPr>
        <p:blipFill>
          <a:blip r:embed="rId4"/>
          <a:stretch>
            <a:fillRect/>
          </a:stretch>
        </p:blipFill>
        <p:spPr>
          <a:xfrm>
            <a:off x="9433408" y="1938528"/>
            <a:ext cx="283464" cy="283464"/>
          </a:xfrm>
          <a:prstGeom prst="rect">
            <a:avLst/>
          </a:prstGeom>
        </p:spPr>
      </p:pic>
      <p:sp>
        <p:nvSpPr>
          <p:cNvPr id="22" name="Text 16"/>
          <p:cNvSpPr txBox="1"/>
          <p:nvPr/>
        </p:nvSpPr>
        <p:spPr>
          <a:xfrm>
            <a:off x="9323680" y="2468880"/>
            <a:ext cx="2240280" cy="502920"/>
          </a:xfrm>
          <a:prstGeom prst="rect">
            <a:avLst/>
          </a:prstGeom>
          <a:noFill/>
          <a:ln/>
        </p:spPr>
        <p:txBody>
          <a:bodyPr wrap="square" lIns="0" tIns="0" rIns="0" bIns="0" rtlCol="0" anchor="t"/>
          <a:lstStyle/>
          <a:p>
            <a:pPr indent="0" marL="0">
              <a:buNone/>
            </a:pPr>
            <a:r>
              <a:rPr lang="en-US" sz="1250" b="1" dirty="0">
                <a:solidFill>
                  <a:srgbClr val="0B2B57"/>
                </a:solidFill>
                <a:latin typeface="Arial" pitchFamily="34" charset="0"/>
                <a:ea typeface="Arial" pitchFamily="34" charset="-122"/>
                <a:cs typeface="Arial" pitchFamily="34" charset="-120"/>
              </a:rPr>
              <a:t>Görsel ve Video Stüdyosu</a:t>
            </a:r>
            <a:endParaRPr lang="en-US" sz="1250" dirty="0"/>
          </a:p>
        </p:txBody>
      </p:sp>
      <p:sp>
        <p:nvSpPr>
          <p:cNvPr id="23" name="Text 17"/>
          <p:cNvSpPr txBox="1"/>
          <p:nvPr/>
        </p:nvSpPr>
        <p:spPr>
          <a:xfrm>
            <a:off x="9323680" y="2999232"/>
            <a:ext cx="2240280" cy="640080"/>
          </a:xfrm>
          <a:prstGeom prst="rect">
            <a:avLst/>
          </a:prstGeom>
          <a:noFill/>
          <a:ln/>
        </p:spPr>
        <p:txBody>
          <a:bodyPr wrap="square" lIns="0" tIns="0" rIns="0" bIns="0" rtlCol="0" anchor="t"/>
          <a:lstStyle/>
          <a:p>
            <a:pPr indent="0" marL="0">
              <a:lnSpc>
                <a:spcPct val="110000"/>
              </a:lnSpc>
              <a:buNone/>
            </a:pPr>
            <a:r>
              <a:rPr lang="en-US" sz="1050" dirty="0">
                <a:solidFill>
                  <a:srgbClr val="1B2A3F"/>
                </a:solidFill>
                <a:latin typeface="Arial" pitchFamily="34" charset="0"/>
                <a:ea typeface="Arial" pitchFamily="34" charset="-122"/>
                <a:cs typeface="Arial" pitchFamily="34" charset="-120"/>
              </a:rPr>
              <a:t>Ürün görselleri, banner setleri ve performans kampanyaları için kısa video; kalite modları ve revizyon akışı.</a:t>
            </a:r>
            <a:endParaRPr lang="en-US" sz="1050" dirty="0"/>
          </a:p>
        </p:txBody>
      </p:sp>
      <p:sp>
        <p:nvSpPr>
          <p:cNvPr id="24" name="Shape 18"/>
          <p:cNvSpPr/>
          <p:nvPr/>
        </p:nvSpPr>
        <p:spPr>
          <a:xfrm>
            <a:off x="1848460" y="4023360"/>
            <a:ext cx="2697480" cy="2194560"/>
          </a:xfrm>
          <a:prstGeom prst="roundRect">
            <a:avLst>
              <a:gd name="adj" fmla="val 5000"/>
            </a:avLst>
          </a:prstGeom>
          <a:solidFill>
            <a:srgbClr val="EAF0F8"/>
          </a:solidFill>
          <a:ln w="12700">
            <a:solidFill>
              <a:srgbClr val="EAF0F8"/>
            </a:solidFill>
            <a:prstDash val="solid"/>
          </a:ln>
        </p:spPr>
      </p:sp>
      <p:sp>
        <p:nvSpPr>
          <p:cNvPr id="25" name="Shape 19"/>
          <p:cNvSpPr/>
          <p:nvPr/>
        </p:nvSpPr>
        <p:spPr>
          <a:xfrm>
            <a:off x="2077060" y="4251960"/>
            <a:ext cx="502920" cy="502920"/>
          </a:xfrm>
          <a:prstGeom prst="ellipse">
            <a:avLst/>
          </a:prstGeom>
          <a:solidFill>
            <a:srgbClr val="0B2B57"/>
          </a:solidFill>
          <a:ln w="12700">
            <a:solidFill>
              <a:srgbClr val="0B2B57"/>
            </a:solidFill>
            <a:prstDash val="solid"/>
          </a:ln>
        </p:spPr>
      </p:sp>
      <p:pic>
        <p:nvPicPr>
          <p:cNvPr id="26" name="Image 4" descr="preencoded.png">    </p:cNvPr>
          <p:cNvPicPr>
            <a:picLocks noChangeAspect="1"/>
          </p:cNvPicPr>
          <p:nvPr/>
        </p:nvPicPr>
        <p:blipFill>
          <a:blip r:embed="rId5"/>
          <a:stretch>
            <a:fillRect/>
          </a:stretch>
        </p:blipFill>
        <p:spPr>
          <a:xfrm>
            <a:off x="2186788" y="4361688"/>
            <a:ext cx="283464" cy="283464"/>
          </a:xfrm>
          <a:prstGeom prst="rect">
            <a:avLst/>
          </a:prstGeom>
        </p:spPr>
      </p:pic>
      <p:sp>
        <p:nvSpPr>
          <p:cNvPr id="27" name="Text 20"/>
          <p:cNvSpPr txBox="1"/>
          <p:nvPr/>
        </p:nvSpPr>
        <p:spPr>
          <a:xfrm>
            <a:off x="2077060" y="4892040"/>
            <a:ext cx="2240280" cy="502920"/>
          </a:xfrm>
          <a:prstGeom prst="rect">
            <a:avLst/>
          </a:prstGeom>
          <a:noFill/>
          <a:ln/>
        </p:spPr>
        <p:txBody>
          <a:bodyPr wrap="square" lIns="0" tIns="0" rIns="0" bIns="0" rtlCol="0" anchor="t"/>
          <a:lstStyle/>
          <a:p>
            <a:pPr indent="0" marL="0">
              <a:buNone/>
            </a:pPr>
            <a:r>
              <a:rPr lang="en-US" sz="1250" b="1" dirty="0">
                <a:solidFill>
                  <a:srgbClr val="0B2B57"/>
                </a:solidFill>
                <a:latin typeface="Arial" pitchFamily="34" charset="0"/>
                <a:ea typeface="Arial" pitchFamily="34" charset="-122"/>
                <a:cs typeface="Arial" pitchFamily="34" charset="-120"/>
              </a:rPr>
              <a:t>Marka Yönetişimi ve Onay Akışı</a:t>
            </a:r>
            <a:endParaRPr lang="en-US" sz="1250" dirty="0"/>
          </a:p>
        </p:txBody>
      </p:sp>
      <p:sp>
        <p:nvSpPr>
          <p:cNvPr id="28" name="Text 21"/>
          <p:cNvSpPr txBox="1"/>
          <p:nvPr/>
        </p:nvSpPr>
        <p:spPr>
          <a:xfrm>
            <a:off x="2077060" y="5422392"/>
            <a:ext cx="2240280" cy="640080"/>
          </a:xfrm>
          <a:prstGeom prst="rect">
            <a:avLst/>
          </a:prstGeom>
          <a:noFill/>
          <a:ln/>
        </p:spPr>
        <p:txBody>
          <a:bodyPr wrap="square" lIns="0" tIns="0" rIns="0" bIns="0" rtlCol="0" anchor="t"/>
          <a:lstStyle/>
          <a:p>
            <a:pPr indent="0" marL="0">
              <a:lnSpc>
                <a:spcPct val="110000"/>
              </a:lnSpc>
              <a:buNone/>
            </a:pPr>
            <a:r>
              <a:rPr lang="en-US" sz="1050" dirty="0">
                <a:solidFill>
                  <a:srgbClr val="1B2A3F"/>
                </a:solidFill>
                <a:latin typeface="Arial" pitchFamily="34" charset="0"/>
                <a:ea typeface="Arial" pitchFamily="34" charset="-122"/>
                <a:cs typeface="Arial" pitchFamily="34" charset="-120"/>
              </a:rPr>
              <a:t>Her çıktı marka kılavuzuna karşı otomatik doğrulanır; çok kullanıcılı inceleme–onay. Otomatik yayın yok, son söz insanda.</a:t>
            </a:r>
            <a:endParaRPr lang="en-US" sz="1050" dirty="0"/>
          </a:p>
        </p:txBody>
      </p:sp>
      <p:sp>
        <p:nvSpPr>
          <p:cNvPr id="29" name="Shape 22"/>
          <p:cNvSpPr/>
          <p:nvPr/>
        </p:nvSpPr>
        <p:spPr>
          <a:xfrm>
            <a:off x="4747108" y="4023360"/>
            <a:ext cx="2697480" cy="2194560"/>
          </a:xfrm>
          <a:prstGeom prst="roundRect">
            <a:avLst>
              <a:gd name="adj" fmla="val 5000"/>
            </a:avLst>
          </a:prstGeom>
          <a:solidFill>
            <a:srgbClr val="EAF0F8"/>
          </a:solidFill>
          <a:ln w="12700">
            <a:solidFill>
              <a:srgbClr val="EAF0F8"/>
            </a:solidFill>
            <a:prstDash val="solid"/>
          </a:ln>
        </p:spPr>
      </p:sp>
      <p:sp>
        <p:nvSpPr>
          <p:cNvPr id="30" name="Shape 23"/>
          <p:cNvSpPr/>
          <p:nvPr/>
        </p:nvSpPr>
        <p:spPr>
          <a:xfrm>
            <a:off x="4975708" y="4251960"/>
            <a:ext cx="502920" cy="502920"/>
          </a:xfrm>
          <a:prstGeom prst="ellipse">
            <a:avLst/>
          </a:prstGeom>
          <a:solidFill>
            <a:srgbClr val="0B2B57"/>
          </a:solidFill>
          <a:ln w="12700">
            <a:solidFill>
              <a:srgbClr val="0B2B57"/>
            </a:solidFill>
            <a:prstDash val="solid"/>
          </a:ln>
        </p:spPr>
      </p:sp>
      <p:pic>
        <p:nvPicPr>
          <p:cNvPr id="31" name="Image 5" descr="preencoded.png">    </p:cNvPr>
          <p:cNvPicPr>
            <a:picLocks noChangeAspect="1"/>
          </p:cNvPicPr>
          <p:nvPr/>
        </p:nvPicPr>
        <p:blipFill>
          <a:blip r:embed="rId6"/>
          <a:stretch>
            <a:fillRect/>
          </a:stretch>
        </p:blipFill>
        <p:spPr>
          <a:xfrm>
            <a:off x="5085436" y="4361688"/>
            <a:ext cx="283464" cy="283464"/>
          </a:xfrm>
          <a:prstGeom prst="rect">
            <a:avLst/>
          </a:prstGeom>
        </p:spPr>
      </p:pic>
      <p:sp>
        <p:nvSpPr>
          <p:cNvPr id="32" name="Text 24"/>
          <p:cNvSpPr txBox="1"/>
          <p:nvPr/>
        </p:nvSpPr>
        <p:spPr>
          <a:xfrm>
            <a:off x="4975708" y="4892040"/>
            <a:ext cx="2240280" cy="502920"/>
          </a:xfrm>
          <a:prstGeom prst="rect">
            <a:avLst/>
          </a:prstGeom>
          <a:noFill/>
          <a:ln/>
        </p:spPr>
        <p:txBody>
          <a:bodyPr wrap="square" lIns="0" tIns="0" rIns="0" bIns="0" rtlCol="0" anchor="t"/>
          <a:lstStyle/>
          <a:p>
            <a:pPr indent="0" marL="0">
              <a:buNone/>
            </a:pPr>
            <a:r>
              <a:rPr lang="en-US" sz="1250" b="1" dirty="0">
                <a:solidFill>
                  <a:srgbClr val="0B2B57"/>
                </a:solidFill>
                <a:latin typeface="Arial" pitchFamily="34" charset="0"/>
                <a:ea typeface="Arial" pitchFamily="34" charset="-122"/>
                <a:cs typeface="Arial" pitchFamily="34" charset="-120"/>
              </a:rPr>
              <a:t>Analitik ve Kapalı Döngü</a:t>
            </a:r>
            <a:endParaRPr lang="en-US" sz="1250" dirty="0"/>
          </a:p>
        </p:txBody>
      </p:sp>
      <p:sp>
        <p:nvSpPr>
          <p:cNvPr id="33" name="Text 25"/>
          <p:cNvSpPr txBox="1"/>
          <p:nvPr/>
        </p:nvSpPr>
        <p:spPr>
          <a:xfrm>
            <a:off x="4975708" y="5422392"/>
            <a:ext cx="2240280" cy="640080"/>
          </a:xfrm>
          <a:prstGeom prst="rect">
            <a:avLst/>
          </a:prstGeom>
          <a:noFill/>
          <a:ln/>
        </p:spPr>
        <p:txBody>
          <a:bodyPr wrap="square" lIns="0" tIns="0" rIns="0" bIns="0" rtlCol="0" anchor="t"/>
          <a:lstStyle/>
          <a:p>
            <a:pPr indent="0" marL="0">
              <a:lnSpc>
                <a:spcPct val="110000"/>
              </a:lnSpc>
              <a:buNone/>
            </a:pPr>
            <a:r>
              <a:rPr lang="en-US" sz="1050" dirty="0">
                <a:solidFill>
                  <a:srgbClr val="1B2A3F"/>
                </a:solidFill>
                <a:latin typeface="Arial" pitchFamily="34" charset="0"/>
                <a:ea typeface="Arial" pitchFamily="34" charset="-122"/>
                <a:cs typeface="Arial" pitchFamily="34" charset="-120"/>
              </a:rPr>
              <a:t>Web, reklam ve sosyal medya verileri her gece toplanır; huni, kanal, duygu ve rakip ölçümü tek panelde.</a:t>
            </a:r>
            <a:endParaRPr lang="en-US" sz="1050" dirty="0"/>
          </a:p>
        </p:txBody>
      </p:sp>
      <p:sp>
        <p:nvSpPr>
          <p:cNvPr id="34" name="Shape 26"/>
          <p:cNvSpPr/>
          <p:nvPr/>
        </p:nvSpPr>
        <p:spPr>
          <a:xfrm>
            <a:off x="7645756" y="4023360"/>
            <a:ext cx="2697480" cy="2194560"/>
          </a:xfrm>
          <a:prstGeom prst="roundRect">
            <a:avLst>
              <a:gd name="adj" fmla="val 5000"/>
            </a:avLst>
          </a:prstGeom>
          <a:solidFill>
            <a:srgbClr val="EAF0F8"/>
          </a:solidFill>
          <a:ln w="12700">
            <a:solidFill>
              <a:srgbClr val="EAF0F8"/>
            </a:solidFill>
            <a:prstDash val="solid"/>
          </a:ln>
        </p:spPr>
      </p:sp>
      <p:sp>
        <p:nvSpPr>
          <p:cNvPr id="35" name="Shape 27"/>
          <p:cNvSpPr/>
          <p:nvPr/>
        </p:nvSpPr>
        <p:spPr>
          <a:xfrm>
            <a:off x="7874356" y="4251960"/>
            <a:ext cx="502920" cy="502920"/>
          </a:xfrm>
          <a:prstGeom prst="ellipse">
            <a:avLst/>
          </a:prstGeom>
          <a:solidFill>
            <a:srgbClr val="0B2B57"/>
          </a:solidFill>
          <a:ln w="12700">
            <a:solidFill>
              <a:srgbClr val="0B2B57"/>
            </a:solidFill>
            <a:prstDash val="solid"/>
          </a:ln>
        </p:spPr>
      </p:sp>
      <p:pic>
        <p:nvPicPr>
          <p:cNvPr id="36" name="Image 6" descr="preencoded.png">    </p:cNvPr>
          <p:cNvPicPr>
            <a:picLocks noChangeAspect="1"/>
          </p:cNvPicPr>
          <p:nvPr/>
        </p:nvPicPr>
        <p:blipFill>
          <a:blip r:embed="rId7"/>
          <a:stretch>
            <a:fillRect/>
          </a:stretch>
        </p:blipFill>
        <p:spPr>
          <a:xfrm>
            <a:off x="7984084" y="4361688"/>
            <a:ext cx="283464" cy="283464"/>
          </a:xfrm>
          <a:prstGeom prst="rect">
            <a:avLst/>
          </a:prstGeom>
        </p:spPr>
      </p:pic>
      <p:sp>
        <p:nvSpPr>
          <p:cNvPr id="37" name="Text 28"/>
          <p:cNvSpPr txBox="1"/>
          <p:nvPr/>
        </p:nvSpPr>
        <p:spPr>
          <a:xfrm>
            <a:off x="7874356" y="4892040"/>
            <a:ext cx="2240280" cy="502920"/>
          </a:xfrm>
          <a:prstGeom prst="rect">
            <a:avLst/>
          </a:prstGeom>
          <a:noFill/>
          <a:ln/>
        </p:spPr>
        <p:txBody>
          <a:bodyPr wrap="square" lIns="0" tIns="0" rIns="0" bIns="0" rtlCol="0" anchor="t"/>
          <a:lstStyle/>
          <a:p>
            <a:pPr indent="0" marL="0">
              <a:buNone/>
            </a:pPr>
            <a:r>
              <a:rPr lang="en-US" sz="1250" b="1" dirty="0">
                <a:solidFill>
                  <a:srgbClr val="0B2B57"/>
                </a:solidFill>
                <a:latin typeface="Arial" pitchFamily="34" charset="0"/>
                <a:ea typeface="Arial" pitchFamily="34" charset="-122"/>
                <a:cs typeface="Arial" pitchFamily="34" charset="-120"/>
              </a:rPr>
              <a:t>Güvenlik ve Uyum Katmanı</a:t>
            </a:r>
            <a:endParaRPr lang="en-US" sz="1250" dirty="0"/>
          </a:p>
        </p:txBody>
      </p:sp>
      <p:sp>
        <p:nvSpPr>
          <p:cNvPr id="38" name="Text 29"/>
          <p:cNvSpPr txBox="1"/>
          <p:nvPr/>
        </p:nvSpPr>
        <p:spPr>
          <a:xfrm>
            <a:off x="7874356" y="5422392"/>
            <a:ext cx="2240280" cy="640080"/>
          </a:xfrm>
          <a:prstGeom prst="rect">
            <a:avLst/>
          </a:prstGeom>
          <a:noFill/>
          <a:ln/>
        </p:spPr>
        <p:txBody>
          <a:bodyPr wrap="square" lIns="0" tIns="0" rIns="0" bIns="0" rtlCol="0" anchor="t"/>
          <a:lstStyle/>
          <a:p>
            <a:pPr indent="0" marL="0">
              <a:lnSpc>
                <a:spcPct val="110000"/>
              </a:lnSpc>
              <a:buNone/>
            </a:pPr>
            <a:r>
              <a:rPr lang="en-US" sz="1050" dirty="0">
                <a:solidFill>
                  <a:srgbClr val="1B2A3F"/>
                </a:solidFill>
                <a:latin typeface="Arial" pitchFamily="34" charset="0"/>
                <a:ea typeface="Arial" pitchFamily="34" charset="-122"/>
                <a:cs typeface="Arial" pitchFamily="34" charset="-120"/>
              </a:rPr>
              <a:t>KVKK odaklı kişisel veri maskeleme, sistem sağlık izleme ve her rakamın kaynağını gösteren veri şeffaflığı.</a:t>
            </a:r>
            <a:endParaRPr lang="en-US" sz="1050" dirty="0"/>
          </a:p>
        </p:txBody>
      </p:sp>
      <p:sp>
        <p:nvSpPr>
          <p:cNvPr id="39" name="Text 30"/>
          <p:cNvSpPr txBox="1"/>
          <p:nvPr/>
        </p:nvSpPr>
        <p:spPr>
          <a:xfrm>
            <a:off x="548640" y="6400800"/>
            <a:ext cx="7315200" cy="274320"/>
          </a:xfrm>
          <a:prstGeom prst="rect">
            <a:avLst/>
          </a:prstGeom>
          <a:noFill/>
          <a:ln/>
        </p:spPr>
        <p:txBody>
          <a:bodyPr wrap="square" lIns="0" tIns="0" rIns="0" bIns="0" rtlCol="0" anchor="ctr"/>
          <a:lstStyle/>
          <a:p>
            <a:pPr indent="0" marL="0">
              <a:buNone/>
            </a:pPr>
            <a:r>
              <a:rPr lang="en-US" sz="900" dirty="0">
                <a:solidFill>
                  <a:srgbClr val="9AA8BB"/>
                </a:solidFill>
                <a:latin typeface="Arial" pitchFamily="34" charset="0"/>
                <a:ea typeface="Arial" pitchFamily="34" charset="-122"/>
                <a:cs typeface="Arial" pitchFamily="34" charset="-120"/>
              </a:rPr>
              <a:t>İçerik Fabrikası  ·  brandwill.ai  ·  Arzum  ·  Teknoloji Kaptanları 2026</a:t>
            </a:r>
            <a:endParaRPr lang="en-US" sz="9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txBox="1"/>
          <p:nvPr/>
        </p:nvSpPr>
        <p:spPr>
          <a:xfrm>
            <a:off x="548640" y="411480"/>
            <a:ext cx="11064240" cy="640080"/>
          </a:xfrm>
          <a:prstGeom prst="rect">
            <a:avLst/>
          </a:prstGeom>
          <a:noFill/>
          <a:ln/>
        </p:spPr>
        <p:txBody>
          <a:bodyPr wrap="square" lIns="0" tIns="0" rIns="0" bIns="0" rtlCol="0" anchor="ctr"/>
          <a:lstStyle/>
          <a:p>
            <a:pPr indent="0" marL="0">
              <a:buNone/>
            </a:pPr>
            <a:r>
              <a:rPr lang="en-US" sz="3000" b="1" dirty="0">
                <a:solidFill>
                  <a:srgbClr val="0B2B57"/>
                </a:solidFill>
                <a:latin typeface="Arial" pitchFamily="34" charset="0"/>
                <a:ea typeface="Arial" pitchFamily="34" charset="-122"/>
                <a:cs typeface="Arial" pitchFamily="34" charset="-120"/>
              </a:rPr>
              <a:t>Üretimden Ölçüme: Kapalı Döngü İş Akışı</a:t>
            </a:r>
            <a:endParaRPr lang="en-US" sz="3000" dirty="0"/>
          </a:p>
        </p:txBody>
      </p:sp>
      <p:sp>
        <p:nvSpPr>
          <p:cNvPr id="3" name="Text 1"/>
          <p:cNvSpPr txBox="1"/>
          <p:nvPr/>
        </p:nvSpPr>
        <p:spPr>
          <a:xfrm>
            <a:off x="548640" y="1024128"/>
            <a:ext cx="11064240" cy="411480"/>
          </a:xfrm>
          <a:prstGeom prst="rect">
            <a:avLst/>
          </a:prstGeom>
          <a:noFill/>
          <a:ln/>
        </p:spPr>
        <p:txBody>
          <a:bodyPr wrap="square" lIns="0" tIns="0" rIns="0" bIns="0" rtlCol="0" anchor="ctr"/>
          <a:lstStyle/>
          <a:p>
            <a:pPr indent="0" marL="0">
              <a:buNone/>
            </a:pPr>
            <a:r>
              <a:rPr lang="en-US" sz="1400" dirty="0">
                <a:solidFill>
                  <a:srgbClr val="5B6B80"/>
                </a:solidFill>
                <a:latin typeface="Arial" pitchFamily="34" charset="0"/>
                <a:ea typeface="Arial" pitchFamily="34" charset="-122"/>
                <a:cs typeface="Arial" pitchFamily="34" charset="-120"/>
              </a:rPr>
              <a:t>İçerik, marka denetiminden ve insan onayından geçmeden kullanıma açılmaz; performansı bir sonraki üretimi besler</a:t>
            </a:r>
            <a:endParaRPr lang="en-US" sz="1400" dirty="0"/>
          </a:p>
        </p:txBody>
      </p:sp>
      <p:sp>
        <p:nvSpPr>
          <p:cNvPr id="4" name="Shape 2"/>
          <p:cNvSpPr/>
          <p:nvPr/>
        </p:nvSpPr>
        <p:spPr>
          <a:xfrm>
            <a:off x="449428" y="1645920"/>
            <a:ext cx="1691640" cy="1051560"/>
          </a:xfrm>
          <a:prstGeom prst="roundRect">
            <a:avLst>
              <a:gd name="adj" fmla="val 8696"/>
            </a:avLst>
          </a:prstGeom>
          <a:solidFill>
            <a:srgbClr val="EAF0F8"/>
          </a:solidFill>
          <a:ln w="12700">
            <a:solidFill>
              <a:srgbClr val="EAF0F8"/>
            </a:solidFill>
            <a:prstDash val="solid"/>
          </a:ln>
        </p:spPr>
      </p:sp>
      <p:pic>
        <p:nvPicPr>
          <p:cNvPr id="5" name="Image 0" descr="preencoded.png">    </p:cNvPr>
          <p:cNvPicPr>
            <a:picLocks noChangeAspect="1"/>
          </p:cNvPicPr>
          <p:nvPr/>
        </p:nvPicPr>
        <p:blipFill>
          <a:blip r:embed="rId1"/>
          <a:stretch>
            <a:fillRect/>
          </a:stretch>
        </p:blipFill>
        <p:spPr>
          <a:xfrm>
            <a:off x="1094080" y="1783080"/>
            <a:ext cx="402336" cy="402336"/>
          </a:xfrm>
          <a:prstGeom prst="rect">
            <a:avLst/>
          </a:prstGeom>
        </p:spPr>
      </p:pic>
      <p:sp>
        <p:nvSpPr>
          <p:cNvPr id="6" name="Text 3"/>
          <p:cNvSpPr txBox="1"/>
          <p:nvPr/>
        </p:nvSpPr>
        <p:spPr>
          <a:xfrm>
            <a:off x="449428" y="2212848"/>
            <a:ext cx="1691640" cy="411480"/>
          </a:xfrm>
          <a:prstGeom prst="rect">
            <a:avLst/>
          </a:prstGeom>
          <a:noFill/>
          <a:ln/>
        </p:spPr>
        <p:txBody>
          <a:bodyPr wrap="square" lIns="0" tIns="0" rIns="0" bIns="0" rtlCol="0" anchor="t"/>
          <a:lstStyle/>
          <a:p>
            <a:pPr algn="ctr" indent="0" marL="0">
              <a:buNone/>
            </a:pPr>
            <a:r>
              <a:rPr lang="en-US" sz="1200" b="1" dirty="0">
                <a:solidFill>
                  <a:srgbClr val="0B2B57"/>
                </a:solidFill>
                <a:latin typeface="Arial" pitchFamily="34" charset="0"/>
                <a:ea typeface="Arial" pitchFamily="34" charset="-122"/>
                <a:cs typeface="Arial" pitchFamily="34" charset="-120"/>
              </a:rPr>
              <a:t>Brief</a:t>
            </a:r>
            <a:endParaRPr lang="en-US" sz="1200" dirty="0"/>
          </a:p>
        </p:txBody>
      </p:sp>
      <p:sp>
        <p:nvSpPr>
          <p:cNvPr id="7" name="Text 4"/>
          <p:cNvSpPr txBox="1"/>
          <p:nvPr/>
        </p:nvSpPr>
        <p:spPr>
          <a:xfrm>
            <a:off x="449428" y="2834640"/>
            <a:ext cx="1691640" cy="1097280"/>
          </a:xfrm>
          <a:prstGeom prst="rect">
            <a:avLst/>
          </a:prstGeom>
          <a:noFill/>
          <a:ln/>
        </p:spPr>
        <p:txBody>
          <a:bodyPr wrap="square" lIns="0" tIns="0" rIns="0" bIns="0" rtlCol="0" anchor="t"/>
          <a:lstStyle/>
          <a:p>
            <a:pPr algn="ctr" indent="0" marL="0">
              <a:lnSpc>
                <a:spcPct val="110000"/>
              </a:lnSpc>
              <a:buNone/>
            </a:pPr>
            <a:r>
              <a:rPr lang="en-US" sz="1050" dirty="0">
                <a:solidFill>
                  <a:srgbClr val="1B2A3F"/>
                </a:solidFill>
                <a:latin typeface="Arial" pitchFamily="34" charset="0"/>
                <a:ea typeface="Arial" pitchFamily="34" charset="-122"/>
                <a:cs typeface="Arial" pitchFamily="34" charset="-120"/>
              </a:rPr>
              <a:t>Kampanya hedefi, ürün ve kanal seçilir; marka bilgisi otomatik bağlanır.</a:t>
            </a:r>
            <a:endParaRPr lang="en-US" sz="1050" dirty="0"/>
          </a:p>
        </p:txBody>
      </p:sp>
      <p:sp>
        <p:nvSpPr>
          <p:cNvPr id="8" name="Shape 5"/>
          <p:cNvSpPr/>
          <p:nvPr/>
        </p:nvSpPr>
        <p:spPr>
          <a:xfrm>
            <a:off x="2168500" y="2171700"/>
            <a:ext cx="173736" cy="0"/>
          </a:xfrm>
          <a:prstGeom prst="line">
            <a:avLst/>
          </a:prstGeom>
          <a:noFill/>
          <a:ln w="22225">
            <a:solidFill>
              <a:srgbClr val="1F4A86"/>
            </a:solidFill>
            <a:prstDash val="solid"/>
            <a:tailEnd type="triangle"/>
          </a:ln>
        </p:spPr>
      </p:sp>
      <p:sp>
        <p:nvSpPr>
          <p:cNvPr id="9" name="Shape 6"/>
          <p:cNvSpPr/>
          <p:nvPr/>
        </p:nvSpPr>
        <p:spPr>
          <a:xfrm>
            <a:off x="2369668" y="1645920"/>
            <a:ext cx="1691640" cy="1051560"/>
          </a:xfrm>
          <a:prstGeom prst="roundRect">
            <a:avLst>
              <a:gd name="adj" fmla="val 8696"/>
            </a:avLst>
          </a:prstGeom>
          <a:solidFill>
            <a:srgbClr val="EAF0F8"/>
          </a:solidFill>
          <a:ln w="12700">
            <a:solidFill>
              <a:srgbClr val="EAF0F8"/>
            </a:solidFill>
            <a:prstDash val="solid"/>
          </a:ln>
        </p:spPr>
      </p:sp>
      <p:pic>
        <p:nvPicPr>
          <p:cNvPr id="10" name="Image 1" descr="preencoded.png">    </p:cNvPr>
          <p:cNvPicPr>
            <a:picLocks noChangeAspect="1"/>
          </p:cNvPicPr>
          <p:nvPr/>
        </p:nvPicPr>
        <p:blipFill>
          <a:blip r:embed="rId2"/>
          <a:stretch>
            <a:fillRect/>
          </a:stretch>
        </p:blipFill>
        <p:spPr>
          <a:xfrm>
            <a:off x="3014320" y="1783080"/>
            <a:ext cx="402336" cy="402336"/>
          </a:xfrm>
          <a:prstGeom prst="rect">
            <a:avLst/>
          </a:prstGeom>
        </p:spPr>
      </p:pic>
      <p:sp>
        <p:nvSpPr>
          <p:cNvPr id="11" name="Text 7"/>
          <p:cNvSpPr txBox="1"/>
          <p:nvPr/>
        </p:nvSpPr>
        <p:spPr>
          <a:xfrm>
            <a:off x="2369668" y="2212848"/>
            <a:ext cx="1691640" cy="411480"/>
          </a:xfrm>
          <a:prstGeom prst="rect">
            <a:avLst/>
          </a:prstGeom>
          <a:noFill/>
          <a:ln/>
        </p:spPr>
        <p:txBody>
          <a:bodyPr wrap="square" lIns="0" tIns="0" rIns="0" bIns="0" rtlCol="0" anchor="t"/>
          <a:lstStyle/>
          <a:p>
            <a:pPr algn="ctr" indent="0" marL="0">
              <a:buNone/>
            </a:pPr>
            <a:r>
              <a:rPr lang="en-US" sz="1200" b="1" dirty="0">
                <a:solidFill>
                  <a:srgbClr val="0B2B57"/>
                </a:solidFill>
                <a:latin typeface="Arial" pitchFamily="34" charset="0"/>
                <a:ea typeface="Arial" pitchFamily="34" charset="-122"/>
                <a:cs typeface="Arial" pitchFamily="34" charset="-120"/>
              </a:rPr>
              <a:t>Üretim</a:t>
            </a:r>
            <a:endParaRPr lang="en-US" sz="1200" dirty="0"/>
          </a:p>
        </p:txBody>
      </p:sp>
      <p:sp>
        <p:nvSpPr>
          <p:cNvPr id="12" name="Text 8"/>
          <p:cNvSpPr txBox="1"/>
          <p:nvPr/>
        </p:nvSpPr>
        <p:spPr>
          <a:xfrm>
            <a:off x="2369668" y="2834640"/>
            <a:ext cx="1691640" cy="1097280"/>
          </a:xfrm>
          <a:prstGeom prst="rect">
            <a:avLst/>
          </a:prstGeom>
          <a:noFill/>
          <a:ln/>
        </p:spPr>
        <p:txBody>
          <a:bodyPr wrap="square" lIns="0" tIns="0" rIns="0" bIns="0" rtlCol="0" anchor="t"/>
          <a:lstStyle/>
          <a:p>
            <a:pPr algn="ctr" indent="0" marL="0">
              <a:lnSpc>
                <a:spcPct val="110000"/>
              </a:lnSpc>
              <a:buNone/>
            </a:pPr>
            <a:r>
              <a:rPr lang="en-US" sz="1050" dirty="0">
                <a:solidFill>
                  <a:srgbClr val="1B2A3F"/>
                </a:solidFill>
                <a:latin typeface="Arial" pitchFamily="34" charset="0"/>
                <a:ea typeface="Arial" pitchFamily="34" charset="-122"/>
                <a:cs typeface="Arial" pitchFamily="34" charset="-120"/>
              </a:rPr>
              <a:t>Metin, görsel, banner ve video stüdyolarda üretilir.</a:t>
            </a:r>
            <a:endParaRPr lang="en-US" sz="1050" dirty="0"/>
          </a:p>
        </p:txBody>
      </p:sp>
      <p:sp>
        <p:nvSpPr>
          <p:cNvPr id="13" name="Shape 9"/>
          <p:cNvSpPr/>
          <p:nvPr/>
        </p:nvSpPr>
        <p:spPr>
          <a:xfrm>
            <a:off x="4088740" y="2171700"/>
            <a:ext cx="173736" cy="0"/>
          </a:xfrm>
          <a:prstGeom prst="line">
            <a:avLst/>
          </a:prstGeom>
          <a:noFill/>
          <a:ln w="22225">
            <a:solidFill>
              <a:srgbClr val="1F4A86"/>
            </a:solidFill>
            <a:prstDash val="solid"/>
            <a:tailEnd type="triangle"/>
          </a:ln>
        </p:spPr>
      </p:sp>
      <p:sp>
        <p:nvSpPr>
          <p:cNvPr id="14" name="Shape 10"/>
          <p:cNvSpPr/>
          <p:nvPr/>
        </p:nvSpPr>
        <p:spPr>
          <a:xfrm>
            <a:off x="4289908" y="1645920"/>
            <a:ext cx="1691640" cy="1051560"/>
          </a:xfrm>
          <a:prstGeom prst="roundRect">
            <a:avLst>
              <a:gd name="adj" fmla="val 8696"/>
            </a:avLst>
          </a:prstGeom>
          <a:solidFill>
            <a:srgbClr val="0B2B57"/>
          </a:solidFill>
          <a:ln w="12700">
            <a:solidFill>
              <a:srgbClr val="0B2B57"/>
            </a:solidFill>
            <a:prstDash val="solid"/>
          </a:ln>
        </p:spPr>
      </p:sp>
      <p:pic>
        <p:nvPicPr>
          <p:cNvPr id="15" name="Image 2" descr="preencoded.png">    </p:cNvPr>
          <p:cNvPicPr>
            <a:picLocks noChangeAspect="1"/>
          </p:cNvPicPr>
          <p:nvPr/>
        </p:nvPicPr>
        <p:blipFill>
          <a:blip r:embed="rId3"/>
          <a:stretch>
            <a:fillRect/>
          </a:stretch>
        </p:blipFill>
        <p:spPr>
          <a:xfrm>
            <a:off x="4934560" y="1783080"/>
            <a:ext cx="402336" cy="402336"/>
          </a:xfrm>
          <a:prstGeom prst="rect">
            <a:avLst/>
          </a:prstGeom>
        </p:spPr>
      </p:pic>
      <p:sp>
        <p:nvSpPr>
          <p:cNvPr id="16" name="Text 11"/>
          <p:cNvSpPr txBox="1"/>
          <p:nvPr/>
        </p:nvSpPr>
        <p:spPr>
          <a:xfrm>
            <a:off x="4289908" y="2212848"/>
            <a:ext cx="1691640" cy="411480"/>
          </a:xfrm>
          <a:prstGeom prst="rect">
            <a:avLst/>
          </a:prstGeom>
          <a:noFill/>
          <a:ln/>
        </p:spPr>
        <p:txBody>
          <a:bodyPr wrap="square" lIns="0" tIns="0" rIns="0" bIns="0" rtlCol="0" anchor="t"/>
          <a:lstStyle/>
          <a:p>
            <a:pPr algn="ctr" indent="0" marL="0">
              <a:buNone/>
            </a:pPr>
            <a:r>
              <a:rPr lang="en-US" sz="1200" b="1" dirty="0">
                <a:solidFill>
                  <a:srgbClr val="FFFFFF"/>
                </a:solidFill>
                <a:latin typeface="Arial" pitchFamily="34" charset="0"/>
                <a:ea typeface="Arial" pitchFamily="34" charset="-122"/>
                <a:cs typeface="Arial" pitchFamily="34" charset="-120"/>
              </a:rPr>
              <a:t>Marka denetimi</a:t>
            </a:r>
            <a:endParaRPr lang="en-US" sz="1200" dirty="0"/>
          </a:p>
        </p:txBody>
      </p:sp>
      <p:sp>
        <p:nvSpPr>
          <p:cNvPr id="17" name="Text 12"/>
          <p:cNvSpPr txBox="1"/>
          <p:nvPr/>
        </p:nvSpPr>
        <p:spPr>
          <a:xfrm>
            <a:off x="4289908" y="2834640"/>
            <a:ext cx="1691640" cy="1097280"/>
          </a:xfrm>
          <a:prstGeom prst="rect">
            <a:avLst/>
          </a:prstGeom>
          <a:noFill/>
          <a:ln/>
        </p:spPr>
        <p:txBody>
          <a:bodyPr wrap="square" lIns="0" tIns="0" rIns="0" bIns="0" rtlCol="0" anchor="t"/>
          <a:lstStyle/>
          <a:p>
            <a:pPr algn="ctr" indent="0" marL="0">
              <a:lnSpc>
                <a:spcPct val="110000"/>
              </a:lnSpc>
              <a:buNone/>
            </a:pPr>
            <a:r>
              <a:rPr lang="en-US" sz="1050" dirty="0">
                <a:solidFill>
                  <a:srgbClr val="1B2A3F"/>
                </a:solidFill>
                <a:latin typeface="Arial" pitchFamily="34" charset="0"/>
                <a:ea typeface="Arial" pitchFamily="34" charset="-122"/>
                <a:cs typeface="Arial" pitchFamily="34" charset="-120"/>
              </a:rPr>
              <a:t>Çıktı marka kılavuzuna karşı otomatik doğrulanır, düzeltme önerilir.</a:t>
            </a:r>
            <a:endParaRPr lang="en-US" sz="1050" dirty="0"/>
          </a:p>
        </p:txBody>
      </p:sp>
      <p:sp>
        <p:nvSpPr>
          <p:cNvPr id="18" name="Shape 13"/>
          <p:cNvSpPr/>
          <p:nvPr/>
        </p:nvSpPr>
        <p:spPr>
          <a:xfrm>
            <a:off x="6008980" y="2171700"/>
            <a:ext cx="173736" cy="0"/>
          </a:xfrm>
          <a:prstGeom prst="line">
            <a:avLst/>
          </a:prstGeom>
          <a:noFill/>
          <a:ln w="22225">
            <a:solidFill>
              <a:srgbClr val="1F4A86"/>
            </a:solidFill>
            <a:prstDash val="solid"/>
            <a:tailEnd type="triangle"/>
          </a:ln>
        </p:spPr>
      </p:sp>
      <p:sp>
        <p:nvSpPr>
          <p:cNvPr id="19" name="Shape 14"/>
          <p:cNvSpPr/>
          <p:nvPr/>
        </p:nvSpPr>
        <p:spPr>
          <a:xfrm>
            <a:off x="6210148" y="1645920"/>
            <a:ext cx="1691640" cy="1051560"/>
          </a:xfrm>
          <a:prstGeom prst="roundRect">
            <a:avLst>
              <a:gd name="adj" fmla="val 8696"/>
            </a:avLst>
          </a:prstGeom>
          <a:solidFill>
            <a:srgbClr val="0B2B57"/>
          </a:solidFill>
          <a:ln w="12700">
            <a:solidFill>
              <a:srgbClr val="0B2B57"/>
            </a:solidFill>
            <a:prstDash val="solid"/>
          </a:ln>
        </p:spPr>
      </p:sp>
      <p:pic>
        <p:nvPicPr>
          <p:cNvPr id="20" name="Image 3" descr="preencoded.png">    </p:cNvPr>
          <p:cNvPicPr>
            <a:picLocks noChangeAspect="1"/>
          </p:cNvPicPr>
          <p:nvPr/>
        </p:nvPicPr>
        <p:blipFill>
          <a:blip r:embed="rId4"/>
          <a:stretch>
            <a:fillRect/>
          </a:stretch>
        </p:blipFill>
        <p:spPr>
          <a:xfrm>
            <a:off x="6854800" y="1783080"/>
            <a:ext cx="402336" cy="402336"/>
          </a:xfrm>
          <a:prstGeom prst="rect">
            <a:avLst/>
          </a:prstGeom>
        </p:spPr>
      </p:pic>
      <p:sp>
        <p:nvSpPr>
          <p:cNvPr id="21" name="Text 15"/>
          <p:cNvSpPr txBox="1"/>
          <p:nvPr/>
        </p:nvSpPr>
        <p:spPr>
          <a:xfrm>
            <a:off x="6210148" y="2212848"/>
            <a:ext cx="1691640" cy="411480"/>
          </a:xfrm>
          <a:prstGeom prst="rect">
            <a:avLst/>
          </a:prstGeom>
          <a:noFill/>
          <a:ln/>
        </p:spPr>
        <p:txBody>
          <a:bodyPr wrap="square" lIns="0" tIns="0" rIns="0" bIns="0" rtlCol="0" anchor="t"/>
          <a:lstStyle/>
          <a:p>
            <a:pPr algn="ctr" indent="0" marL="0">
              <a:buNone/>
            </a:pPr>
            <a:r>
              <a:rPr lang="en-US" sz="1200" b="1" dirty="0">
                <a:solidFill>
                  <a:srgbClr val="FFFFFF"/>
                </a:solidFill>
                <a:latin typeface="Arial" pitchFamily="34" charset="0"/>
                <a:ea typeface="Arial" pitchFamily="34" charset="-122"/>
                <a:cs typeface="Arial" pitchFamily="34" charset="-120"/>
              </a:rPr>
              <a:t>İnceleme ve onay</a:t>
            </a:r>
            <a:endParaRPr lang="en-US" sz="1200" dirty="0"/>
          </a:p>
        </p:txBody>
      </p:sp>
      <p:sp>
        <p:nvSpPr>
          <p:cNvPr id="22" name="Text 16"/>
          <p:cNvSpPr txBox="1"/>
          <p:nvPr/>
        </p:nvSpPr>
        <p:spPr>
          <a:xfrm>
            <a:off x="6210148" y="2834640"/>
            <a:ext cx="1691640" cy="1097280"/>
          </a:xfrm>
          <a:prstGeom prst="rect">
            <a:avLst/>
          </a:prstGeom>
          <a:noFill/>
          <a:ln/>
        </p:spPr>
        <p:txBody>
          <a:bodyPr wrap="square" lIns="0" tIns="0" rIns="0" bIns="0" rtlCol="0" anchor="t"/>
          <a:lstStyle/>
          <a:p>
            <a:pPr algn="ctr" indent="0" marL="0">
              <a:lnSpc>
                <a:spcPct val="110000"/>
              </a:lnSpc>
              <a:buNone/>
            </a:pPr>
            <a:r>
              <a:rPr lang="en-US" sz="1050" dirty="0">
                <a:solidFill>
                  <a:srgbClr val="1B2A3F"/>
                </a:solidFill>
                <a:latin typeface="Arial" pitchFamily="34" charset="0"/>
                <a:ea typeface="Arial" pitchFamily="34" charset="-122"/>
                <a:cs typeface="Arial" pitchFamily="34" charset="-120"/>
              </a:rPr>
              <a:t>Yetkili kullanıcılar inceler; içerik ancak onayla kullanıma açılır.</a:t>
            </a:r>
            <a:endParaRPr lang="en-US" sz="1050" dirty="0"/>
          </a:p>
        </p:txBody>
      </p:sp>
      <p:sp>
        <p:nvSpPr>
          <p:cNvPr id="23" name="Shape 17"/>
          <p:cNvSpPr/>
          <p:nvPr/>
        </p:nvSpPr>
        <p:spPr>
          <a:xfrm>
            <a:off x="7929220" y="2171700"/>
            <a:ext cx="173736" cy="0"/>
          </a:xfrm>
          <a:prstGeom prst="line">
            <a:avLst/>
          </a:prstGeom>
          <a:noFill/>
          <a:ln w="22225">
            <a:solidFill>
              <a:srgbClr val="1F4A86"/>
            </a:solidFill>
            <a:prstDash val="solid"/>
            <a:tailEnd type="triangle"/>
          </a:ln>
        </p:spPr>
      </p:sp>
      <p:sp>
        <p:nvSpPr>
          <p:cNvPr id="24" name="Shape 18"/>
          <p:cNvSpPr/>
          <p:nvPr/>
        </p:nvSpPr>
        <p:spPr>
          <a:xfrm>
            <a:off x="8130388" y="1645920"/>
            <a:ext cx="1691640" cy="1051560"/>
          </a:xfrm>
          <a:prstGeom prst="roundRect">
            <a:avLst>
              <a:gd name="adj" fmla="val 8696"/>
            </a:avLst>
          </a:prstGeom>
          <a:solidFill>
            <a:srgbClr val="EAF0F8"/>
          </a:solidFill>
          <a:ln w="12700">
            <a:solidFill>
              <a:srgbClr val="EAF0F8"/>
            </a:solidFill>
            <a:prstDash val="solid"/>
          </a:ln>
        </p:spPr>
      </p:sp>
      <p:pic>
        <p:nvPicPr>
          <p:cNvPr id="25" name="Image 4" descr="preencoded.png">    </p:cNvPr>
          <p:cNvPicPr>
            <a:picLocks noChangeAspect="1"/>
          </p:cNvPicPr>
          <p:nvPr/>
        </p:nvPicPr>
        <p:blipFill>
          <a:blip r:embed="rId5"/>
          <a:stretch>
            <a:fillRect/>
          </a:stretch>
        </p:blipFill>
        <p:spPr>
          <a:xfrm>
            <a:off x="8775040" y="1783080"/>
            <a:ext cx="402336" cy="402336"/>
          </a:xfrm>
          <a:prstGeom prst="rect">
            <a:avLst/>
          </a:prstGeom>
        </p:spPr>
      </p:pic>
      <p:sp>
        <p:nvSpPr>
          <p:cNvPr id="26" name="Text 19"/>
          <p:cNvSpPr txBox="1"/>
          <p:nvPr/>
        </p:nvSpPr>
        <p:spPr>
          <a:xfrm>
            <a:off x="8130388" y="2212848"/>
            <a:ext cx="1691640" cy="411480"/>
          </a:xfrm>
          <a:prstGeom prst="rect">
            <a:avLst/>
          </a:prstGeom>
          <a:noFill/>
          <a:ln/>
        </p:spPr>
        <p:txBody>
          <a:bodyPr wrap="square" lIns="0" tIns="0" rIns="0" bIns="0" rtlCol="0" anchor="t"/>
          <a:lstStyle/>
          <a:p>
            <a:pPr algn="ctr" indent="0" marL="0">
              <a:buNone/>
            </a:pPr>
            <a:r>
              <a:rPr lang="en-US" sz="1200" b="1" dirty="0">
                <a:solidFill>
                  <a:srgbClr val="0B2B57"/>
                </a:solidFill>
                <a:latin typeface="Arial" pitchFamily="34" charset="0"/>
                <a:ea typeface="Arial" pitchFamily="34" charset="-122"/>
                <a:cs typeface="Arial" pitchFamily="34" charset="-120"/>
              </a:rPr>
              <a:t>Kullanım</a:t>
            </a:r>
            <a:endParaRPr lang="en-US" sz="1200" dirty="0"/>
          </a:p>
        </p:txBody>
      </p:sp>
      <p:sp>
        <p:nvSpPr>
          <p:cNvPr id="27" name="Text 20"/>
          <p:cNvSpPr txBox="1"/>
          <p:nvPr/>
        </p:nvSpPr>
        <p:spPr>
          <a:xfrm>
            <a:off x="8130388" y="2834640"/>
            <a:ext cx="1691640" cy="1097280"/>
          </a:xfrm>
          <a:prstGeom prst="rect">
            <a:avLst/>
          </a:prstGeom>
          <a:noFill/>
          <a:ln/>
        </p:spPr>
        <p:txBody>
          <a:bodyPr wrap="square" lIns="0" tIns="0" rIns="0" bIns="0" rtlCol="0" anchor="t"/>
          <a:lstStyle/>
          <a:p>
            <a:pPr algn="ctr" indent="0" marL="0">
              <a:lnSpc>
                <a:spcPct val="110000"/>
              </a:lnSpc>
              <a:buNone/>
            </a:pPr>
            <a:r>
              <a:rPr lang="en-US" sz="1050" dirty="0">
                <a:solidFill>
                  <a:srgbClr val="1B2A3F"/>
                </a:solidFill>
                <a:latin typeface="Arial" pitchFamily="34" charset="0"/>
                <a:ea typeface="Arial" pitchFamily="34" charset="-122"/>
                <a:cs typeface="Arial" pitchFamily="34" charset="-120"/>
              </a:rPr>
              <a:t>Onaylı içerik izlenebilir şekilde etiketlenerek kanallara verilir.</a:t>
            </a:r>
            <a:endParaRPr lang="en-US" sz="1050" dirty="0"/>
          </a:p>
        </p:txBody>
      </p:sp>
      <p:sp>
        <p:nvSpPr>
          <p:cNvPr id="28" name="Shape 21"/>
          <p:cNvSpPr/>
          <p:nvPr/>
        </p:nvSpPr>
        <p:spPr>
          <a:xfrm>
            <a:off x="9849460" y="2171700"/>
            <a:ext cx="173736" cy="0"/>
          </a:xfrm>
          <a:prstGeom prst="line">
            <a:avLst/>
          </a:prstGeom>
          <a:noFill/>
          <a:ln w="22225">
            <a:solidFill>
              <a:srgbClr val="1F4A86"/>
            </a:solidFill>
            <a:prstDash val="solid"/>
            <a:tailEnd type="triangle"/>
          </a:ln>
        </p:spPr>
      </p:sp>
      <p:sp>
        <p:nvSpPr>
          <p:cNvPr id="29" name="Shape 22"/>
          <p:cNvSpPr/>
          <p:nvPr/>
        </p:nvSpPr>
        <p:spPr>
          <a:xfrm>
            <a:off x="10050628" y="1645920"/>
            <a:ext cx="1691640" cy="1051560"/>
          </a:xfrm>
          <a:prstGeom prst="roundRect">
            <a:avLst>
              <a:gd name="adj" fmla="val 8696"/>
            </a:avLst>
          </a:prstGeom>
          <a:solidFill>
            <a:srgbClr val="EAF0F8"/>
          </a:solidFill>
          <a:ln w="12700">
            <a:solidFill>
              <a:srgbClr val="EAF0F8"/>
            </a:solidFill>
            <a:prstDash val="solid"/>
          </a:ln>
        </p:spPr>
      </p:sp>
      <p:pic>
        <p:nvPicPr>
          <p:cNvPr id="30" name="Image 5" descr="preencoded.png">    </p:cNvPr>
          <p:cNvPicPr>
            <a:picLocks noChangeAspect="1"/>
          </p:cNvPicPr>
          <p:nvPr/>
        </p:nvPicPr>
        <p:blipFill>
          <a:blip r:embed="rId6"/>
          <a:stretch>
            <a:fillRect/>
          </a:stretch>
        </p:blipFill>
        <p:spPr>
          <a:xfrm>
            <a:off x="10695280" y="1783080"/>
            <a:ext cx="402336" cy="402336"/>
          </a:xfrm>
          <a:prstGeom prst="rect">
            <a:avLst/>
          </a:prstGeom>
        </p:spPr>
      </p:pic>
      <p:sp>
        <p:nvSpPr>
          <p:cNvPr id="31" name="Text 23"/>
          <p:cNvSpPr txBox="1"/>
          <p:nvPr/>
        </p:nvSpPr>
        <p:spPr>
          <a:xfrm>
            <a:off x="10050628" y="2212848"/>
            <a:ext cx="1691640" cy="411480"/>
          </a:xfrm>
          <a:prstGeom prst="rect">
            <a:avLst/>
          </a:prstGeom>
          <a:noFill/>
          <a:ln/>
        </p:spPr>
        <p:txBody>
          <a:bodyPr wrap="square" lIns="0" tIns="0" rIns="0" bIns="0" rtlCol="0" anchor="t"/>
          <a:lstStyle/>
          <a:p>
            <a:pPr algn="ctr" indent="0" marL="0">
              <a:buNone/>
            </a:pPr>
            <a:r>
              <a:rPr lang="en-US" sz="1200" b="1" dirty="0">
                <a:solidFill>
                  <a:srgbClr val="0B2B57"/>
                </a:solidFill>
                <a:latin typeface="Arial" pitchFamily="34" charset="0"/>
                <a:ea typeface="Arial" pitchFamily="34" charset="-122"/>
                <a:cs typeface="Arial" pitchFamily="34" charset="-120"/>
              </a:rPr>
              <a:t>Ölçüm</a:t>
            </a:r>
            <a:endParaRPr lang="en-US" sz="1200" dirty="0"/>
          </a:p>
        </p:txBody>
      </p:sp>
      <p:sp>
        <p:nvSpPr>
          <p:cNvPr id="32" name="Text 24"/>
          <p:cNvSpPr txBox="1"/>
          <p:nvPr/>
        </p:nvSpPr>
        <p:spPr>
          <a:xfrm>
            <a:off x="10050628" y="2834640"/>
            <a:ext cx="1691640" cy="1097280"/>
          </a:xfrm>
          <a:prstGeom prst="rect">
            <a:avLst/>
          </a:prstGeom>
          <a:noFill/>
          <a:ln/>
        </p:spPr>
        <p:txBody>
          <a:bodyPr wrap="square" lIns="0" tIns="0" rIns="0" bIns="0" rtlCol="0" anchor="t"/>
          <a:lstStyle/>
          <a:p>
            <a:pPr algn="ctr" indent="0" marL="0">
              <a:lnSpc>
                <a:spcPct val="110000"/>
              </a:lnSpc>
              <a:buNone/>
            </a:pPr>
            <a:r>
              <a:rPr lang="en-US" sz="1050" dirty="0">
                <a:solidFill>
                  <a:srgbClr val="1B2A3F"/>
                </a:solidFill>
                <a:latin typeface="Arial" pitchFamily="34" charset="0"/>
                <a:ea typeface="Arial" pitchFamily="34" charset="-122"/>
                <a:cs typeface="Arial" pitchFamily="34" charset="-120"/>
              </a:rPr>
              <a:t>Performans verisi platforma geri döner; öğrenme yeni brief'e taşınır.</a:t>
            </a:r>
            <a:endParaRPr lang="en-US" sz="1050" dirty="0"/>
          </a:p>
        </p:txBody>
      </p:sp>
      <p:sp>
        <p:nvSpPr>
          <p:cNvPr id="33" name="Shape 25"/>
          <p:cNvSpPr/>
          <p:nvPr/>
        </p:nvSpPr>
        <p:spPr>
          <a:xfrm>
            <a:off x="10896448" y="3794760"/>
            <a:ext cx="0" cy="640080"/>
          </a:xfrm>
          <a:prstGeom prst="line">
            <a:avLst/>
          </a:prstGeom>
          <a:noFill/>
          <a:ln w="22225">
            <a:solidFill>
              <a:srgbClr val="B9772F"/>
            </a:solidFill>
            <a:prstDash val="solid"/>
          </a:ln>
        </p:spPr>
      </p:sp>
      <p:sp>
        <p:nvSpPr>
          <p:cNvPr id="34" name="Shape 26"/>
          <p:cNvSpPr/>
          <p:nvPr/>
        </p:nvSpPr>
        <p:spPr>
          <a:xfrm flipH="1">
            <a:off x="1295248" y="4434840"/>
            <a:ext cx="9601200" cy="0"/>
          </a:xfrm>
          <a:prstGeom prst="line">
            <a:avLst/>
          </a:prstGeom>
          <a:noFill/>
          <a:ln w="22225">
            <a:solidFill>
              <a:srgbClr val="B9772F"/>
            </a:solidFill>
            <a:prstDash val="solid"/>
          </a:ln>
        </p:spPr>
      </p:sp>
      <p:sp>
        <p:nvSpPr>
          <p:cNvPr id="35" name="Shape 27"/>
          <p:cNvSpPr/>
          <p:nvPr/>
        </p:nvSpPr>
        <p:spPr>
          <a:xfrm flipV="1">
            <a:off x="1295248" y="3794760"/>
            <a:ext cx="0" cy="640080"/>
          </a:xfrm>
          <a:prstGeom prst="line">
            <a:avLst/>
          </a:prstGeom>
          <a:noFill/>
          <a:ln w="22225">
            <a:solidFill>
              <a:srgbClr val="B9772F"/>
            </a:solidFill>
            <a:prstDash val="solid"/>
            <a:tailEnd type="triangle"/>
          </a:ln>
        </p:spPr>
      </p:sp>
      <p:sp>
        <p:nvSpPr>
          <p:cNvPr id="36" name="Text 28"/>
          <p:cNvSpPr txBox="1"/>
          <p:nvPr/>
        </p:nvSpPr>
        <p:spPr>
          <a:xfrm>
            <a:off x="3200400" y="4480560"/>
            <a:ext cx="5760720" cy="274320"/>
          </a:xfrm>
          <a:prstGeom prst="rect">
            <a:avLst/>
          </a:prstGeom>
          <a:noFill/>
          <a:ln/>
        </p:spPr>
        <p:txBody>
          <a:bodyPr wrap="square" lIns="0" tIns="0" rIns="0" bIns="0" rtlCol="0" anchor="ctr"/>
          <a:lstStyle/>
          <a:p>
            <a:pPr algn="ctr" indent="0" marL="0">
              <a:buNone/>
            </a:pPr>
            <a:r>
              <a:rPr lang="en-US" sz="1000" dirty="0">
                <a:solidFill>
                  <a:srgbClr val="B9772F"/>
                </a:solidFill>
                <a:latin typeface="Arial" pitchFamily="34" charset="0"/>
                <a:ea typeface="Arial" pitchFamily="34" charset="-122"/>
                <a:cs typeface="Arial" pitchFamily="34" charset="-120"/>
              </a:rPr>
              <a:t>öğrenme döngüsü: performans verisi bir sonraki brief'i besler</a:t>
            </a:r>
            <a:endParaRPr lang="en-US" sz="1000" dirty="0"/>
          </a:p>
        </p:txBody>
      </p:sp>
      <p:sp>
        <p:nvSpPr>
          <p:cNvPr id="37" name="Shape 29"/>
          <p:cNvSpPr/>
          <p:nvPr/>
        </p:nvSpPr>
        <p:spPr>
          <a:xfrm>
            <a:off x="548640" y="5074920"/>
            <a:ext cx="5440680" cy="1097280"/>
          </a:xfrm>
          <a:prstGeom prst="roundRect">
            <a:avLst>
              <a:gd name="adj" fmla="val 10000"/>
            </a:avLst>
          </a:prstGeom>
          <a:solidFill>
            <a:srgbClr val="EAF0F8"/>
          </a:solidFill>
          <a:ln w="12700">
            <a:solidFill>
              <a:srgbClr val="EAF0F8"/>
            </a:solidFill>
            <a:prstDash val="solid"/>
          </a:ln>
        </p:spPr>
      </p:sp>
      <p:sp>
        <p:nvSpPr>
          <p:cNvPr id="38" name="Shape 30"/>
          <p:cNvSpPr/>
          <p:nvPr/>
        </p:nvSpPr>
        <p:spPr>
          <a:xfrm>
            <a:off x="777240" y="5303520"/>
            <a:ext cx="457200" cy="457200"/>
          </a:xfrm>
          <a:prstGeom prst="ellipse">
            <a:avLst/>
          </a:prstGeom>
          <a:solidFill>
            <a:srgbClr val="0B2B57"/>
          </a:solidFill>
          <a:ln w="12700">
            <a:solidFill>
              <a:srgbClr val="0B2B57"/>
            </a:solidFill>
            <a:prstDash val="solid"/>
          </a:ln>
        </p:spPr>
      </p:sp>
      <p:pic>
        <p:nvPicPr>
          <p:cNvPr id="39" name="Image 6" descr="preencoded.png">    </p:cNvPr>
          <p:cNvPicPr>
            <a:picLocks noChangeAspect="1"/>
          </p:cNvPicPr>
          <p:nvPr/>
        </p:nvPicPr>
        <p:blipFill>
          <a:blip r:embed="rId7"/>
          <a:stretch>
            <a:fillRect/>
          </a:stretch>
        </p:blipFill>
        <p:spPr>
          <a:xfrm>
            <a:off x="877824" y="5404104"/>
            <a:ext cx="256032" cy="256032"/>
          </a:xfrm>
          <a:prstGeom prst="rect">
            <a:avLst/>
          </a:prstGeom>
        </p:spPr>
      </p:pic>
      <p:sp>
        <p:nvSpPr>
          <p:cNvPr id="40" name="Text 31"/>
          <p:cNvSpPr txBox="1"/>
          <p:nvPr/>
        </p:nvSpPr>
        <p:spPr>
          <a:xfrm>
            <a:off x="1417320" y="5257800"/>
            <a:ext cx="4389120" cy="292608"/>
          </a:xfrm>
          <a:prstGeom prst="rect">
            <a:avLst/>
          </a:prstGeom>
          <a:noFill/>
          <a:ln/>
        </p:spPr>
        <p:txBody>
          <a:bodyPr wrap="square" lIns="0" tIns="0" rIns="0" bIns="0" rtlCol="0" anchor="ctr"/>
          <a:lstStyle/>
          <a:p>
            <a:pPr indent="0" marL="0">
              <a:buNone/>
            </a:pPr>
            <a:r>
              <a:rPr lang="en-US" sz="1300" b="1" dirty="0">
                <a:solidFill>
                  <a:srgbClr val="0B2B57"/>
                </a:solidFill>
                <a:latin typeface="Arial" pitchFamily="34" charset="0"/>
                <a:ea typeface="Arial" pitchFamily="34" charset="-122"/>
                <a:cs typeface="Arial" pitchFamily="34" charset="-120"/>
              </a:rPr>
              <a:t>Otomatik yayın yok, son söz insanda</a:t>
            </a:r>
            <a:endParaRPr lang="en-US" sz="1300" dirty="0"/>
          </a:p>
        </p:txBody>
      </p:sp>
      <p:sp>
        <p:nvSpPr>
          <p:cNvPr id="41" name="Text 32"/>
          <p:cNvSpPr txBox="1"/>
          <p:nvPr/>
        </p:nvSpPr>
        <p:spPr>
          <a:xfrm>
            <a:off x="1417320" y="5550408"/>
            <a:ext cx="4389120" cy="548640"/>
          </a:xfrm>
          <a:prstGeom prst="rect">
            <a:avLst/>
          </a:prstGeom>
          <a:noFill/>
          <a:ln/>
        </p:spPr>
        <p:txBody>
          <a:bodyPr wrap="square" lIns="0" tIns="0" rIns="0" bIns="0" rtlCol="0" anchor="t"/>
          <a:lstStyle/>
          <a:p>
            <a:pPr indent="0" marL="0">
              <a:lnSpc>
                <a:spcPct val="110000"/>
              </a:lnSpc>
              <a:buNone/>
            </a:pPr>
            <a:r>
              <a:rPr lang="en-US" sz="1100" dirty="0">
                <a:solidFill>
                  <a:srgbClr val="1B2A3F"/>
                </a:solidFill>
                <a:latin typeface="Arial" pitchFamily="34" charset="0"/>
                <a:ea typeface="Arial" pitchFamily="34" charset="-122"/>
                <a:cs typeface="Arial" pitchFamily="34" charset="-120"/>
              </a:rPr>
              <a:t>Bilinçli bir tasarım kararı: platform içeriği hazırlar ve denetler, yayın kararını her zaman yetkili kullanıcı verir.</a:t>
            </a:r>
            <a:endParaRPr lang="en-US" sz="1100" dirty="0"/>
          </a:p>
        </p:txBody>
      </p:sp>
      <p:sp>
        <p:nvSpPr>
          <p:cNvPr id="42" name="Shape 33"/>
          <p:cNvSpPr/>
          <p:nvPr/>
        </p:nvSpPr>
        <p:spPr>
          <a:xfrm>
            <a:off x="6217920" y="5074920"/>
            <a:ext cx="5440680" cy="1097280"/>
          </a:xfrm>
          <a:prstGeom prst="roundRect">
            <a:avLst>
              <a:gd name="adj" fmla="val 10000"/>
            </a:avLst>
          </a:prstGeom>
          <a:solidFill>
            <a:srgbClr val="EAF0F8"/>
          </a:solidFill>
          <a:ln w="12700">
            <a:solidFill>
              <a:srgbClr val="EAF0F8"/>
            </a:solidFill>
            <a:prstDash val="solid"/>
          </a:ln>
        </p:spPr>
      </p:sp>
      <p:sp>
        <p:nvSpPr>
          <p:cNvPr id="43" name="Shape 34"/>
          <p:cNvSpPr/>
          <p:nvPr/>
        </p:nvSpPr>
        <p:spPr>
          <a:xfrm>
            <a:off x="6446520" y="5303520"/>
            <a:ext cx="457200" cy="457200"/>
          </a:xfrm>
          <a:prstGeom prst="ellipse">
            <a:avLst/>
          </a:prstGeom>
          <a:solidFill>
            <a:srgbClr val="0B2B57"/>
          </a:solidFill>
          <a:ln w="12700">
            <a:solidFill>
              <a:srgbClr val="0B2B57"/>
            </a:solidFill>
            <a:prstDash val="solid"/>
          </a:ln>
        </p:spPr>
      </p:sp>
      <p:pic>
        <p:nvPicPr>
          <p:cNvPr id="44" name="Image 7" descr="preencoded.png">    </p:cNvPr>
          <p:cNvPicPr>
            <a:picLocks noChangeAspect="1"/>
          </p:cNvPicPr>
          <p:nvPr/>
        </p:nvPicPr>
        <p:blipFill>
          <a:blip r:embed="rId8"/>
          <a:stretch>
            <a:fillRect/>
          </a:stretch>
        </p:blipFill>
        <p:spPr>
          <a:xfrm>
            <a:off x="6547104" y="5404104"/>
            <a:ext cx="256032" cy="256032"/>
          </a:xfrm>
          <a:prstGeom prst="rect">
            <a:avLst/>
          </a:prstGeom>
        </p:spPr>
      </p:pic>
      <p:sp>
        <p:nvSpPr>
          <p:cNvPr id="45" name="Text 35"/>
          <p:cNvSpPr txBox="1"/>
          <p:nvPr/>
        </p:nvSpPr>
        <p:spPr>
          <a:xfrm>
            <a:off x="7086600" y="5257800"/>
            <a:ext cx="4389120" cy="292608"/>
          </a:xfrm>
          <a:prstGeom prst="rect">
            <a:avLst/>
          </a:prstGeom>
          <a:noFill/>
          <a:ln/>
        </p:spPr>
        <p:txBody>
          <a:bodyPr wrap="square" lIns="0" tIns="0" rIns="0" bIns="0" rtlCol="0" anchor="ctr"/>
          <a:lstStyle/>
          <a:p>
            <a:pPr indent="0" marL="0">
              <a:buNone/>
            </a:pPr>
            <a:r>
              <a:rPr lang="en-US" sz="1300" b="1" dirty="0">
                <a:solidFill>
                  <a:srgbClr val="0B2B57"/>
                </a:solidFill>
                <a:latin typeface="Arial" pitchFamily="34" charset="0"/>
                <a:ea typeface="Arial" pitchFamily="34" charset="-122"/>
                <a:cs typeface="Arial" pitchFamily="34" charset="-120"/>
              </a:rPr>
              <a:t>Her rakamın kaynağı görünür</a:t>
            </a:r>
            <a:endParaRPr lang="en-US" sz="1300" dirty="0"/>
          </a:p>
        </p:txBody>
      </p:sp>
      <p:sp>
        <p:nvSpPr>
          <p:cNvPr id="46" name="Text 36"/>
          <p:cNvSpPr txBox="1"/>
          <p:nvPr/>
        </p:nvSpPr>
        <p:spPr>
          <a:xfrm>
            <a:off x="7086600" y="5550408"/>
            <a:ext cx="4389120" cy="548640"/>
          </a:xfrm>
          <a:prstGeom prst="rect">
            <a:avLst/>
          </a:prstGeom>
          <a:noFill/>
          <a:ln/>
        </p:spPr>
        <p:txBody>
          <a:bodyPr wrap="square" lIns="0" tIns="0" rIns="0" bIns="0" rtlCol="0" anchor="t"/>
          <a:lstStyle/>
          <a:p>
            <a:pPr indent="0" marL="0">
              <a:lnSpc>
                <a:spcPct val="110000"/>
              </a:lnSpc>
              <a:buNone/>
            </a:pPr>
            <a:r>
              <a:rPr lang="en-US" sz="1100" dirty="0">
                <a:solidFill>
                  <a:srgbClr val="1B2A3F"/>
                </a:solidFill>
                <a:latin typeface="Arial" pitchFamily="34" charset="0"/>
                <a:ea typeface="Arial" pitchFamily="34" charset="-122"/>
                <a:cs typeface="Arial" pitchFamily="34" charset="-120"/>
              </a:rPr>
              <a:t>Analitik panelde her veri noktası hangi kanaldan, hangi tarih aralığından geldiğini gösterir.</a:t>
            </a:r>
            <a:endParaRPr lang="en-US" sz="11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txBox="1"/>
          <p:nvPr/>
        </p:nvSpPr>
        <p:spPr>
          <a:xfrm>
            <a:off x="548640" y="411480"/>
            <a:ext cx="11064240" cy="640080"/>
          </a:xfrm>
          <a:prstGeom prst="rect">
            <a:avLst/>
          </a:prstGeom>
          <a:noFill/>
          <a:ln/>
        </p:spPr>
        <p:txBody>
          <a:bodyPr wrap="square" lIns="0" tIns="0" rIns="0" bIns="0" rtlCol="0" anchor="ctr"/>
          <a:lstStyle/>
          <a:p>
            <a:pPr indent="0" marL="0">
              <a:buNone/>
            </a:pPr>
            <a:r>
              <a:rPr lang="en-US" sz="3000" b="1" dirty="0">
                <a:solidFill>
                  <a:srgbClr val="0B2B57"/>
                </a:solidFill>
                <a:latin typeface="Arial" pitchFamily="34" charset="0"/>
                <a:ea typeface="Arial" pitchFamily="34" charset="-122"/>
                <a:cs typeface="Arial" pitchFamily="34" charset="-120"/>
              </a:rPr>
              <a:t>Süreç: Önce ve Sonra</a:t>
            </a:r>
            <a:endParaRPr lang="en-US" sz="3000" dirty="0"/>
          </a:p>
        </p:txBody>
      </p:sp>
      <p:sp>
        <p:nvSpPr>
          <p:cNvPr id="3" name="Shape 1"/>
          <p:cNvSpPr/>
          <p:nvPr/>
        </p:nvSpPr>
        <p:spPr>
          <a:xfrm>
            <a:off x="548640" y="1371600"/>
            <a:ext cx="5486400" cy="4800600"/>
          </a:xfrm>
          <a:prstGeom prst="roundRect">
            <a:avLst>
              <a:gd name="adj" fmla="val 2286"/>
            </a:avLst>
          </a:prstGeom>
          <a:solidFill>
            <a:srgbClr val="F5F8FC"/>
          </a:solidFill>
          <a:ln w="12700">
            <a:solidFill>
              <a:srgbClr val="C9D4E3"/>
            </a:solidFill>
            <a:prstDash val="solid"/>
          </a:ln>
        </p:spPr>
      </p:sp>
      <p:sp>
        <p:nvSpPr>
          <p:cNvPr id="4" name="Shape 2"/>
          <p:cNvSpPr/>
          <p:nvPr/>
        </p:nvSpPr>
        <p:spPr>
          <a:xfrm>
            <a:off x="6172200" y="1371600"/>
            <a:ext cx="5486400" cy="4800600"/>
          </a:xfrm>
          <a:prstGeom prst="roundRect">
            <a:avLst>
              <a:gd name="adj" fmla="val 2286"/>
            </a:avLst>
          </a:prstGeom>
          <a:solidFill>
            <a:srgbClr val="0B2B57"/>
          </a:solidFill>
          <a:ln w="12700">
            <a:solidFill>
              <a:srgbClr val="0B2B57"/>
            </a:solidFill>
            <a:prstDash val="solid"/>
          </a:ln>
        </p:spPr>
      </p:sp>
      <p:sp>
        <p:nvSpPr>
          <p:cNvPr id="5" name="Text 3"/>
          <p:cNvSpPr txBox="1"/>
          <p:nvPr/>
        </p:nvSpPr>
        <p:spPr>
          <a:xfrm>
            <a:off x="822960" y="1554480"/>
            <a:ext cx="5029200" cy="365760"/>
          </a:xfrm>
          <a:prstGeom prst="rect">
            <a:avLst/>
          </a:prstGeom>
          <a:noFill/>
          <a:ln/>
        </p:spPr>
        <p:txBody>
          <a:bodyPr wrap="square" lIns="0" tIns="0" rIns="0" bIns="0" rtlCol="0" anchor="ctr"/>
          <a:lstStyle/>
          <a:p>
            <a:pPr indent="0" marL="0">
              <a:buNone/>
            </a:pPr>
            <a:r>
              <a:rPr lang="en-US" sz="1300" b="1" spc="300" kern="0" dirty="0">
                <a:solidFill>
                  <a:srgbClr val="5B6B80"/>
                </a:solidFill>
                <a:latin typeface="Arial" pitchFamily="34" charset="0"/>
                <a:ea typeface="Arial" pitchFamily="34" charset="-122"/>
                <a:cs typeface="Arial" pitchFamily="34" charset="-120"/>
              </a:rPr>
              <a:t>ÖNCE</a:t>
            </a:r>
            <a:endParaRPr lang="en-US" sz="1300" dirty="0"/>
          </a:p>
        </p:txBody>
      </p:sp>
      <p:sp>
        <p:nvSpPr>
          <p:cNvPr id="6" name="Text 4"/>
          <p:cNvSpPr txBox="1"/>
          <p:nvPr/>
        </p:nvSpPr>
        <p:spPr>
          <a:xfrm>
            <a:off x="6446520" y="1554480"/>
            <a:ext cx="5029200" cy="365760"/>
          </a:xfrm>
          <a:prstGeom prst="rect">
            <a:avLst/>
          </a:prstGeom>
          <a:noFill/>
          <a:ln/>
        </p:spPr>
        <p:txBody>
          <a:bodyPr wrap="square" lIns="0" tIns="0" rIns="0" bIns="0" rtlCol="0" anchor="ctr"/>
          <a:lstStyle/>
          <a:p>
            <a:pPr indent="0" marL="0">
              <a:buNone/>
            </a:pPr>
            <a:r>
              <a:rPr lang="en-US" sz="1300" b="1" spc="300" kern="0" dirty="0">
                <a:solidFill>
                  <a:srgbClr val="CADCFC"/>
                </a:solidFill>
                <a:latin typeface="Arial" pitchFamily="34" charset="0"/>
                <a:ea typeface="Arial" pitchFamily="34" charset="-122"/>
                <a:cs typeface="Arial" pitchFamily="34" charset="-120"/>
              </a:rPr>
              <a:t>SONRA — İÇERİK FABRİKASI</a:t>
            </a:r>
            <a:endParaRPr lang="en-US" sz="1300" dirty="0"/>
          </a:p>
        </p:txBody>
      </p:sp>
      <p:pic>
        <p:nvPicPr>
          <p:cNvPr id="7" name="Image 0" descr="preencoded.png">    </p:cNvPr>
          <p:cNvPicPr>
            <a:picLocks noChangeAspect="1"/>
          </p:cNvPicPr>
          <p:nvPr/>
        </p:nvPicPr>
        <p:blipFill>
          <a:blip r:embed="rId1"/>
          <a:stretch>
            <a:fillRect/>
          </a:stretch>
        </p:blipFill>
        <p:spPr>
          <a:xfrm>
            <a:off x="868680" y="2148840"/>
            <a:ext cx="310896" cy="310896"/>
          </a:xfrm>
          <a:prstGeom prst="rect">
            <a:avLst/>
          </a:prstGeom>
        </p:spPr>
      </p:pic>
      <p:sp>
        <p:nvSpPr>
          <p:cNvPr id="8" name="Text 5"/>
          <p:cNvSpPr txBox="1"/>
          <p:nvPr/>
        </p:nvSpPr>
        <p:spPr>
          <a:xfrm>
            <a:off x="1325880" y="2075688"/>
            <a:ext cx="4526280" cy="457200"/>
          </a:xfrm>
          <a:prstGeom prst="rect">
            <a:avLst/>
          </a:prstGeom>
          <a:noFill/>
          <a:ln/>
        </p:spPr>
        <p:txBody>
          <a:bodyPr wrap="square" lIns="0" tIns="0" rIns="0" bIns="0" rtlCol="0" anchor="ctr"/>
          <a:lstStyle/>
          <a:p>
            <a:pPr indent="0" marL="0">
              <a:lnSpc>
                <a:spcPct val="110000"/>
              </a:lnSpc>
              <a:buNone/>
            </a:pPr>
            <a:r>
              <a:rPr lang="en-US" sz="1250" dirty="0">
                <a:solidFill>
                  <a:srgbClr val="1B2A3F"/>
                </a:solidFill>
                <a:latin typeface="Arial" pitchFamily="34" charset="0"/>
                <a:ea typeface="Arial" pitchFamily="34" charset="-122"/>
                <a:cs typeface="Arial" pitchFamily="34" charset="-120"/>
              </a:rPr>
              <a:t>İçerik dış ajanstan, sıra ve kapasite dışarıya bağlı</a:t>
            </a:r>
            <a:endParaRPr lang="en-US" sz="1250" dirty="0"/>
          </a:p>
        </p:txBody>
      </p:sp>
      <p:pic>
        <p:nvPicPr>
          <p:cNvPr id="9" name="Image 1" descr="preencoded.png">    </p:cNvPr>
          <p:cNvPicPr>
            <a:picLocks noChangeAspect="1"/>
          </p:cNvPicPr>
          <p:nvPr/>
        </p:nvPicPr>
        <p:blipFill>
          <a:blip r:embed="rId2"/>
          <a:stretch>
            <a:fillRect/>
          </a:stretch>
        </p:blipFill>
        <p:spPr>
          <a:xfrm>
            <a:off x="6492240" y="2148840"/>
            <a:ext cx="310896" cy="310896"/>
          </a:xfrm>
          <a:prstGeom prst="rect">
            <a:avLst/>
          </a:prstGeom>
        </p:spPr>
      </p:pic>
      <p:sp>
        <p:nvSpPr>
          <p:cNvPr id="10" name="Text 6"/>
          <p:cNvSpPr txBox="1"/>
          <p:nvPr/>
        </p:nvSpPr>
        <p:spPr>
          <a:xfrm>
            <a:off x="6949440" y="2075688"/>
            <a:ext cx="4526280" cy="457200"/>
          </a:xfrm>
          <a:prstGeom prst="rect">
            <a:avLst/>
          </a:prstGeom>
          <a:noFill/>
          <a:ln/>
        </p:spPr>
        <p:txBody>
          <a:bodyPr wrap="square" lIns="0" tIns="0" rIns="0" bIns="0" rtlCol="0" anchor="ctr"/>
          <a:lstStyle/>
          <a:p>
            <a:pPr indent="0" marL="0">
              <a:lnSpc>
                <a:spcPct val="110000"/>
              </a:lnSpc>
              <a:buNone/>
            </a:pPr>
            <a:r>
              <a:rPr lang="en-US" sz="1250" b="1" dirty="0">
                <a:solidFill>
                  <a:srgbClr val="FFFFFF"/>
                </a:solidFill>
                <a:latin typeface="Arial" pitchFamily="34" charset="0"/>
                <a:ea typeface="Arial" pitchFamily="34" charset="-122"/>
                <a:cs typeface="Arial" pitchFamily="34" charset="-120"/>
              </a:rPr>
              <a:t>İçerik kurum içinde, ekip istediği anda üretir</a:t>
            </a:r>
            <a:endParaRPr lang="en-US" sz="1250" dirty="0"/>
          </a:p>
        </p:txBody>
      </p:sp>
      <p:pic>
        <p:nvPicPr>
          <p:cNvPr id="11" name="Image 2" descr="preencoded.png">    </p:cNvPr>
          <p:cNvPicPr>
            <a:picLocks noChangeAspect="1"/>
          </p:cNvPicPr>
          <p:nvPr/>
        </p:nvPicPr>
        <p:blipFill>
          <a:blip r:embed="rId3"/>
          <a:stretch>
            <a:fillRect/>
          </a:stretch>
        </p:blipFill>
        <p:spPr>
          <a:xfrm>
            <a:off x="868680" y="2935224"/>
            <a:ext cx="310896" cy="310896"/>
          </a:xfrm>
          <a:prstGeom prst="rect">
            <a:avLst/>
          </a:prstGeom>
        </p:spPr>
      </p:pic>
      <p:sp>
        <p:nvSpPr>
          <p:cNvPr id="12" name="Text 7"/>
          <p:cNvSpPr txBox="1"/>
          <p:nvPr/>
        </p:nvSpPr>
        <p:spPr>
          <a:xfrm>
            <a:off x="1325880" y="2862072"/>
            <a:ext cx="4526280" cy="457200"/>
          </a:xfrm>
          <a:prstGeom prst="rect">
            <a:avLst/>
          </a:prstGeom>
          <a:noFill/>
          <a:ln/>
        </p:spPr>
        <p:txBody>
          <a:bodyPr wrap="square" lIns="0" tIns="0" rIns="0" bIns="0" rtlCol="0" anchor="ctr"/>
          <a:lstStyle/>
          <a:p>
            <a:pPr indent="0" marL="0">
              <a:lnSpc>
                <a:spcPct val="110000"/>
              </a:lnSpc>
              <a:buNone/>
            </a:pPr>
            <a:r>
              <a:rPr lang="en-US" sz="1250" dirty="0">
                <a:solidFill>
                  <a:srgbClr val="1B2A3F"/>
                </a:solidFill>
                <a:latin typeface="Arial" pitchFamily="34" charset="0"/>
                <a:ea typeface="Arial" pitchFamily="34" charset="-122"/>
                <a:cs typeface="Arial" pitchFamily="34" charset="-120"/>
              </a:rPr>
              <a:t>Brief–taslak–revizyon döngüsü günler sürer</a:t>
            </a:r>
            <a:endParaRPr lang="en-US" sz="1250" dirty="0"/>
          </a:p>
        </p:txBody>
      </p:sp>
      <p:pic>
        <p:nvPicPr>
          <p:cNvPr id="13" name="Image 3" descr="preencoded.png">    </p:cNvPr>
          <p:cNvPicPr>
            <a:picLocks noChangeAspect="1"/>
          </p:cNvPicPr>
          <p:nvPr/>
        </p:nvPicPr>
        <p:blipFill>
          <a:blip r:embed="rId4"/>
          <a:stretch>
            <a:fillRect/>
          </a:stretch>
        </p:blipFill>
        <p:spPr>
          <a:xfrm>
            <a:off x="6492240" y="2935224"/>
            <a:ext cx="310896" cy="310896"/>
          </a:xfrm>
          <a:prstGeom prst="rect">
            <a:avLst/>
          </a:prstGeom>
        </p:spPr>
      </p:pic>
      <p:sp>
        <p:nvSpPr>
          <p:cNvPr id="14" name="Text 8"/>
          <p:cNvSpPr txBox="1"/>
          <p:nvPr/>
        </p:nvSpPr>
        <p:spPr>
          <a:xfrm>
            <a:off x="6949440" y="2862072"/>
            <a:ext cx="4526280" cy="457200"/>
          </a:xfrm>
          <a:prstGeom prst="rect">
            <a:avLst/>
          </a:prstGeom>
          <a:noFill/>
          <a:ln/>
        </p:spPr>
        <p:txBody>
          <a:bodyPr wrap="square" lIns="0" tIns="0" rIns="0" bIns="0" rtlCol="0" anchor="ctr"/>
          <a:lstStyle/>
          <a:p>
            <a:pPr indent="0" marL="0">
              <a:lnSpc>
                <a:spcPct val="110000"/>
              </a:lnSpc>
              <a:buNone/>
            </a:pPr>
            <a:r>
              <a:rPr lang="en-US" sz="1250" b="1" dirty="0">
                <a:solidFill>
                  <a:srgbClr val="FFFFFF"/>
                </a:solidFill>
                <a:latin typeface="Arial" pitchFamily="34" charset="0"/>
                <a:ea typeface="Arial" pitchFamily="34" charset="-122"/>
                <a:cs typeface="Arial" pitchFamily="34" charset="-120"/>
              </a:rPr>
              <a:t>Taslak dakikalar içinde, revizyon anında</a:t>
            </a:r>
            <a:endParaRPr lang="en-US" sz="1250" dirty="0"/>
          </a:p>
        </p:txBody>
      </p:sp>
      <p:pic>
        <p:nvPicPr>
          <p:cNvPr id="15" name="Image 4" descr="preencoded.png">    </p:cNvPr>
          <p:cNvPicPr>
            <a:picLocks noChangeAspect="1"/>
          </p:cNvPicPr>
          <p:nvPr/>
        </p:nvPicPr>
        <p:blipFill>
          <a:blip r:embed="rId5"/>
          <a:stretch>
            <a:fillRect/>
          </a:stretch>
        </p:blipFill>
        <p:spPr>
          <a:xfrm>
            <a:off x="868680" y="3721608"/>
            <a:ext cx="310896" cy="310896"/>
          </a:xfrm>
          <a:prstGeom prst="rect">
            <a:avLst/>
          </a:prstGeom>
        </p:spPr>
      </p:pic>
      <p:sp>
        <p:nvSpPr>
          <p:cNvPr id="16" name="Text 9"/>
          <p:cNvSpPr txBox="1"/>
          <p:nvPr/>
        </p:nvSpPr>
        <p:spPr>
          <a:xfrm>
            <a:off x="1325880" y="3648456"/>
            <a:ext cx="4526280" cy="457200"/>
          </a:xfrm>
          <a:prstGeom prst="rect">
            <a:avLst/>
          </a:prstGeom>
          <a:noFill/>
          <a:ln/>
        </p:spPr>
        <p:txBody>
          <a:bodyPr wrap="square" lIns="0" tIns="0" rIns="0" bIns="0" rtlCol="0" anchor="ctr"/>
          <a:lstStyle/>
          <a:p>
            <a:pPr indent="0" marL="0">
              <a:lnSpc>
                <a:spcPct val="110000"/>
              </a:lnSpc>
              <a:buNone/>
            </a:pPr>
            <a:r>
              <a:rPr lang="en-US" sz="1250" dirty="0">
                <a:solidFill>
                  <a:srgbClr val="1B2A3F"/>
                </a:solidFill>
                <a:latin typeface="Arial" pitchFamily="34" charset="0"/>
                <a:ea typeface="Arial" pitchFamily="34" charset="-122"/>
                <a:cs typeface="Arial" pitchFamily="34" charset="-120"/>
              </a:rPr>
              <a:t>Marka uyumu kişisel bilgiye dayanır</a:t>
            </a:r>
            <a:endParaRPr lang="en-US" sz="1250" dirty="0"/>
          </a:p>
        </p:txBody>
      </p:sp>
      <p:pic>
        <p:nvPicPr>
          <p:cNvPr id="17" name="Image 5" descr="preencoded.png">    </p:cNvPr>
          <p:cNvPicPr>
            <a:picLocks noChangeAspect="1"/>
          </p:cNvPicPr>
          <p:nvPr/>
        </p:nvPicPr>
        <p:blipFill>
          <a:blip r:embed="rId6"/>
          <a:stretch>
            <a:fillRect/>
          </a:stretch>
        </p:blipFill>
        <p:spPr>
          <a:xfrm>
            <a:off x="6492240" y="3721608"/>
            <a:ext cx="310896" cy="310896"/>
          </a:xfrm>
          <a:prstGeom prst="rect">
            <a:avLst/>
          </a:prstGeom>
        </p:spPr>
      </p:pic>
      <p:sp>
        <p:nvSpPr>
          <p:cNvPr id="18" name="Text 10"/>
          <p:cNvSpPr txBox="1"/>
          <p:nvPr/>
        </p:nvSpPr>
        <p:spPr>
          <a:xfrm>
            <a:off x="6949440" y="3648456"/>
            <a:ext cx="4526280" cy="457200"/>
          </a:xfrm>
          <a:prstGeom prst="rect">
            <a:avLst/>
          </a:prstGeom>
          <a:noFill/>
          <a:ln/>
        </p:spPr>
        <p:txBody>
          <a:bodyPr wrap="square" lIns="0" tIns="0" rIns="0" bIns="0" rtlCol="0" anchor="ctr"/>
          <a:lstStyle/>
          <a:p>
            <a:pPr indent="0" marL="0">
              <a:lnSpc>
                <a:spcPct val="110000"/>
              </a:lnSpc>
              <a:buNone/>
            </a:pPr>
            <a:r>
              <a:rPr lang="en-US" sz="1250" b="1" dirty="0">
                <a:solidFill>
                  <a:srgbClr val="FFFFFF"/>
                </a:solidFill>
                <a:latin typeface="Arial" pitchFamily="34" charset="0"/>
                <a:ea typeface="Arial" pitchFamily="34" charset="-122"/>
                <a:cs typeface="Arial" pitchFamily="34" charset="-120"/>
              </a:rPr>
              <a:t>Her çıktı marka kılavuzuna karşı otomatik denetlenir</a:t>
            </a:r>
            <a:endParaRPr lang="en-US" sz="1250" dirty="0"/>
          </a:p>
        </p:txBody>
      </p:sp>
      <p:pic>
        <p:nvPicPr>
          <p:cNvPr id="19" name="Image 6" descr="preencoded.png">    </p:cNvPr>
          <p:cNvPicPr>
            <a:picLocks noChangeAspect="1"/>
          </p:cNvPicPr>
          <p:nvPr/>
        </p:nvPicPr>
        <p:blipFill>
          <a:blip r:embed="rId7"/>
          <a:stretch>
            <a:fillRect/>
          </a:stretch>
        </p:blipFill>
        <p:spPr>
          <a:xfrm>
            <a:off x="868680" y="4507992"/>
            <a:ext cx="310896" cy="310896"/>
          </a:xfrm>
          <a:prstGeom prst="rect">
            <a:avLst/>
          </a:prstGeom>
        </p:spPr>
      </p:pic>
      <p:sp>
        <p:nvSpPr>
          <p:cNvPr id="20" name="Text 11"/>
          <p:cNvSpPr txBox="1"/>
          <p:nvPr/>
        </p:nvSpPr>
        <p:spPr>
          <a:xfrm>
            <a:off x="1325880" y="4434840"/>
            <a:ext cx="4526280" cy="457200"/>
          </a:xfrm>
          <a:prstGeom prst="rect">
            <a:avLst/>
          </a:prstGeom>
          <a:noFill/>
          <a:ln/>
        </p:spPr>
        <p:txBody>
          <a:bodyPr wrap="square" lIns="0" tIns="0" rIns="0" bIns="0" rtlCol="0" anchor="ctr"/>
          <a:lstStyle/>
          <a:p>
            <a:pPr indent="0" marL="0">
              <a:lnSpc>
                <a:spcPct val="110000"/>
              </a:lnSpc>
              <a:buNone/>
            </a:pPr>
            <a:r>
              <a:rPr lang="en-US" sz="1250" dirty="0">
                <a:solidFill>
                  <a:srgbClr val="1B2A3F"/>
                </a:solidFill>
                <a:latin typeface="Arial" pitchFamily="34" charset="0"/>
                <a:ea typeface="Arial" pitchFamily="34" charset="-122"/>
                <a:cs typeface="Arial" pitchFamily="34" charset="-120"/>
              </a:rPr>
              <a:t>Bulut araçlar ürün ve müşteri verisini dışarı çıkarır</a:t>
            </a:r>
            <a:endParaRPr lang="en-US" sz="1250" dirty="0"/>
          </a:p>
        </p:txBody>
      </p:sp>
      <p:pic>
        <p:nvPicPr>
          <p:cNvPr id="21" name="Image 7" descr="preencoded.png">    </p:cNvPr>
          <p:cNvPicPr>
            <a:picLocks noChangeAspect="1"/>
          </p:cNvPicPr>
          <p:nvPr/>
        </p:nvPicPr>
        <p:blipFill>
          <a:blip r:embed="rId8"/>
          <a:stretch>
            <a:fillRect/>
          </a:stretch>
        </p:blipFill>
        <p:spPr>
          <a:xfrm>
            <a:off x="6492240" y="4507992"/>
            <a:ext cx="310896" cy="310896"/>
          </a:xfrm>
          <a:prstGeom prst="rect">
            <a:avLst/>
          </a:prstGeom>
        </p:spPr>
      </p:pic>
      <p:sp>
        <p:nvSpPr>
          <p:cNvPr id="22" name="Text 12"/>
          <p:cNvSpPr txBox="1"/>
          <p:nvPr/>
        </p:nvSpPr>
        <p:spPr>
          <a:xfrm>
            <a:off x="6949440" y="4434840"/>
            <a:ext cx="4526280" cy="457200"/>
          </a:xfrm>
          <a:prstGeom prst="rect">
            <a:avLst/>
          </a:prstGeom>
          <a:noFill/>
          <a:ln/>
        </p:spPr>
        <p:txBody>
          <a:bodyPr wrap="square" lIns="0" tIns="0" rIns="0" bIns="0" rtlCol="0" anchor="ctr"/>
          <a:lstStyle/>
          <a:p>
            <a:pPr indent="0" marL="0">
              <a:lnSpc>
                <a:spcPct val="110000"/>
              </a:lnSpc>
              <a:buNone/>
            </a:pPr>
            <a:r>
              <a:rPr lang="en-US" sz="1250" b="1" dirty="0">
                <a:solidFill>
                  <a:srgbClr val="FFFFFF"/>
                </a:solidFill>
                <a:latin typeface="Arial" pitchFamily="34" charset="0"/>
                <a:ea typeface="Arial" pitchFamily="34" charset="-122"/>
                <a:cs typeface="Arial" pitchFamily="34" charset="-120"/>
              </a:rPr>
              <a:t>Tüm zekâ kurum içinde; veri kurum dışına çıkmaz</a:t>
            </a:r>
            <a:endParaRPr lang="en-US" sz="1250" dirty="0"/>
          </a:p>
        </p:txBody>
      </p:sp>
      <p:pic>
        <p:nvPicPr>
          <p:cNvPr id="23" name="Image 8" descr="preencoded.png">    </p:cNvPr>
          <p:cNvPicPr>
            <a:picLocks noChangeAspect="1"/>
          </p:cNvPicPr>
          <p:nvPr/>
        </p:nvPicPr>
        <p:blipFill>
          <a:blip r:embed="rId9"/>
          <a:stretch>
            <a:fillRect/>
          </a:stretch>
        </p:blipFill>
        <p:spPr>
          <a:xfrm>
            <a:off x="868680" y="5294376"/>
            <a:ext cx="310896" cy="310896"/>
          </a:xfrm>
          <a:prstGeom prst="rect">
            <a:avLst/>
          </a:prstGeom>
        </p:spPr>
      </p:pic>
      <p:sp>
        <p:nvSpPr>
          <p:cNvPr id="24" name="Text 13"/>
          <p:cNvSpPr txBox="1"/>
          <p:nvPr/>
        </p:nvSpPr>
        <p:spPr>
          <a:xfrm>
            <a:off x="1325880" y="5221224"/>
            <a:ext cx="4526280" cy="457200"/>
          </a:xfrm>
          <a:prstGeom prst="rect">
            <a:avLst/>
          </a:prstGeom>
          <a:noFill/>
          <a:ln/>
        </p:spPr>
        <p:txBody>
          <a:bodyPr wrap="square" lIns="0" tIns="0" rIns="0" bIns="0" rtlCol="0" anchor="ctr"/>
          <a:lstStyle/>
          <a:p>
            <a:pPr indent="0" marL="0">
              <a:lnSpc>
                <a:spcPct val="110000"/>
              </a:lnSpc>
              <a:buNone/>
            </a:pPr>
            <a:r>
              <a:rPr lang="en-US" sz="1250" dirty="0">
                <a:solidFill>
                  <a:srgbClr val="1B2A3F"/>
                </a:solidFill>
                <a:latin typeface="Arial" pitchFamily="34" charset="0"/>
                <a:ea typeface="Arial" pitchFamily="34" charset="-122"/>
                <a:cs typeface="Arial" pitchFamily="34" charset="-120"/>
              </a:rPr>
              <a:t>Üretim ve performans ölçümü ayrı dünyalar</a:t>
            </a:r>
            <a:endParaRPr lang="en-US" sz="1250" dirty="0"/>
          </a:p>
        </p:txBody>
      </p:sp>
      <p:pic>
        <p:nvPicPr>
          <p:cNvPr id="25" name="Image 9" descr="preencoded.png">    </p:cNvPr>
          <p:cNvPicPr>
            <a:picLocks noChangeAspect="1"/>
          </p:cNvPicPr>
          <p:nvPr/>
        </p:nvPicPr>
        <p:blipFill>
          <a:blip r:embed="rId10"/>
          <a:stretch>
            <a:fillRect/>
          </a:stretch>
        </p:blipFill>
        <p:spPr>
          <a:xfrm>
            <a:off x="6492240" y="5294376"/>
            <a:ext cx="310896" cy="310896"/>
          </a:xfrm>
          <a:prstGeom prst="rect">
            <a:avLst/>
          </a:prstGeom>
        </p:spPr>
      </p:pic>
      <p:sp>
        <p:nvSpPr>
          <p:cNvPr id="26" name="Text 14"/>
          <p:cNvSpPr txBox="1"/>
          <p:nvPr/>
        </p:nvSpPr>
        <p:spPr>
          <a:xfrm>
            <a:off x="6949440" y="5221224"/>
            <a:ext cx="4526280" cy="457200"/>
          </a:xfrm>
          <a:prstGeom prst="rect">
            <a:avLst/>
          </a:prstGeom>
          <a:noFill/>
          <a:ln/>
        </p:spPr>
        <p:txBody>
          <a:bodyPr wrap="square" lIns="0" tIns="0" rIns="0" bIns="0" rtlCol="0" anchor="ctr"/>
          <a:lstStyle/>
          <a:p>
            <a:pPr indent="0" marL="0">
              <a:lnSpc>
                <a:spcPct val="110000"/>
              </a:lnSpc>
              <a:buNone/>
            </a:pPr>
            <a:r>
              <a:rPr lang="en-US" sz="1250" b="1" dirty="0">
                <a:solidFill>
                  <a:srgbClr val="FFFFFF"/>
                </a:solidFill>
                <a:latin typeface="Arial" pitchFamily="34" charset="0"/>
                <a:ea typeface="Arial" pitchFamily="34" charset="-122"/>
                <a:cs typeface="Arial" pitchFamily="34" charset="-120"/>
              </a:rPr>
              <a:t>Performans platforma geri döner, üretimi besler</a:t>
            </a:r>
            <a:endParaRPr lang="en-US" sz="1250" dirty="0"/>
          </a:p>
        </p:txBody>
      </p:sp>
      <p:sp>
        <p:nvSpPr>
          <p:cNvPr id="27" name="Text 15"/>
          <p:cNvSpPr txBox="1"/>
          <p:nvPr/>
        </p:nvSpPr>
        <p:spPr>
          <a:xfrm>
            <a:off x="548640" y="6400800"/>
            <a:ext cx="7315200" cy="274320"/>
          </a:xfrm>
          <a:prstGeom prst="rect">
            <a:avLst/>
          </a:prstGeom>
          <a:noFill/>
          <a:ln/>
        </p:spPr>
        <p:txBody>
          <a:bodyPr wrap="square" lIns="0" tIns="0" rIns="0" bIns="0" rtlCol="0" anchor="ctr"/>
          <a:lstStyle/>
          <a:p>
            <a:pPr indent="0" marL="0">
              <a:buNone/>
            </a:pPr>
            <a:r>
              <a:rPr lang="en-US" sz="900" dirty="0">
                <a:solidFill>
                  <a:srgbClr val="9AA8BB"/>
                </a:solidFill>
                <a:latin typeface="Arial" pitchFamily="34" charset="0"/>
                <a:ea typeface="Arial" pitchFamily="34" charset="-122"/>
                <a:cs typeface="Arial" pitchFamily="34" charset="-120"/>
              </a:rPr>
              <a:t>İçerik Fabrikası  ·  brandwill.ai  ·  Arzum  ·  Teknoloji Kaptanları 2026</a:t>
            </a:r>
            <a:endParaRPr lang="en-US" sz="9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txBox="1"/>
          <p:nvPr/>
        </p:nvSpPr>
        <p:spPr>
          <a:xfrm>
            <a:off x="548640" y="411480"/>
            <a:ext cx="11064240" cy="640080"/>
          </a:xfrm>
          <a:prstGeom prst="rect">
            <a:avLst/>
          </a:prstGeom>
          <a:noFill/>
          <a:ln/>
        </p:spPr>
        <p:txBody>
          <a:bodyPr wrap="square" lIns="0" tIns="0" rIns="0" bIns="0" rtlCol="0" anchor="ctr"/>
          <a:lstStyle/>
          <a:p>
            <a:pPr indent="0" marL="0">
              <a:buNone/>
            </a:pPr>
            <a:r>
              <a:rPr lang="en-US" sz="3000" b="1" dirty="0">
                <a:solidFill>
                  <a:srgbClr val="0B2B57"/>
                </a:solidFill>
                <a:latin typeface="Arial" pitchFamily="34" charset="0"/>
                <a:ea typeface="Arial" pitchFamily="34" charset="-122"/>
                <a:cs typeface="Arial" pitchFamily="34" charset="-120"/>
              </a:rPr>
              <a:t>Zaman Çizelgesi ve Ekip</a:t>
            </a:r>
            <a:endParaRPr lang="en-US" sz="3000" dirty="0"/>
          </a:p>
        </p:txBody>
      </p:sp>
      <p:sp>
        <p:nvSpPr>
          <p:cNvPr id="3" name="Shape 1"/>
          <p:cNvSpPr/>
          <p:nvPr/>
        </p:nvSpPr>
        <p:spPr>
          <a:xfrm>
            <a:off x="1828800" y="2148840"/>
            <a:ext cx="8531352" cy="0"/>
          </a:xfrm>
          <a:prstGeom prst="line">
            <a:avLst/>
          </a:prstGeom>
          <a:noFill/>
          <a:ln w="38100">
            <a:solidFill>
              <a:srgbClr val="C9D4E3"/>
            </a:solidFill>
            <a:prstDash val="solid"/>
          </a:ln>
        </p:spPr>
      </p:sp>
      <p:sp>
        <p:nvSpPr>
          <p:cNvPr id="4" name="Shape 2"/>
          <p:cNvSpPr/>
          <p:nvPr/>
        </p:nvSpPr>
        <p:spPr>
          <a:xfrm>
            <a:off x="1673352" y="1993392"/>
            <a:ext cx="310896" cy="310896"/>
          </a:xfrm>
          <a:prstGeom prst="ellipse">
            <a:avLst/>
          </a:prstGeom>
          <a:solidFill>
            <a:srgbClr val="0B2B57"/>
          </a:solidFill>
          <a:ln w="25400">
            <a:solidFill>
              <a:srgbClr val="FFFFFF"/>
            </a:solidFill>
            <a:prstDash val="solid"/>
          </a:ln>
        </p:spPr>
      </p:sp>
      <p:sp>
        <p:nvSpPr>
          <p:cNvPr id="5" name="Text 3"/>
          <p:cNvSpPr txBox="1"/>
          <p:nvPr/>
        </p:nvSpPr>
        <p:spPr>
          <a:xfrm>
            <a:off x="548640" y="1508760"/>
            <a:ext cx="2560320" cy="320040"/>
          </a:xfrm>
          <a:prstGeom prst="rect">
            <a:avLst/>
          </a:prstGeom>
          <a:noFill/>
          <a:ln/>
        </p:spPr>
        <p:txBody>
          <a:bodyPr wrap="square" lIns="0" tIns="0" rIns="0" bIns="0" rtlCol="0" anchor="ctr"/>
          <a:lstStyle/>
          <a:p>
            <a:pPr algn="ctr" indent="0" marL="0">
              <a:buNone/>
            </a:pPr>
            <a:r>
              <a:rPr lang="en-US" sz="1200" b="1" dirty="0">
                <a:solidFill>
                  <a:srgbClr val="0B2B57"/>
                </a:solidFill>
                <a:latin typeface="Arial" pitchFamily="34" charset="0"/>
                <a:ea typeface="Arial" pitchFamily="34" charset="-122"/>
                <a:cs typeface="Arial" pitchFamily="34" charset="-120"/>
              </a:rPr>
              <a:t>[Mayıs 2026]</a:t>
            </a:r>
            <a:endParaRPr lang="en-US" sz="1200" dirty="0"/>
          </a:p>
        </p:txBody>
      </p:sp>
      <p:sp>
        <p:nvSpPr>
          <p:cNvPr id="6" name="Text 4"/>
          <p:cNvSpPr txBox="1"/>
          <p:nvPr/>
        </p:nvSpPr>
        <p:spPr>
          <a:xfrm>
            <a:off x="548640" y="2423160"/>
            <a:ext cx="2560320" cy="320040"/>
          </a:xfrm>
          <a:prstGeom prst="rect">
            <a:avLst/>
          </a:prstGeom>
          <a:noFill/>
          <a:ln/>
        </p:spPr>
        <p:txBody>
          <a:bodyPr wrap="square" lIns="0" tIns="0" rIns="0" bIns="0" rtlCol="0" anchor="ctr"/>
          <a:lstStyle/>
          <a:p>
            <a:pPr algn="ctr" indent="0" marL="0">
              <a:buNone/>
            </a:pPr>
            <a:r>
              <a:rPr lang="en-US" sz="1300" b="1" dirty="0">
                <a:solidFill>
                  <a:srgbClr val="1B2A3F"/>
                </a:solidFill>
                <a:latin typeface="Arial" pitchFamily="34" charset="0"/>
                <a:ea typeface="Arial" pitchFamily="34" charset="-122"/>
                <a:cs typeface="Arial" pitchFamily="34" charset="-120"/>
              </a:rPr>
              <a:t>Başlangıç</a:t>
            </a:r>
            <a:endParaRPr lang="en-US" sz="1300" dirty="0"/>
          </a:p>
        </p:txBody>
      </p:sp>
      <p:sp>
        <p:nvSpPr>
          <p:cNvPr id="7" name="Text 5"/>
          <p:cNvSpPr txBox="1"/>
          <p:nvPr/>
        </p:nvSpPr>
        <p:spPr>
          <a:xfrm>
            <a:off x="548640" y="2743200"/>
            <a:ext cx="2560320" cy="1005840"/>
          </a:xfrm>
          <a:prstGeom prst="rect">
            <a:avLst/>
          </a:prstGeom>
          <a:noFill/>
          <a:ln/>
        </p:spPr>
        <p:txBody>
          <a:bodyPr wrap="square" lIns="0" tIns="0" rIns="0" bIns="0" rtlCol="0" anchor="t"/>
          <a:lstStyle/>
          <a:p>
            <a:pPr algn="ctr" indent="0" marL="0">
              <a:lnSpc>
                <a:spcPct val="110000"/>
              </a:lnSpc>
              <a:buNone/>
            </a:pPr>
            <a:r>
              <a:rPr lang="en-US" sz="1050" dirty="0">
                <a:solidFill>
                  <a:srgbClr val="5B6B80"/>
                </a:solidFill>
                <a:latin typeface="Arial" pitchFamily="34" charset="0"/>
                <a:ea typeface="Arial" pitchFamily="34" charset="-122"/>
                <a:cs typeface="Arial" pitchFamily="34" charset="-120"/>
              </a:rPr>
              <a:t>Kapsam, marka kılavuzu ve ürün kataloğu hazırlığı; altyapı planı</a:t>
            </a:r>
            <a:endParaRPr lang="en-US" sz="1050" dirty="0"/>
          </a:p>
        </p:txBody>
      </p:sp>
      <p:sp>
        <p:nvSpPr>
          <p:cNvPr id="8" name="Shape 6"/>
          <p:cNvSpPr/>
          <p:nvPr/>
        </p:nvSpPr>
        <p:spPr>
          <a:xfrm>
            <a:off x="4517136" y="1993392"/>
            <a:ext cx="310896" cy="310896"/>
          </a:xfrm>
          <a:prstGeom prst="ellipse">
            <a:avLst/>
          </a:prstGeom>
          <a:solidFill>
            <a:srgbClr val="0B2B57"/>
          </a:solidFill>
          <a:ln w="25400">
            <a:solidFill>
              <a:srgbClr val="FFFFFF"/>
            </a:solidFill>
            <a:prstDash val="solid"/>
          </a:ln>
        </p:spPr>
      </p:sp>
      <p:sp>
        <p:nvSpPr>
          <p:cNvPr id="9" name="Text 7"/>
          <p:cNvSpPr txBox="1"/>
          <p:nvPr/>
        </p:nvSpPr>
        <p:spPr>
          <a:xfrm>
            <a:off x="3392424" y="1508760"/>
            <a:ext cx="2560320" cy="320040"/>
          </a:xfrm>
          <a:prstGeom prst="rect">
            <a:avLst/>
          </a:prstGeom>
          <a:noFill/>
          <a:ln/>
        </p:spPr>
        <p:txBody>
          <a:bodyPr wrap="square" lIns="0" tIns="0" rIns="0" bIns="0" rtlCol="0" anchor="ctr"/>
          <a:lstStyle/>
          <a:p>
            <a:pPr algn="ctr" indent="0" marL="0">
              <a:buNone/>
            </a:pPr>
            <a:r>
              <a:rPr lang="en-US" sz="1200" b="1" dirty="0">
                <a:solidFill>
                  <a:srgbClr val="0B2B57"/>
                </a:solidFill>
                <a:latin typeface="Arial" pitchFamily="34" charset="0"/>
                <a:ea typeface="Arial" pitchFamily="34" charset="-122"/>
                <a:cs typeface="Arial" pitchFamily="34" charset="-120"/>
              </a:rPr>
              <a:t>Yaz 2026</a:t>
            </a:r>
            <a:endParaRPr lang="en-US" sz="1200" dirty="0"/>
          </a:p>
        </p:txBody>
      </p:sp>
      <p:sp>
        <p:nvSpPr>
          <p:cNvPr id="10" name="Text 8"/>
          <p:cNvSpPr txBox="1"/>
          <p:nvPr/>
        </p:nvSpPr>
        <p:spPr>
          <a:xfrm>
            <a:off x="3392424" y="2423160"/>
            <a:ext cx="2560320" cy="320040"/>
          </a:xfrm>
          <a:prstGeom prst="rect">
            <a:avLst/>
          </a:prstGeom>
          <a:noFill/>
          <a:ln/>
        </p:spPr>
        <p:txBody>
          <a:bodyPr wrap="square" lIns="0" tIns="0" rIns="0" bIns="0" rtlCol="0" anchor="ctr"/>
          <a:lstStyle/>
          <a:p>
            <a:pPr algn="ctr" indent="0" marL="0">
              <a:buNone/>
            </a:pPr>
            <a:r>
              <a:rPr lang="en-US" sz="1300" b="1" dirty="0">
                <a:solidFill>
                  <a:srgbClr val="1B2A3F"/>
                </a:solidFill>
                <a:latin typeface="Arial" pitchFamily="34" charset="0"/>
                <a:ea typeface="Arial" pitchFamily="34" charset="-122"/>
                <a:cs typeface="Arial" pitchFamily="34" charset="-120"/>
              </a:rPr>
              <a:t>Geliştirme</a:t>
            </a:r>
            <a:endParaRPr lang="en-US" sz="1300" dirty="0"/>
          </a:p>
        </p:txBody>
      </p:sp>
      <p:sp>
        <p:nvSpPr>
          <p:cNvPr id="11" name="Text 9"/>
          <p:cNvSpPr txBox="1"/>
          <p:nvPr/>
        </p:nvSpPr>
        <p:spPr>
          <a:xfrm>
            <a:off x="3392424" y="2743200"/>
            <a:ext cx="2560320" cy="1005840"/>
          </a:xfrm>
          <a:prstGeom prst="rect">
            <a:avLst/>
          </a:prstGeom>
          <a:noFill/>
          <a:ln/>
        </p:spPr>
        <p:txBody>
          <a:bodyPr wrap="square" lIns="0" tIns="0" rIns="0" bIns="0" rtlCol="0" anchor="t"/>
          <a:lstStyle/>
          <a:p>
            <a:pPr algn="ctr" indent="0" marL="0">
              <a:lnSpc>
                <a:spcPct val="110000"/>
              </a:lnSpc>
              <a:buNone/>
            </a:pPr>
            <a:r>
              <a:rPr lang="en-US" sz="1050" dirty="0">
                <a:solidFill>
                  <a:srgbClr val="5B6B80"/>
                </a:solidFill>
                <a:latin typeface="Arial" pitchFamily="34" charset="0"/>
                <a:ea typeface="Arial" pitchFamily="34" charset="-122"/>
                <a:cs typeface="Arial" pitchFamily="34" charset="-120"/>
              </a:rPr>
              <a:t>Modüllerin geliştirilmesi, marka bilgisinin platforma alınması, test</a:t>
            </a:r>
            <a:endParaRPr lang="en-US" sz="1050" dirty="0"/>
          </a:p>
        </p:txBody>
      </p:sp>
      <p:sp>
        <p:nvSpPr>
          <p:cNvPr id="12" name="Shape 10"/>
          <p:cNvSpPr/>
          <p:nvPr/>
        </p:nvSpPr>
        <p:spPr>
          <a:xfrm>
            <a:off x="7360920" y="1993392"/>
            <a:ext cx="310896" cy="310896"/>
          </a:xfrm>
          <a:prstGeom prst="ellipse">
            <a:avLst/>
          </a:prstGeom>
          <a:solidFill>
            <a:srgbClr val="0B2B57"/>
          </a:solidFill>
          <a:ln w="25400">
            <a:solidFill>
              <a:srgbClr val="FFFFFF"/>
            </a:solidFill>
            <a:prstDash val="solid"/>
          </a:ln>
        </p:spPr>
      </p:sp>
      <p:sp>
        <p:nvSpPr>
          <p:cNvPr id="13" name="Text 11"/>
          <p:cNvSpPr txBox="1"/>
          <p:nvPr/>
        </p:nvSpPr>
        <p:spPr>
          <a:xfrm>
            <a:off x="6236208" y="1508760"/>
            <a:ext cx="2560320" cy="320040"/>
          </a:xfrm>
          <a:prstGeom prst="rect">
            <a:avLst/>
          </a:prstGeom>
          <a:noFill/>
          <a:ln/>
        </p:spPr>
        <p:txBody>
          <a:bodyPr wrap="square" lIns="0" tIns="0" rIns="0" bIns="0" rtlCol="0" anchor="ctr"/>
          <a:lstStyle/>
          <a:p>
            <a:pPr algn="ctr" indent="0" marL="0">
              <a:buNone/>
            </a:pPr>
            <a:r>
              <a:rPr lang="en-US" sz="1200" b="1" dirty="0">
                <a:solidFill>
                  <a:srgbClr val="0B2B57"/>
                </a:solidFill>
                <a:latin typeface="Arial" pitchFamily="34" charset="0"/>
                <a:ea typeface="Arial" pitchFamily="34" charset="-122"/>
                <a:cs typeface="Arial" pitchFamily="34" charset="-120"/>
              </a:rPr>
              <a:t>Ekim 2026</a:t>
            </a:r>
            <a:endParaRPr lang="en-US" sz="1200" dirty="0"/>
          </a:p>
        </p:txBody>
      </p:sp>
      <p:sp>
        <p:nvSpPr>
          <p:cNvPr id="14" name="Text 12"/>
          <p:cNvSpPr txBox="1"/>
          <p:nvPr/>
        </p:nvSpPr>
        <p:spPr>
          <a:xfrm>
            <a:off x="6236208" y="2423160"/>
            <a:ext cx="2560320" cy="320040"/>
          </a:xfrm>
          <a:prstGeom prst="rect">
            <a:avLst/>
          </a:prstGeom>
          <a:noFill/>
          <a:ln/>
        </p:spPr>
        <p:txBody>
          <a:bodyPr wrap="square" lIns="0" tIns="0" rIns="0" bIns="0" rtlCol="0" anchor="ctr"/>
          <a:lstStyle/>
          <a:p>
            <a:pPr algn="ctr" indent="0" marL="0">
              <a:buNone/>
            </a:pPr>
            <a:r>
              <a:rPr lang="en-US" sz="1300" b="1" dirty="0">
                <a:solidFill>
                  <a:srgbClr val="1B2A3F"/>
                </a:solidFill>
                <a:latin typeface="Arial" pitchFamily="34" charset="0"/>
                <a:ea typeface="Arial" pitchFamily="34" charset="-122"/>
                <a:cs typeface="Arial" pitchFamily="34" charset="-120"/>
              </a:rPr>
              <a:t>Canlıya alınış</a:t>
            </a:r>
            <a:endParaRPr lang="en-US" sz="1300" dirty="0"/>
          </a:p>
        </p:txBody>
      </p:sp>
      <p:sp>
        <p:nvSpPr>
          <p:cNvPr id="15" name="Text 13"/>
          <p:cNvSpPr txBox="1"/>
          <p:nvPr/>
        </p:nvSpPr>
        <p:spPr>
          <a:xfrm>
            <a:off x="6236208" y="2743200"/>
            <a:ext cx="2560320" cy="1005840"/>
          </a:xfrm>
          <a:prstGeom prst="rect">
            <a:avLst/>
          </a:prstGeom>
          <a:noFill/>
          <a:ln/>
        </p:spPr>
        <p:txBody>
          <a:bodyPr wrap="square" lIns="0" tIns="0" rIns="0" bIns="0" rtlCol="0" anchor="t"/>
          <a:lstStyle/>
          <a:p>
            <a:pPr algn="ctr" indent="0" marL="0">
              <a:lnSpc>
                <a:spcPct val="110000"/>
              </a:lnSpc>
              <a:buNone/>
            </a:pPr>
            <a:r>
              <a:rPr lang="en-US" sz="1050" dirty="0">
                <a:solidFill>
                  <a:srgbClr val="5B6B80"/>
                </a:solidFill>
                <a:latin typeface="Arial" pitchFamily="34" charset="0"/>
                <a:ea typeface="Arial" pitchFamily="34" charset="-122"/>
                <a:cs typeface="Arial" pitchFamily="34" charset="-120"/>
              </a:rPr>
              <a:t>Platformun Arzum ekibinin kullanımına açılması, eğitimler</a:t>
            </a:r>
            <a:endParaRPr lang="en-US" sz="1050" dirty="0"/>
          </a:p>
        </p:txBody>
      </p:sp>
      <p:sp>
        <p:nvSpPr>
          <p:cNvPr id="16" name="Shape 14"/>
          <p:cNvSpPr/>
          <p:nvPr/>
        </p:nvSpPr>
        <p:spPr>
          <a:xfrm>
            <a:off x="10204704" y="1993392"/>
            <a:ext cx="310896" cy="310896"/>
          </a:xfrm>
          <a:prstGeom prst="ellipse">
            <a:avLst/>
          </a:prstGeom>
          <a:solidFill>
            <a:srgbClr val="B9772F"/>
          </a:solidFill>
          <a:ln w="25400">
            <a:solidFill>
              <a:srgbClr val="FFFFFF"/>
            </a:solidFill>
            <a:prstDash val="solid"/>
          </a:ln>
        </p:spPr>
      </p:sp>
      <p:sp>
        <p:nvSpPr>
          <p:cNvPr id="17" name="Text 15"/>
          <p:cNvSpPr txBox="1"/>
          <p:nvPr/>
        </p:nvSpPr>
        <p:spPr>
          <a:xfrm>
            <a:off x="9079992" y="1508760"/>
            <a:ext cx="2560320" cy="320040"/>
          </a:xfrm>
          <a:prstGeom prst="rect">
            <a:avLst/>
          </a:prstGeom>
          <a:noFill/>
          <a:ln/>
        </p:spPr>
        <p:txBody>
          <a:bodyPr wrap="square" lIns="0" tIns="0" rIns="0" bIns="0" rtlCol="0" anchor="ctr"/>
          <a:lstStyle/>
          <a:p>
            <a:pPr algn="ctr" indent="0" marL="0">
              <a:buNone/>
            </a:pPr>
            <a:r>
              <a:rPr lang="en-US" sz="1200" b="1" dirty="0">
                <a:solidFill>
                  <a:srgbClr val="B9772F"/>
                </a:solidFill>
                <a:latin typeface="Arial" pitchFamily="34" charset="0"/>
                <a:ea typeface="Arial" pitchFamily="34" charset="-122"/>
                <a:cs typeface="Arial" pitchFamily="34" charset="-120"/>
              </a:rPr>
              <a:t>Aralık 2026</a:t>
            </a:r>
            <a:endParaRPr lang="en-US" sz="1200" dirty="0"/>
          </a:p>
        </p:txBody>
      </p:sp>
      <p:sp>
        <p:nvSpPr>
          <p:cNvPr id="18" name="Text 16"/>
          <p:cNvSpPr txBox="1"/>
          <p:nvPr/>
        </p:nvSpPr>
        <p:spPr>
          <a:xfrm>
            <a:off x="9079992" y="2423160"/>
            <a:ext cx="2560320" cy="320040"/>
          </a:xfrm>
          <a:prstGeom prst="rect">
            <a:avLst/>
          </a:prstGeom>
          <a:noFill/>
          <a:ln/>
        </p:spPr>
        <p:txBody>
          <a:bodyPr wrap="square" lIns="0" tIns="0" rIns="0" bIns="0" rtlCol="0" anchor="ctr"/>
          <a:lstStyle/>
          <a:p>
            <a:pPr algn="ctr" indent="0" marL="0">
              <a:buNone/>
            </a:pPr>
            <a:r>
              <a:rPr lang="en-US" sz="1300" b="1" dirty="0">
                <a:solidFill>
                  <a:srgbClr val="1B2A3F"/>
                </a:solidFill>
                <a:latin typeface="Arial" pitchFamily="34" charset="0"/>
                <a:ea typeface="Arial" pitchFamily="34" charset="-122"/>
                <a:cs typeface="Arial" pitchFamily="34" charset="-120"/>
              </a:rPr>
              <a:t>Devir ve tamamlanma</a:t>
            </a:r>
            <a:endParaRPr lang="en-US" sz="1300" dirty="0"/>
          </a:p>
        </p:txBody>
      </p:sp>
      <p:sp>
        <p:nvSpPr>
          <p:cNvPr id="19" name="Text 17"/>
          <p:cNvSpPr txBox="1"/>
          <p:nvPr/>
        </p:nvSpPr>
        <p:spPr>
          <a:xfrm>
            <a:off x="9079992" y="2743200"/>
            <a:ext cx="2560320" cy="1005840"/>
          </a:xfrm>
          <a:prstGeom prst="rect">
            <a:avLst/>
          </a:prstGeom>
          <a:noFill/>
          <a:ln/>
        </p:spPr>
        <p:txBody>
          <a:bodyPr wrap="square" lIns="0" tIns="0" rIns="0" bIns="0" rtlCol="0" anchor="t"/>
          <a:lstStyle/>
          <a:p>
            <a:pPr algn="ctr" indent="0" marL="0">
              <a:lnSpc>
                <a:spcPct val="110000"/>
              </a:lnSpc>
              <a:buNone/>
            </a:pPr>
            <a:r>
              <a:rPr lang="en-US" sz="1050" dirty="0">
                <a:solidFill>
                  <a:srgbClr val="5B6B80"/>
                </a:solidFill>
                <a:latin typeface="Arial" pitchFamily="34" charset="0"/>
                <a:ea typeface="Arial" pitchFamily="34" charset="-122"/>
                <a:cs typeface="Arial" pitchFamily="34" charset="-120"/>
              </a:rPr>
              <a:t>Kurum içi yapay zekâ sunucusunun Arzum lokasyonunda devreye alınması; platformun Arzum ekibine devri</a:t>
            </a:r>
            <a:endParaRPr lang="en-US" sz="1050" dirty="0"/>
          </a:p>
        </p:txBody>
      </p:sp>
      <p:sp>
        <p:nvSpPr>
          <p:cNvPr id="20" name="Shape 18"/>
          <p:cNvSpPr/>
          <p:nvPr/>
        </p:nvSpPr>
        <p:spPr>
          <a:xfrm>
            <a:off x="548640" y="4069080"/>
            <a:ext cx="5486400" cy="2103120"/>
          </a:xfrm>
          <a:prstGeom prst="roundRect">
            <a:avLst>
              <a:gd name="adj" fmla="val 5217"/>
            </a:avLst>
          </a:prstGeom>
          <a:solidFill>
            <a:srgbClr val="EAF0F8"/>
          </a:solidFill>
          <a:ln w="12700">
            <a:solidFill>
              <a:srgbClr val="EAF0F8"/>
            </a:solidFill>
            <a:prstDash val="solid"/>
          </a:ln>
        </p:spPr>
      </p:sp>
      <p:sp>
        <p:nvSpPr>
          <p:cNvPr id="21" name="Text 19"/>
          <p:cNvSpPr txBox="1"/>
          <p:nvPr/>
        </p:nvSpPr>
        <p:spPr>
          <a:xfrm>
            <a:off x="822960" y="4251960"/>
            <a:ext cx="4937760" cy="274320"/>
          </a:xfrm>
          <a:prstGeom prst="rect">
            <a:avLst/>
          </a:prstGeom>
          <a:noFill/>
          <a:ln/>
        </p:spPr>
        <p:txBody>
          <a:bodyPr wrap="square" lIns="0" tIns="0" rIns="0" bIns="0" rtlCol="0" anchor="ctr"/>
          <a:lstStyle/>
          <a:p>
            <a:pPr indent="0" marL="0">
              <a:buNone/>
            </a:pPr>
            <a:r>
              <a:rPr lang="en-US" sz="1100" b="1" spc="200" kern="0" dirty="0">
                <a:solidFill>
                  <a:srgbClr val="B9772F"/>
                </a:solidFill>
                <a:latin typeface="Arial" pitchFamily="34" charset="0"/>
                <a:ea typeface="Arial" pitchFamily="34" charset="-122"/>
                <a:cs typeface="Arial" pitchFamily="34" charset="-120"/>
              </a:rPr>
              <a:t>ARZUM EKİBİ</a:t>
            </a:r>
            <a:endParaRPr lang="en-US" sz="1100" dirty="0"/>
          </a:p>
        </p:txBody>
      </p:sp>
      <p:sp>
        <p:nvSpPr>
          <p:cNvPr id="22" name="Text 20"/>
          <p:cNvSpPr txBox="1"/>
          <p:nvPr/>
        </p:nvSpPr>
        <p:spPr>
          <a:xfrm>
            <a:off x="822960" y="4572000"/>
            <a:ext cx="4937760" cy="1508760"/>
          </a:xfrm>
          <a:prstGeom prst="rect">
            <a:avLst/>
          </a:prstGeom>
          <a:noFill/>
          <a:ln/>
        </p:spPr>
        <p:txBody>
          <a:bodyPr wrap="square" lIns="0" tIns="0" rIns="0" bIns="0" rtlCol="0" anchor="t"/>
          <a:lstStyle/>
          <a:p>
            <a:pPr marL="342900" indent="-342900">
              <a:spcAft>
                <a:spcPts val="400"/>
              </a:spcAft>
              <a:buSzPct val="100000"/>
              <a:buChar char="•"/>
            </a:pPr>
            <a:r>
              <a:rPr lang="en-US" sz="1150" dirty="0">
                <a:solidFill>
                  <a:srgbClr val="1B2A3F"/>
                </a:solidFill>
                <a:latin typeface="Arial" pitchFamily="34" charset="0"/>
                <a:ea typeface="Arial" pitchFamily="34" charset="-122"/>
                <a:cs typeface="Arial" pitchFamily="34" charset="-120"/>
              </a:rPr>
              <a:t>Proje sahipliği ve üst yönetim sponsorluğu</a:t>
            </a:r>
            <a:endParaRPr lang="en-US" sz="1150" dirty="0"/>
          </a:p>
          <a:p>
            <a:pPr marL="342900" indent="-342900">
              <a:spcAft>
                <a:spcPts val="400"/>
              </a:spcAft>
              <a:buSzPct val="100000"/>
              <a:buChar char="•"/>
            </a:pPr>
            <a:r>
              <a:rPr lang="en-US" sz="1150" dirty="0">
                <a:solidFill>
                  <a:srgbClr val="1B2A3F"/>
                </a:solidFill>
                <a:latin typeface="Arial" pitchFamily="34" charset="0"/>
                <a:ea typeface="Arial" pitchFamily="34" charset="-122"/>
                <a:cs typeface="Arial" pitchFamily="34" charset="-120"/>
              </a:rPr>
              <a:t>Pazarlama, Dijital Pazarlama ve E-ticaret: brief, içerik onayı, kanal yönetimi</a:t>
            </a:r>
            <a:endParaRPr lang="en-US" sz="1150" dirty="0"/>
          </a:p>
          <a:p>
            <a:pPr marL="342900" indent="-342900">
              <a:spcAft>
                <a:spcPts val="400"/>
              </a:spcAft>
              <a:buSzPct val="100000"/>
              <a:buChar char="•"/>
            </a:pPr>
            <a:r>
              <a:rPr lang="en-US" sz="1150" dirty="0">
                <a:solidFill>
                  <a:srgbClr val="1B2A3F"/>
                </a:solidFill>
                <a:latin typeface="Arial" pitchFamily="34" charset="0"/>
                <a:ea typeface="Arial" pitchFamily="34" charset="-122"/>
                <a:cs typeface="Arial" pitchFamily="34" charset="-120"/>
              </a:rPr>
              <a:t>Marka ve Kurumsal İletişim: marka kılavuzu ve dil standartları</a:t>
            </a:r>
            <a:endParaRPr lang="en-US" sz="1150" dirty="0"/>
          </a:p>
          <a:p>
            <a:pPr marL="342900" indent="-342900">
              <a:spcAft>
                <a:spcPts val="400"/>
              </a:spcAft>
              <a:buSzPct val="100000"/>
              <a:buChar char="•"/>
            </a:pPr>
            <a:r>
              <a:rPr lang="en-US" sz="1150" dirty="0">
                <a:solidFill>
                  <a:srgbClr val="1B2A3F"/>
                </a:solidFill>
                <a:latin typeface="Arial" pitchFamily="34" charset="0"/>
                <a:ea typeface="Arial" pitchFamily="34" charset="-122"/>
                <a:cs typeface="Arial" pitchFamily="34" charset="-120"/>
              </a:rPr>
              <a:t>Bilgi Teknolojileri: kurum içi sunucu ve güvenlik</a:t>
            </a:r>
            <a:endParaRPr lang="en-US" sz="1150" dirty="0"/>
          </a:p>
        </p:txBody>
      </p:sp>
      <p:sp>
        <p:nvSpPr>
          <p:cNvPr id="23" name="Shape 21"/>
          <p:cNvSpPr/>
          <p:nvPr/>
        </p:nvSpPr>
        <p:spPr>
          <a:xfrm>
            <a:off x="6172200" y="4069080"/>
            <a:ext cx="5486400" cy="2103120"/>
          </a:xfrm>
          <a:prstGeom prst="roundRect">
            <a:avLst>
              <a:gd name="adj" fmla="val 5217"/>
            </a:avLst>
          </a:prstGeom>
          <a:solidFill>
            <a:srgbClr val="EAF0F8"/>
          </a:solidFill>
          <a:ln w="12700">
            <a:solidFill>
              <a:srgbClr val="EAF0F8"/>
            </a:solidFill>
            <a:prstDash val="solid"/>
          </a:ln>
        </p:spPr>
      </p:sp>
      <p:sp>
        <p:nvSpPr>
          <p:cNvPr id="24" name="Text 22"/>
          <p:cNvSpPr txBox="1"/>
          <p:nvPr/>
        </p:nvSpPr>
        <p:spPr>
          <a:xfrm>
            <a:off x="6446520" y="4251960"/>
            <a:ext cx="4937760" cy="274320"/>
          </a:xfrm>
          <a:prstGeom prst="rect">
            <a:avLst/>
          </a:prstGeom>
          <a:noFill/>
          <a:ln/>
        </p:spPr>
        <p:txBody>
          <a:bodyPr wrap="square" lIns="0" tIns="0" rIns="0" bIns="0" rtlCol="0" anchor="ctr"/>
          <a:lstStyle/>
          <a:p>
            <a:pPr indent="0" marL="0">
              <a:buNone/>
            </a:pPr>
            <a:r>
              <a:rPr lang="en-US" sz="1100" b="1" spc="200" kern="0" dirty="0">
                <a:solidFill>
                  <a:srgbClr val="B9772F"/>
                </a:solidFill>
                <a:latin typeface="Arial" pitchFamily="34" charset="0"/>
                <a:ea typeface="Arial" pitchFamily="34" charset="-122"/>
                <a:cs typeface="Arial" pitchFamily="34" charset="-120"/>
              </a:rPr>
              <a:t>ÇÖZÜM ORTAĞI — DEPARTMAN TEKNOLOJİ</a:t>
            </a:r>
            <a:endParaRPr lang="en-US" sz="1100" dirty="0"/>
          </a:p>
        </p:txBody>
      </p:sp>
      <p:sp>
        <p:nvSpPr>
          <p:cNvPr id="25" name="Text 23"/>
          <p:cNvSpPr txBox="1"/>
          <p:nvPr/>
        </p:nvSpPr>
        <p:spPr>
          <a:xfrm>
            <a:off x="6446520" y="4572000"/>
            <a:ext cx="4937760" cy="1508760"/>
          </a:xfrm>
          <a:prstGeom prst="rect">
            <a:avLst/>
          </a:prstGeom>
          <a:noFill/>
          <a:ln/>
        </p:spPr>
        <p:txBody>
          <a:bodyPr wrap="square" lIns="0" tIns="0" rIns="0" bIns="0" rtlCol="0" anchor="t"/>
          <a:lstStyle/>
          <a:p>
            <a:pPr marL="342900" indent="-342900">
              <a:spcAft>
                <a:spcPts val="400"/>
              </a:spcAft>
              <a:buSzPct val="100000"/>
              <a:buChar char="•"/>
            </a:pPr>
            <a:r>
              <a:rPr lang="en-US" sz="1150" dirty="0">
                <a:solidFill>
                  <a:srgbClr val="1B2A3F"/>
                </a:solidFill>
                <a:latin typeface="Arial" pitchFamily="34" charset="0"/>
                <a:ea typeface="Arial" pitchFamily="34" charset="-122"/>
                <a:cs typeface="Arial" pitchFamily="34" charset="-120"/>
              </a:rPr>
              <a:t>Platform mimarisi ve ürün tasarımı</a:t>
            </a:r>
            <a:endParaRPr lang="en-US" sz="1150" dirty="0"/>
          </a:p>
          <a:p>
            <a:pPr marL="342900" indent="-342900">
              <a:spcAft>
                <a:spcPts val="400"/>
              </a:spcAft>
              <a:buSzPct val="100000"/>
              <a:buChar char="•"/>
            </a:pPr>
            <a:r>
              <a:rPr lang="en-US" sz="1150" dirty="0">
                <a:solidFill>
                  <a:srgbClr val="1B2A3F"/>
                </a:solidFill>
                <a:latin typeface="Arial" pitchFamily="34" charset="0"/>
                <a:ea typeface="Arial" pitchFamily="34" charset="-122"/>
                <a:cs typeface="Arial" pitchFamily="34" charset="-120"/>
              </a:rPr>
              <a:t>Yazılım geliştirme ve yapay zekâ modellerinin Arzum için özelleştirilmesi</a:t>
            </a:r>
            <a:endParaRPr lang="en-US" sz="1150" dirty="0"/>
          </a:p>
          <a:p>
            <a:pPr marL="342900" indent="-342900">
              <a:spcAft>
                <a:spcPts val="400"/>
              </a:spcAft>
              <a:buSzPct val="100000"/>
              <a:buChar char="•"/>
            </a:pPr>
            <a:r>
              <a:rPr lang="en-US" sz="1150" dirty="0">
                <a:solidFill>
                  <a:srgbClr val="1B2A3F"/>
                </a:solidFill>
                <a:latin typeface="Arial" pitchFamily="34" charset="0"/>
                <a:ea typeface="Arial" pitchFamily="34" charset="-122"/>
                <a:cs typeface="Arial" pitchFamily="34" charset="-120"/>
              </a:rPr>
              <a:t>Analiz, test ve Arzum ekibiyle koordinasyon</a:t>
            </a:r>
            <a:endParaRPr lang="en-US" sz="1150" dirty="0"/>
          </a:p>
          <a:p>
            <a:pPr marL="342900" indent="-342900">
              <a:spcAft>
                <a:spcPts val="400"/>
              </a:spcAft>
              <a:buSzPct val="100000"/>
              <a:buChar char="•"/>
            </a:pPr>
            <a:r>
              <a:rPr lang="en-US" sz="1150" dirty="0">
                <a:solidFill>
                  <a:srgbClr val="1B2A3F"/>
                </a:solidFill>
                <a:latin typeface="Arial" pitchFamily="34" charset="0"/>
                <a:ea typeface="Arial" pitchFamily="34" charset="-122"/>
                <a:cs typeface="Arial" pitchFamily="34" charset="-120"/>
              </a:rPr>
              <a:t>Build–Operate–Transfer: kurulum, birlikte işletme, devir ve eğitim</a:t>
            </a:r>
            <a:endParaRPr lang="en-US" sz="115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txBox="1"/>
          <p:nvPr/>
        </p:nvSpPr>
        <p:spPr>
          <a:xfrm>
            <a:off x="548640" y="411480"/>
            <a:ext cx="11064240" cy="640080"/>
          </a:xfrm>
          <a:prstGeom prst="rect">
            <a:avLst/>
          </a:prstGeom>
          <a:noFill/>
          <a:ln/>
        </p:spPr>
        <p:txBody>
          <a:bodyPr wrap="square" lIns="0" tIns="0" rIns="0" bIns="0" rtlCol="0" anchor="ctr"/>
          <a:lstStyle/>
          <a:p>
            <a:pPr indent="0" marL="0">
              <a:buNone/>
            </a:pPr>
            <a:r>
              <a:rPr lang="en-US" sz="3000" b="1" dirty="0">
                <a:solidFill>
                  <a:srgbClr val="0B2B57"/>
                </a:solidFill>
                <a:latin typeface="Arial" pitchFamily="34" charset="0"/>
                <a:ea typeface="Arial" pitchFamily="34" charset="-122"/>
                <a:cs typeface="Arial" pitchFamily="34" charset="-120"/>
              </a:rPr>
              <a:t>Sonuçlar: Hedef Metrikler ve Ölçüm Yöntemi</a:t>
            </a:r>
            <a:endParaRPr lang="en-US" sz="3000" dirty="0"/>
          </a:p>
        </p:txBody>
      </p:sp>
      <p:sp>
        <p:nvSpPr>
          <p:cNvPr id="3" name="Text 1"/>
          <p:cNvSpPr txBox="1"/>
          <p:nvPr/>
        </p:nvSpPr>
        <p:spPr>
          <a:xfrm>
            <a:off x="548640" y="1024128"/>
            <a:ext cx="11064240" cy="411480"/>
          </a:xfrm>
          <a:prstGeom prst="rect">
            <a:avLst/>
          </a:prstGeom>
          <a:noFill/>
          <a:ln/>
        </p:spPr>
        <p:txBody>
          <a:bodyPr wrap="square" lIns="0" tIns="0" rIns="0" bIns="0" rtlCol="0" anchor="ctr"/>
          <a:lstStyle/>
          <a:p>
            <a:pPr indent="0" marL="0">
              <a:buNone/>
            </a:pPr>
            <a:r>
              <a:rPr lang="en-US" sz="1400" dirty="0">
                <a:solidFill>
                  <a:srgbClr val="5B6B80"/>
                </a:solidFill>
                <a:latin typeface="Arial" pitchFamily="34" charset="0"/>
                <a:ea typeface="Arial" pitchFamily="34" charset="-122"/>
                <a:cs typeface="Arial" pitchFamily="34" charset="-120"/>
              </a:rPr>
              <a:t>Platform bu metrikleri otomatik raporlar; ilk ölçüm dönemi canlıya alınmayı izleyen çeyrekte tamamlanır</a:t>
            </a:r>
            <a:endParaRPr lang="en-US" sz="1400" dirty="0"/>
          </a:p>
        </p:txBody>
      </p:sp>
      <p:sp>
        <p:nvSpPr>
          <p:cNvPr id="4" name="Shape 2"/>
          <p:cNvSpPr/>
          <p:nvPr/>
        </p:nvSpPr>
        <p:spPr>
          <a:xfrm>
            <a:off x="476860" y="1645920"/>
            <a:ext cx="3611880" cy="2011680"/>
          </a:xfrm>
          <a:prstGeom prst="roundRect">
            <a:avLst>
              <a:gd name="adj" fmla="val 5455"/>
            </a:avLst>
          </a:prstGeom>
          <a:solidFill>
            <a:srgbClr val="EAF0F8"/>
          </a:solidFill>
          <a:ln w="12700">
            <a:solidFill>
              <a:srgbClr val="EAF0F8"/>
            </a:solidFill>
            <a:prstDash val="solid"/>
          </a:ln>
        </p:spPr>
      </p:sp>
      <p:sp>
        <p:nvSpPr>
          <p:cNvPr id="5" name="Shape 3"/>
          <p:cNvSpPr/>
          <p:nvPr/>
        </p:nvSpPr>
        <p:spPr>
          <a:xfrm>
            <a:off x="705460" y="1874520"/>
            <a:ext cx="502920" cy="502920"/>
          </a:xfrm>
          <a:prstGeom prst="ellipse">
            <a:avLst/>
          </a:prstGeom>
          <a:solidFill>
            <a:srgbClr val="0B2B57"/>
          </a:solidFill>
          <a:ln w="12700">
            <a:solidFill>
              <a:srgbClr val="0B2B57"/>
            </a:solidFill>
            <a:prstDash val="solid"/>
          </a:ln>
        </p:spPr>
      </p:sp>
      <p:pic>
        <p:nvPicPr>
          <p:cNvPr id="6" name="Image 0" descr="preencoded.png">    </p:cNvPr>
          <p:cNvPicPr>
            <a:picLocks noChangeAspect="1"/>
          </p:cNvPicPr>
          <p:nvPr/>
        </p:nvPicPr>
        <p:blipFill>
          <a:blip r:embed="rId1"/>
          <a:stretch>
            <a:fillRect/>
          </a:stretch>
        </p:blipFill>
        <p:spPr>
          <a:xfrm>
            <a:off x="815188" y="1984248"/>
            <a:ext cx="283464" cy="283464"/>
          </a:xfrm>
          <a:prstGeom prst="rect">
            <a:avLst/>
          </a:prstGeom>
        </p:spPr>
      </p:pic>
      <p:sp>
        <p:nvSpPr>
          <p:cNvPr id="7" name="Text 4"/>
          <p:cNvSpPr txBox="1"/>
          <p:nvPr/>
        </p:nvSpPr>
        <p:spPr>
          <a:xfrm>
            <a:off x="705460" y="2514600"/>
            <a:ext cx="3154680" cy="365760"/>
          </a:xfrm>
          <a:prstGeom prst="rect">
            <a:avLst/>
          </a:prstGeom>
          <a:noFill/>
          <a:ln/>
        </p:spPr>
        <p:txBody>
          <a:bodyPr wrap="square" lIns="0" tIns="0" rIns="0" bIns="0" rtlCol="0" anchor="t"/>
          <a:lstStyle/>
          <a:p>
            <a:pPr indent="0" marL="0">
              <a:buNone/>
            </a:pPr>
            <a:r>
              <a:rPr lang="en-US" sz="1300" b="1" dirty="0">
                <a:solidFill>
                  <a:srgbClr val="0B2B57"/>
                </a:solidFill>
                <a:latin typeface="Arial" pitchFamily="34" charset="0"/>
                <a:ea typeface="Arial" pitchFamily="34" charset="-122"/>
                <a:cs typeface="Arial" pitchFamily="34" charset="-120"/>
              </a:rPr>
              <a:t>İçerik başına üretim süresi</a:t>
            </a:r>
            <a:endParaRPr lang="en-US" sz="1300" dirty="0"/>
          </a:p>
        </p:txBody>
      </p:sp>
      <p:sp>
        <p:nvSpPr>
          <p:cNvPr id="8" name="Text 5"/>
          <p:cNvSpPr txBox="1"/>
          <p:nvPr/>
        </p:nvSpPr>
        <p:spPr>
          <a:xfrm>
            <a:off x="705460" y="2907792"/>
            <a:ext cx="3154680" cy="594360"/>
          </a:xfrm>
          <a:prstGeom prst="rect">
            <a:avLst/>
          </a:prstGeom>
          <a:noFill/>
          <a:ln/>
        </p:spPr>
        <p:txBody>
          <a:bodyPr wrap="square" lIns="0" tIns="0" rIns="0" bIns="0" rtlCol="0" anchor="t"/>
          <a:lstStyle/>
          <a:p>
            <a:pPr indent="0" marL="0">
              <a:lnSpc>
                <a:spcPct val="110000"/>
              </a:lnSpc>
              <a:buNone/>
            </a:pPr>
            <a:r>
              <a:rPr lang="en-US" sz="1100" dirty="0">
                <a:solidFill>
                  <a:srgbClr val="1B2A3F"/>
                </a:solidFill>
                <a:latin typeface="Arial" pitchFamily="34" charset="0"/>
                <a:ea typeface="Arial" pitchFamily="34" charset="-122"/>
                <a:cs typeface="Arial" pitchFamily="34" charset="-120"/>
              </a:rPr>
              <a:t>Brief'ten onaylı içeriğe geçen süre; kampanya bazında önce/sonra karşılaştırması</a:t>
            </a:r>
            <a:endParaRPr lang="en-US" sz="1100" dirty="0"/>
          </a:p>
        </p:txBody>
      </p:sp>
      <p:sp>
        <p:nvSpPr>
          <p:cNvPr id="9" name="Shape 6"/>
          <p:cNvSpPr/>
          <p:nvPr/>
        </p:nvSpPr>
        <p:spPr>
          <a:xfrm>
            <a:off x="4289908" y="1645920"/>
            <a:ext cx="3611880" cy="2011680"/>
          </a:xfrm>
          <a:prstGeom prst="roundRect">
            <a:avLst>
              <a:gd name="adj" fmla="val 5455"/>
            </a:avLst>
          </a:prstGeom>
          <a:solidFill>
            <a:srgbClr val="EAF0F8"/>
          </a:solidFill>
          <a:ln w="12700">
            <a:solidFill>
              <a:srgbClr val="EAF0F8"/>
            </a:solidFill>
            <a:prstDash val="solid"/>
          </a:ln>
        </p:spPr>
      </p:sp>
      <p:sp>
        <p:nvSpPr>
          <p:cNvPr id="10" name="Shape 7"/>
          <p:cNvSpPr/>
          <p:nvPr/>
        </p:nvSpPr>
        <p:spPr>
          <a:xfrm>
            <a:off x="4518508" y="1874520"/>
            <a:ext cx="502920" cy="502920"/>
          </a:xfrm>
          <a:prstGeom prst="ellipse">
            <a:avLst/>
          </a:prstGeom>
          <a:solidFill>
            <a:srgbClr val="0B2B57"/>
          </a:solidFill>
          <a:ln w="12700">
            <a:solidFill>
              <a:srgbClr val="0B2B57"/>
            </a:solidFill>
            <a:prstDash val="solid"/>
          </a:ln>
        </p:spPr>
      </p:sp>
      <p:pic>
        <p:nvPicPr>
          <p:cNvPr id="11" name="Image 1" descr="preencoded.png">    </p:cNvPr>
          <p:cNvPicPr>
            <a:picLocks noChangeAspect="1"/>
          </p:cNvPicPr>
          <p:nvPr/>
        </p:nvPicPr>
        <p:blipFill>
          <a:blip r:embed="rId2"/>
          <a:stretch>
            <a:fillRect/>
          </a:stretch>
        </p:blipFill>
        <p:spPr>
          <a:xfrm>
            <a:off x="4628236" y="1984248"/>
            <a:ext cx="283464" cy="283464"/>
          </a:xfrm>
          <a:prstGeom prst="rect">
            <a:avLst/>
          </a:prstGeom>
        </p:spPr>
      </p:pic>
      <p:sp>
        <p:nvSpPr>
          <p:cNvPr id="12" name="Text 8"/>
          <p:cNvSpPr txBox="1"/>
          <p:nvPr/>
        </p:nvSpPr>
        <p:spPr>
          <a:xfrm>
            <a:off x="4518508" y="2514600"/>
            <a:ext cx="3154680" cy="365760"/>
          </a:xfrm>
          <a:prstGeom prst="rect">
            <a:avLst/>
          </a:prstGeom>
          <a:noFill/>
          <a:ln/>
        </p:spPr>
        <p:txBody>
          <a:bodyPr wrap="square" lIns="0" tIns="0" rIns="0" bIns="0" rtlCol="0" anchor="t"/>
          <a:lstStyle/>
          <a:p>
            <a:pPr indent="0" marL="0">
              <a:buNone/>
            </a:pPr>
            <a:r>
              <a:rPr lang="en-US" sz="1300" b="1" dirty="0">
                <a:solidFill>
                  <a:srgbClr val="0B2B57"/>
                </a:solidFill>
                <a:latin typeface="Arial" pitchFamily="34" charset="0"/>
                <a:ea typeface="Arial" pitchFamily="34" charset="-122"/>
                <a:cs typeface="Arial" pitchFamily="34" charset="-120"/>
              </a:rPr>
              <a:t>Revizyon sayısı</a:t>
            </a:r>
            <a:endParaRPr lang="en-US" sz="1300" dirty="0"/>
          </a:p>
        </p:txBody>
      </p:sp>
      <p:sp>
        <p:nvSpPr>
          <p:cNvPr id="13" name="Text 9"/>
          <p:cNvSpPr txBox="1"/>
          <p:nvPr/>
        </p:nvSpPr>
        <p:spPr>
          <a:xfrm>
            <a:off x="4518508" y="2907792"/>
            <a:ext cx="3154680" cy="594360"/>
          </a:xfrm>
          <a:prstGeom prst="rect">
            <a:avLst/>
          </a:prstGeom>
          <a:noFill/>
          <a:ln/>
        </p:spPr>
        <p:txBody>
          <a:bodyPr wrap="square" lIns="0" tIns="0" rIns="0" bIns="0" rtlCol="0" anchor="t"/>
          <a:lstStyle/>
          <a:p>
            <a:pPr indent="0" marL="0">
              <a:lnSpc>
                <a:spcPct val="110000"/>
              </a:lnSpc>
              <a:buNone/>
            </a:pPr>
            <a:r>
              <a:rPr lang="en-US" sz="1100" dirty="0">
                <a:solidFill>
                  <a:srgbClr val="1B2A3F"/>
                </a:solidFill>
                <a:latin typeface="Arial" pitchFamily="34" charset="0"/>
                <a:ea typeface="Arial" pitchFamily="34" charset="-122"/>
                <a:cs typeface="Arial" pitchFamily="34" charset="-120"/>
              </a:rPr>
              <a:t>Onaya kadar yapılan revizyon adedi; otomatik marka denetiminin etkisi</a:t>
            </a:r>
            <a:endParaRPr lang="en-US" sz="1100" dirty="0"/>
          </a:p>
        </p:txBody>
      </p:sp>
      <p:sp>
        <p:nvSpPr>
          <p:cNvPr id="14" name="Shape 10"/>
          <p:cNvSpPr/>
          <p:nvPr/>
        </p:nvSpPr>
        <p:spPr>
          <a:xfrm>
            <a:off x="8102956" y="1645920"/>
            <a:ext cx="3611880" cy="2011680"/>
          </a:xfrm>
          <a:prstGeom prst="roundRect">
            <a:avLst>
              <a:gd name="adj" fmla="val 5455"/>
            </a:avLst>
          </a:prstGeom>
          <a:solidFill>
            <a:srgbClr val="EAF0F8"/>
          </a:solidFill>
          <a:ln w="12700">
            <a:solidFill>
              <a:srgbClr val="EAF0F8"/>
            </a:solidFill>
            <a:prstDash val="solid"/>
          </a:ln>
        </p:spPr>
      </p:sp>
      <p:sp>
        <p:nvSpPr>
          <p:cNvPr id="15" name="Shape 11"/>
          <p:cNvSpPr/>
          <p:nvPr/>
        </p:nvSpPr>
        <p:spPr>
          <a:xfrm>
            <a:off x="8331556" y="1874520"/>
            <a:ext cx="502920" cy="502920"/>
          </a:xfrm>
          <a:prstGeom prst="ellipse">
            <a:avLst/>
          </a:prstGeom>
          <a:solidFill>
            <a:srgbClr val="0B2B57"/>
          </a:solidFill>
          <a:ln w="12700">
            <a:solidFill>
              <a:srgbClr val="0B2B57"/>
            </a:solidFill>
            <a:prstDash val="solid"/>
          </a:ln>
        </p:spPr>
      </p:sp>
      <p:pic>
        <p:nvPicPr>
          <p:cNvPr id="16" name="Image 2" descr="preencoded.png">    </p:cNvPr>
          <p:cNvPicPr>
            <a:picLocks noChangeAspect="1"/>
          </p:cNvPicPr>
          <p:nvPr/>
        </p:nvPicPr>
        <p:blipFill>
          <a:blip r:embed="rId3"/>
          <a:stretch>
            <a:fillRect/>
          </a:stretch>
        </p:blipFill>
        <p:spPr>
          <a:xfrm>
            <a:off x="8441284" y="1984248"/>
            <a:ext cx="283464" cy="283464"/>
          </a:xfrm>
          <a:prstGeom prst="rect">
            <a:avLst/>
          </a:prstGeom>
        </p:spPr>
      </p:pic>
      <p:sp>
        <p:nvSpPr>
          <p:cNvPr id="17" name="Text 12"/>
          <p:cNvSpPr txBox="1"/>
          <p:nvPr/>
        </p:nvSpPr>
        <p:spPr>
          <a:xfrm>
            <a:off x="8331556" y="2514600"/>
            <a:ext cx="3154680" cy="365760"/>
          </a:xfrm>
          <a:prstGeom prst="rect">
            <a:avLst/>
          </a:prstGeom>
          <a:noFill/>
          <a:ln/>
        </p:spPr>
        <p:txBody>
          <a:bodyPr wrap="square" lIns="0" tIns="0" rIns="0" bIns="0" rtlCol="0" anchor="t"/>
          <a:lstStyle/>
          <a:p>
            <a:pPr indent="0" marL="0">
              <a:buNone/>
            </a:pPr>
            <a:r>
              <a:rPr lang="en-US" sz="1300" b="1" dirty="0">
                <a:solidFill>
                  <a:srgbClr val="0B2B57"/>
                </a:solidFill>
                <a:latin typeface="Arial" pitchFamily="34" charset="0"/>
                <a:ea typeface="Arial" pitchFamily="34" charset="-122"/>
                <a:cs typeface="Arial" pitchFamily="34" charset="-120"/>
              </a:rPr>
              <a:t>Dış prodüksiyon maliyeti</a:t>
            </a:r>
            <a:endParaRPr lang="en-US" sz="1300" dirty="0"/>
          </a:p>
        </p:txBody>
      </p:sp>
      <p:sp>
        <p:nvSpPr>
          <p:cNvPr id="18" name="Text 13"/>
          <p:cNvSpPr txBox="1"/>
          <p:nvPr/>
        </p:nvSpPr>
        <p:spPr>
          <a:xfrm>
            <a:off x="8331556" y="2907792"/>
            <a:ext cx="3154680" cy="594360"/>
          </a:xfrm>
          <a:prstGeom prst="rect">
            <a:avLst/>
          </a:prstGeom>
          <a:noFill/>
          <a:ln/>
        </p:spPr>
        <p:txBody>
          <a:bodyPr wrap="square" lIns="0" tIns="0" rIns="0" bIns="0" rtlCol="0" anchor="t"/>
          <a:lstStyle/>
          <a:p>
            <a:pPr indent="0" marL="0">
              <a:lnSpc>
                <a:spcPct val="110000"/>
              </a:lnSpc>
              <a:buNone/>
            </a:pPr>
            <a:r>
              <a:rPr lang="en-US" sz="1100" dirty="0">
                <a:solidFill>
                  <a:srgbClr val="1B2A3F"/>
                </a:solidFill>
                <a:latin typeface="Arial" pitchFamily="34" charset="0"/>
                <a:ea typeface="Arial" pitchFamily="34" charset="-122"/>
                <a:cs typeface="Arial" pitchFamily="34" charset="-120"/>
              </a:rPr>
              <a:t>Ajans ve prodüksiyon harcamalarının kurum içi üretime kayan payı</a:t>
            </a:r>
            <a:endParaRPr lang="en-US" sz="1100" dirty="0"/>
          </a:p>
        </p:txBody>
      </p:sp>
      <p:sp>
        <p:nvSpPr>
          <p:cNvPr id="19" name="Shape 14"/>
          <p:cNvSpPr/>
          <p:nvPr/>
        </p:nvSpPr>
        <p:spPr>
          <a:xfrm>
            <a:off x="476860" y="3886200"/>
            <a:ext cx="3611880" cy="2011680"/>
          </a:xfrm>
          <a:prstGeom prst="roundRect">
            <a:avLst>
              <a:gd name="adj" fmla="val 5455"/>
            </a:avLst>
          </a:prstGeom>
          <a:solidFill>
            <a:srgbClr val="EAF0F8"/>
          </a:solidFill>
          <a:ln w="12700">
            <a:solidFill>
              <a:srgbClr val="EAF0F8"/>
            </a:solidFill>
            <a:prstDash val="solid"/>
          </a:ln>
        </p:spPr>
      </p:sp>
      <p:sp>
        <p:nvSpPr>
          <p:cNvPr id="20" name="Shape 15"/>
          <p:cNvSpPr/>
          <p:nvPr/>
        </p:nvSpPr>
        <p:spPr>
          <a:xfrm>
            <a:off x="705460" y="4114800"/>
            <a:ext cx="502920" cy="502920"/>
          </a:xfrm>
          <a:prstGeom prst="ellipse">
            <a:avLst/>
          </a:prstGeom>
          <a:solidFill>
            <a:srgbClr val="0B2B57"/>
          </a:solidFill>
          <a:ln w="12700">
            <a:solidFill>
              <a:srgbClr val="0B2B57"/>
            </a:solidFill>
            <a:prstDash val="solid"/>
          </a:ln>
        </p:spPr>
      </p:sp>
      <p:pic>
        <p:nvPicPr>
          <p:cNvPr id="21" name="Image 3" descr="preencoded.png">    </p:cNvPr>
          <p:cNvPicPr>
            <a:picLocks noChangeAspect="1"/>
          </p:cNvPicPr>
          <p:nvPr/>
        </p:nvPicPr>
        <p:blipFill>
          <a:blip r:embed="rId4"/>
          <a:stretch>
            <a:fillRect/>
          </a:stretch>
        </p:blipFill>
        <p:spPr>
          <a:xfrm>
            <a:off x="815188" y="4224528"/>
            <a:ext cx="283464" cy="283464"/>
          </a:xfrm>
          <a:prstGeom prst="rect">
            <a:avLst/>
          </a:prstGeom>
        </p:spPr>
      </p:pic>
      <p:sp>
        <p:nvSpPr>
          <p:cNvPr id="22" name="Text 16"/>
          <p:cNvSpPr txBox="1"/>
          <p:nvPr/>
        </p:nvSpPr>
        <p:spPr>
          <a:xfrm>
            <a:off x="705460" y="4754880"/>
            <a:ext cx="3154680" cy="365760"/>
          </a:xfrm>
          <a:prstGeom prst="rect">
            <a:avLst/>
          </a:prstGeom>
          <a:noFill/>
          <a:ln/>
        </p:spPr>
        <p:txBody>
          <a:bodyPr wrap="square" lIns="0" tIns="0" rIns="0" bIns="0" rtlCol="0" anchor="t"/>
          <a:lstStyle/>
          <a:p>
            <a:pPr indent="0" marL="0">
              <a:buNone/>
            </a:pPr>
            <a:r>
              <a:rPr lang="en-US" sz="1300" b="1" dirty="0">
                <a:solidFill>
                  <a:srgbClr val="0B2B57"/>
                </a:solidFill>
                <a:latin typeface="Arial" pitchFamily="34" charset="0"/>
                <a:ea typeface="Arial" pitchFamily="34" charset="-122"/>
                <a:cs typeface="Arial" pitchFamily="34" charset="-120"/>
              </a:rPr>
              <a:t>Marka uyum oranı</a:t>
            </a:r>
            <a:endParaRPr lang="en-US" sz="1300" dirty="0"/>
          </a:p>
        </p:txBody>
      </p:sp>
      <p:sp>
        <p:nvSpPr>
          <p:cNvPr id="23" name="Text 17"/>
          <p:cNvSpPr txBox="1"/>
          <p:nvPr/>
        </p:nvSpPr>
        <p:spPr>
          <a:xfrm>
            <a:off x="705460" y="5148072"/>
            <a:ext cx="3154680" cy="594360"/>
          </a:xfrm>
          <a:prstGeom prst="rect">
            <a:avLst/>
          </a:prstGeom>
          <a:noFill/>
          <a:ln/>
        </p:spPr>
        <p:txBody>
          <a:bodyPr wrap="square" lIns="0" tIns="0" rIns="0" bIns="0" rtlCol="0" anchor="t"/>
          <a:lstStyle/>
          <a:p>
            <a:pPr indent="0" marL="0">
              <a:lnSpc>
                <a:spcPct val="110000"/>
              </a:lnSpc>
              <a:buNone/>
            </a:pPr>
            <a:r>
              <a:rPr lang="en-US" sz="1100" dirty="0">
                <a:solidFill>
                  <a:srgbClr val="1B2A3F"/>
                </a:solidFill>
                <a:latin typeface="Arial" pitchFamily="34" charset="0"/>
                <a:ea typeface="Arial" pitchFamily="34" charset="-122"/>
                <a:cs typeface="Arial" pitchFamily="34" charset="-120"/>
              </a:rPr>
              <a:t>İlk denetimden geçen içerik oranı; marka kılavuzuna göre otomatik puan</a:t>
            </a:r>
            <a:endParaRPr lang="en-US" sz="1100" dirty="0"/>
          </a:p>
        </p:txBody>
      </p:sp>
      <p:sp>
        <p:nvSpPr>
          <p:cNvPr id="24" name="Shape 18"/>
          <p:cNvSpPr/>
          <p:nvPr/>
        </p:nvSpPr>
        <p:spPr>
          <a:xfrm>
            <a:off x="4289908" y="3886200"/>
            <a:ext cx="3611880" cy="2011680"/>
          </a:xfrm>
          <a:prstGeom prst="roundRect">
            <a:avLst>
              <a:gd name="adj" fmla="val 5455"/>
            </a:avLst>
          </a:prstGeom>
          <a:solidFill>
            <a:srgbClr val="EAF0F8"/>
          </a:solidFill>
          <a:ln w="12700">
            <a:solidFill>
              <a:srgbClr val="EAF0F8"/>
            </a:solidFill>
            <a:prstDash val="solid"/>
          </a:ln>
        </p:spPr>
      </p:sp>
      <p:sp>
        <p:nvSpPr>
          <p:cNvPr id="25" name="Shape 19"/>
          <p:cNvSpPr/>
          <p:nvPr/>
        </p:nvSpPr>
        <p:spPr>
          <a:xfrm>
            <a:off x="4518508" y="4114800"/>
            <a:ext cx="502920" cy="502920"/>
          </a:xfrm>
          <a:prstGeom prst="ellipse">
            <a:avLst/>
          </a:prstGeom>
          <a:solidFill>
            <a:srgbClr val="0B2B57"/>
          </a:solidFill>
          <a:ln w="12700">
            <a:solidFill>
              <a:srgbClr val="0B2B57"/>
            </a:solidFill>
            <a:prstDash val="solid"/>
          </a:ln>
        </p:spPr>
      </p:sp>
      <p:pic>
        <p:nvPicPr>
          <p:cNvPr id="26" name="Image 4" descr="preencoded.png">    </p:cNvPr>
          <p:cNvPicPr>
            <a:picLocks noChangeAspect="1"/>
          </p:cNvPicPr>
          <p:nvPr/>
        </p:nvPicPr>
        <p:blipFill>
          <a:blip r:embed="rId5"/>
          <a:stretch>
            <a:fillRect/>
          </a:stretch>
        </p:blipFill>
        <p:spPr>
          <a:xfrm>
            <a:off x="4628236" y="4224528"/>
            <a:ext cx="283464" cy="283464"/>
          </a:xfrm>
          <a:prstGeom prst="rect">
            <a:avLst/>
          </a:prstGeom>
        </p:spPr>
      </p:pic>
      <p:sp>
        <p:nvSpPr>
          <p:cNvPr id="27" name="Text 20"/>
          <p:cNvSpPr txBox="1"/>
          <p:nvPr/>
        </p:nvSpPr>
        <p:spPr>
          <a:xfrm>
            <a:off x="4518508" y="4754880"/>
            <a:ext cx="3154680" cy="365760"/>
          </a:xfrm>
          <a:prstGeom prst="rect">
            <a:avLst/>
          </a:prstGeom>
          <a:noFill/>
          <a:ln/>
        </p:spPr>
        <p:txBody>
          <a:bodyPr wrap="square" lIns="0" tIns="0" rIns="0" bIns="0" rtlCol="0" anchor="t"/>
          <a:lstStyle/>
          <a:p>
            <a:pPr indent="0" marL="0">
              <a:buNone/>
            </a:pPr>
            <a:r>
              <a:rPr lang="en-US" sz="1300" b="1" dirty="0">
                <a:solidFill>
                  <a:srgbClr val="0B2B57"/>
                </a:solidFill>
                <a:latin typeface="Arial" pitchFamily="34" charset="0"/>
                <a:ea typeface="Arial" pitchFamily="34" charset="-122"/>
                <a:cs typeface="Arial" pitchFamily="34" charset="-120"/>
              </a:rPr>
              <a:t>Üretilen içerik adedi</a:t>
            </a:r>
            <a:endParaRPr lang="en-US" sz="1300" dirty="0"/>
          </a:p>
        </p:txBody>
      </p:sp>
      <p:sp>
        <p:nvSpPr>
          <p:cNvPr id="28" name="Text 21"/>
          <p:cNvSpPr txBox="1"/>
          <p:nvPr/>
        </p:nvSpPr>
        <p:spPr>
          <a:xfrm>
            <a:off x="4518508" y="5148072"/>
            <a:ext cx="3154680" cy="594360"/>
          </a:xfrm>
          <a:prstGeom prst="rect">
            <a:avLst/>
          </a:prstGeom>
          <a:noFill/>
          <a:ln/>
        </p:spPr>
        <p:txBody>
          <a:bodyPr wrap="square" lIns="0" tIns="0" rIns="0" bIns="0" rtlCol="0" anchor="t"/>
          <a:lstStyle/>
          <a:p>
            <a:pPr indent="0" marL="0">
              <a:lnSpc>
                <a:spcPct val="110000"/>
              </a:lnSpc>
              <a:buNone/>
            </a:pPr>
            <a:r>
              <a:rPr lang="en-US" sz="1100" dirty="0">
                <a:solidFill>
                  <a:srgbClr val="1B2A3F"/>
                </a:solidFill>
                <a:latin typeface="Arial" pitchFamily="34" charset="0"/>
                <a:ea typeface="Arial" pitchFamily="34" charset="-122"/>
                <a:cs typeface="Arial" pitchFamily="34" charset="-120"/>
              </a:rPr>
              <a:t>Kanal ve kampanya bazında metin, görsel, banner ve video adedi</a:t>
            </a:r>
            <a:endParaRPr lang="en-US" sz="1100" dirty="0"/>
          </a:p>
        </p:txBody>
      </p:sp>
      <p:sp>
        <p:nvSpPr>
          <p:cNvPr id="29" name="Shape 22"/>
          <p:cNvSpPr/>
          <p:nvPr/>
        </p:nvSpPr>
        <p:spPr>
          <a:xfrm>
            <a:off x="8102956" y="3886200"/>
            <a:ext cx="3611880" cy="2011680"/>
          </a:xfrm>
          <a:prstGeom prst="roundRect">
            <a:avLst>
              <a:gd name="adj" fmla="val 5455"/>
            </a:avLst>
          </a:prstGeom>
          <a:solidFill>
            <a:srgbClr val="EAF0F8"/>
          </a:solidFill>
          <a:ln w="12700">
            <a:solidFill>
              <a:srgbClr val="EAF0F8"/>
            </a:solidFill>
            <a:prstDash val="solid"/>
          </a:ln>
        </p:spPr>
      </p:sp>
      <p:sp>
        <p:nvSpPr>
          <p:cNvPr id="30" name="Shape 23"/>
          <p:cNvSpPr/>
          <p:nvPr/>
        </p:nvSpPr>
        <p:spPr>
          <a:xfrm>
            <a:off x="8331556" y="4114800"/>
            <a:ext cx="502920" cy="502920"/>
          </a:xfrm>
          <a:prstGeom prst="ellipse">
            <a:avLst/>
          </a:prstGeom>
          <a:solidFill>
            <a:srgbClr val="0B2B57"/>
          </a:solidFill>
          <a:ln w="12700">
            <a:solidFill>
              <a:srgbClr val="0B2B57"/>
            </a:solidFill>
            <a:prstDash val="solid"/>
          </a:ln>
        </p:spPr>
      </p:sp>
      <p:pic>
        <p:nvPicPr>
          <p:cNvPr id="31" name="Image 5" descr="preencoded.png">    </p:cNvPr>
          <p:cNvPicPr>
            <a:picLocks noChangeAspect="1"/>
          </p:cNvPicPr>
          <p:nvPr/>
        </p:nvPicPr>
        <p:blipFill>
          <a:blip r:embed="rId6"/>
          <a:stretch>
            <a:fillRect/>
          </a:stretch>
        </p:blipFill>
        <p:spPr>
          <a:xfrm>
            <a:off x="8441284" y="4224528"/>
            <a:ext cx="283464" cy="283464"/>
          </a:xfrm>
          <a:prstGeom prst="rect">
            <a:avLst/>
          </a:prstGeom>
        </p:spPr>
      </p:pic>
      <p:sp>
        <p:nvSpPr>
          <p:cNvPr id="32" name="Text 24"/>
          <p:cNvSpPr txBox="1"/>
          <p:nvPr/>
        </p:nvSpPr>
        <p:spPr>
          <a:xfrm>
            <a:off x="8331556" y="4754880"/>
            <a:ext cx="3154680" cy="365760"/>
          </a:xfrm>
          <a:prstGeom prst="rect">
            <a:avLst/>
          </a:prstGeom>
          <a:noFill/>
          <a:ln/>
        </p:spPr>
        <p:txBody>
          <a:bodyPr wrap="square" lIns="0" tIns="0" rIns="0" bIns="0" rtlCol="0" anchor="t"/>
          <a:lstStyle/>
          <a:p>
            <a:pPr indent="0" marL="0">
              <a:buNone/>
            </a:pPr>
            <a:r>
              <a:rPr lang="en-US" sz="1300" b="1" dirty="0">
                <a:solidFill>
                  <a:srgbClr val="0B2B57"/>
                </a:solidFill>
                <a:latin typeface="Arial" pitchFamily="34" charset="0"/>
                <a:ea typeface="Arial" pitchFamily="34" charset="-122"/>
                <a:cs typeface="Arial" pitchFamily="34" charset="-120"/>
              </a:rPr>
              <a:t>Kampanya performansı</a:t>
            </a:r>
            <a:endParaRPr lang="en-US" sz="1300" dirty="0"/>
          </a:p>
        </p:txBody>
      </p:sp>
      <p:sp>
        <p:nvSpPr>
          <p:cNvPr id="33" name="Text 25"/>
          <p:cNvSpPr txBox="1"/>
          <p:nvPr/>
        </p:nvSpPr>
        <p:spPr>
          <a:xfrm>
            <a:off x="8331556" y="5148072"/>
            <a:ext cx="3154680" cy="594360"/>
          </a:xfrm>
          <a:prstGeom prst="rect">
            <a:avLst/>
          </a:prstGeom>
          <a:noFill/>
          <a:ln/>
        </p:spPr>
        <p:txBody>
          <a:bodyPr wrap="square" lIns="0" tIns="0" rIns="0" bIns="0" rtlCol="0" anchor="t"/>
          <a:lstStyle/>
          <a:p>
            <a:pPr indent="0" marL="0">
              <a:lnSpc>
                <a:spcPct val="110000"/>
              </a:lnSpc>
              <a:buNone/>
            </a:pPr>
            <a:r>
              <a:rPr lang="en-US" sz="1100" dirty="0">
                <a:solidFill>
                  <a:srgbClr val="1B2A3F"/>
                </a:solidFill>
                <a:latin typeface="Arial" pitchFamily="34" charset="0"/>
                <a:ea typeface="Arial" pitchFamily="34" charset="-122"/>
                <a:cs typeface="Arial" pitchFamily="34" charset="-120"/>
              </a:rPr>
              <a:t>İzlenebilir etiketli içeriklerin tıklama, dönüşüm ve satış katkısı</a:t>
            </a:r>
            <a:endParaRPr lang="en-US" sz="1100" dirty="0"/>
          </a:p>
        </p:txBody>
      </p:sp>
      <p:sp>
        <p:nvSpPr>
          <p:cNvPr id="34" name="Text 26"/>
          <p:cNvSpPr txBox="1"/>
          <p:nvPr/>
        </p:nvSpPr>
        <p:spPr>
          <a:xfrm>
            <a:off x="548640" y="5989320"/>
            <a:ext cx="11064240" cy="320040"/>
          </a:xfrm>
          <a:prstGeom prst="rect">
            <a:avLst/>
          </a:prstGeom>
          <a:noFill/>
          <a:ln/>
        </p:spPr>
        <p:txBody>
          <a:bodyPr wrap="square" lIns="0" tIns="0" rIns="0" bIns="0" rtlCol="0" anchor="ctr"/>
          <a:lstStyle/>
          <a:p>
            <a:pPr indent="0" marL="0">
              <a:buNone/>
            </a:pPr>
            <a:r>
              <a:rPr lang="en-US" sz="1050" i="1" dirty="0">
                <a:solidFill>
                  <a:srgbClr val="5B6B80"/>
                </a:solidFill>
                <a:latin typeface="Arial" pitchFamily="34" charset="0"/>
                <a:ea typeface="Arial" pitchFamily="34" charset="-122"/>
                <a:cs typeface="Arial" pitchFamily="34" charset="-120"/>
              </a:rPr>
              <a:t>Ölçüm ilkesi: her rakam kaynağı ve tarih aralığıyla birlikte raporlanır; kanal verileri asla toplanarak karıştırılmaz.</a:t>
            </a:r>
            <a:endParaRPr lang="en-US" sz="105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071E3D"/>
        </a:solidFill>
      </p:bgPr>
    </p:bg>
    <p:spTree>
      <p:nvGrpSpPr>
        <p:cNvPr id="1" name=""/>
        <p:cNvGrpSpPr/>
        <p:nvPr/>
      </p:nvGrpSpPr>
      <p:grpSpPr>
        <a:xfrm>
          <a:off x="0" y="0"/>
          <a:ext cx="0" cy="0"/>
          <a:chOff x="0" y="0"/>
          <a:chExt cx="0" cy="0"/>
        </a:xfrm>
      </p:grpSpPr>
      <p:sp>
        <p:nvSpPr>
          <p:cNvPr id="2" name="Text 0"/>
          <p:cNvSpPr txBox="1"/>
          <p:nvPr/>
        </p:nvSpPr>
        <p:spPr>
          <a:xfrm>
            <a:off x="640080" y="548640"/>
            <a:ext cx="10972800" cy="640080"/>
          </a:xfrm>
          <a:prstGeom prst="rect">
            <a:avLst/>
          </a:prstGeom>
          <a:noFill/>
          <a:ln/>
        </p:spPr>
        <p:txBody>
          <a:bodyPr wrap="square" lIns="0" tIns="0" rIns="0" bIns="0" rtlCol="0" anchor="ctr"/>
          <a:lstStyle/>
          <a:p>
            <a:pPr indent="0" marL="0">
              <a:buNone/>
            </a:pPr>
            <a:r>
              <a:rPr lang="en-US" sz="3000" b="1" dirty="0">
                <a:solidFill>
                  <a:srgbClr val="FFFFFF"/>
                </a:solidFill>
                <a:latin typeface="Arial" pitchFamily="34" charset="0"/>
                <a:ea typeface="Arial" pitchFamily="34" charset="-122"/>
                <a:cs typeface="Arial" pitchFamily="34" charset="-120"/>
              </a:rPr>
              <a:t>Devir Sonrası Yol Haritası</a:t>
            </a:r>
            <a:endParaRPr lang="en-US" sz="3000" dirty="0"/>
          </a:p>
        </p:txBody>
      </p:sp>
      <p:sp>
        <p:nvSpPr>
          <p:cNvPr id="3" name="Text 1"/>
          <p:cNvSpPr txBox="1"/>
          <p:nvPr/>
        </p:nvSpPr>
        <p:spPr>
          <a:xfrm>
            <a:off x="640080" y="1188720"/>
            <a:ext cx="10972800" cy="365760"/>
          </a:xfrm>
          <a:prstGeom prst="rect">
            <a:avLst/>
          </a:prstGeom>
          <a:noFill/>
          <a:ln/>
        </p:spPr>
        <p:txBody>
          <a:bodyPr wrap="square" lIns="0" tIns="0" rIns="0" bIns="0" rtlCol="0" anchor="ctr"/>
          <a:lstStyle/>
          <a:p>
            <a:pPr indent="0" marL="0">
              <a:buNone/>
            </a:pPr>
            <a:r>
              <a:rPr lang="en-US" sz="1400" dirty="0">
                <a:solidFill>
                  <a:srgbClr val="CADCFC"/>
                </a:solidFill>
                <a:latin typeface="Arial" pitchFamily="34" charset="0"/>
                <a:ea typeface="Arial" pitchFamily="34" charset="-122"/>
                <a:cs typeface="Arial" pitchFamily="34" charset="-120"/>
              </a:rPr>
              <a:t>Aralık 2026'da platform Arzum ekibine devredilir ve bağımsız işletilir. Sonraki adımlar:</a:t>
            </a:r>
            <a:endParaRPr lang="en-US" sz="1400" dirty="0"/>
          </a:p>
        </p:txBody>
      </p:sp>
      <p:sp>
        <p:nvSpPr>
          <p:cNvPr id="4" name="Shape 2"/>
          <p:cNvSpPr/>
          <p:nvPr/>
        </p:nvSpPr>
        <p:spPr>
          <a:xfrm>
            <a:off x="540868" y="1874520"/>
            <a:ext cx="3520440" cy="1965960"/>
          </a:xfrm>
          <a:prstGeom prst="roundRect">
            <a:avLst>
              <a:gd name="adj" fmla="val 5581"/>
            </a:avLst>
          </a:prstGeom>
          <a:solidFill>
            <a:srgbClr val="0B2B57"/>
          </a:solidFill>
          <a:ln w="12700">
            <a:solidFill>
              <a:srgbClr val="1F4A86"/>
            </a:solidFill>
            <a:prstDash val="solid"/>
          </a:ln>
        </p:spPr>
      </p:sp>
      <p:sp>
        <p:nvSpPr>
          <p:cNvPr id="5" name="Shape 3"/>
          <p:cNvSpPr/>
          <p:nvPr/>
        </p:nvSpPr>
        <p:spPr>
          <a:xfrm>
            <a:off x="769468" y="2103120"/>
            <a:ext cx="502920" cy="502920"/>
          </a:xfrm>
          <a:prstGeom prst="ellipse">
            <a:avLst/>
          </a:prstGeom>
          <a:solidFill>
            <a:srgbClr val="B9772F"/>
          </a:solidFill>
          <a:ln w="12700">
            <a:solidFill>
              <a:srgbClr val="B9772F"/>
            </a:solidFill>
            <a:prstDash val="solid"/>
          </a:ln>
        </p:spPr>
      </p:sp>
      <p:pic>
        <p:nvPicPr>
          <p:cNvPr id="6" name="Image 0" descr="preencoded.png">    </p:cNvPr>
          <p:cNvPicPr>
            <a:picLocks noChangeAspect="1"/>
          </p:cNvPicPr>
          <p:nvPr/>
        </p:nvPicPr>
        <p:blipFill>
          <a:blip r:embed="rId1"/>
          <a:stretch>
            <a:fillRect/>
          </a:stretch>
        </p:blipFill>
        <p:spPr>
          <a:xfrm>
            <a:off x="879196" y="2212848"/>
            <a:ext cx="283464" cy="283464"/>
          </a:xfrm>
          <a:prstGeom prst="rect">
            <a:avLst/>
          </a:prstGeom>
        </p:spPr>
      </p:pic>
      <p:sp>
        <p:nvSpPr>
          <p:cNvPr id="7" name="Text 4"/>
          <p:cNvSpPr txBox="1"/>
          <p:nvPr/>
        </p:nvSpPr>
        <p:spPr>
          <a:xfrm>
            <a:off x="769468" y="2743200"/>
            <a:ext cx="3063240" cy="365760"/>
          </a:xfrm>
          <a:prstGeom prst="rect">
            <a:avLst/>
          </a:prstGeom>
          <a:noFill/>
          <a:ln/>
        </p:spPr>
        <p:txBody>
          <a:bodyPr wrap="square" lIns="0" tIns="0" rIns="0" bIns="0" rtlCol="0" anchor="ctr"/>
          <a:lstStyle/>
          <a:p>
            <a:pPr indent="0" marL="0">
              <a:buNone/>
            </a:pPr>
            <a:r>
              <a:rPr lang="en-US" sz="1400" b="1" dirty="0">
                <a:solidFill>
                  <a:srgbClr val="FFFFFF"/>
                </a:solidFill>
                <a:latin typeface="Arial" pitchFamily="34" charset="0"/>
                <a:ea typeface="Arial" pitchFamily="34" charset="-122"/>
                <a:cs typeface="Arial" pitchFamily="34" charset="-120"/>
              </a:rPr>
              <a:t>Yeni kampanya türleri</a:t>
            </a:r>
            <a:endParaRPr lang="en-US" sz="1400" dirty="0"/>
          </a:p>
        </p:txBody>
      </p:sp>
      <p:sp>
        <p:nvSpPr>
          <p:cNvPr id="8" name="Text 5"/>
          <p:cNvSpPr txBox="1"/>
          <p:nvPr/>
        </p:nvSpPr>
        <p:spPr>
          <a:xfrm>
            <a:off x="769468" y="3108960"/>
            <a:ext cx="3063240" cy="685800"/>
          </a:xfrm>
          <a:prstGeom prst="rect">
            <a:avLst/>
          </a:prstGeom>
          <a:noFill/>
          <a:ln/>
        </p:spPr>
        <p:txBody>
          <a:bodyPr wrap="square" lIns="0" tIns="0" rIns="0" bIns="0" rtlCol="0" anchor="t"/>
          <a:lstStyle/>
          <a:p>
            <a:pPr indent="0" marL="0">
              <a:lnSpc>
                <a:spcPct val="110000"/>
              </a:lnSpc>
              <a:buNone/>
            </a:pPr>
            <a:r>
              <a:rPr lang="en-US" sz="1100" dirty="0">
                <a:solidFill>
                  <a:srgbClr val="CADCFC"/>
                </a:solidFill>
                <a:latin typeface="Arial" pitchFamily="34" charset="0"/>
                <a:ea typeface="Arial" pitchFamily="34" charset="-122"/>
                <a:cs typeface="Arial" pitchFamily="34" charset="-120"/>
              </a:rPr>
              <a:t>Sezonluk ve özel gün kampanyaları için hazır şablon setleri, kanal bazlı format kütüphanesi</a:t>
            </a:r>
            <a:endParaRPr lang="en-US" sz="1100" dirty="0"/>
          </a:p>
        </p:txBody>
      </p:sp>
      <p:sp>
        <p:nvSpPr>
          <p:cNvPr id="9" name="Shape 6"/>
          <p:cNvSpPr/>
          <p:nvPr/>
        </p:nvSpPr>
        <p:spPr>
          <a:xfrm>
            <a:off x="4335628" y="1874520"/>
            <a:ext cx="3520440" cy="1965960"/>
          </a:xfrm>
          <a:prstGeom prst="roundRect">
            <a:avLst>
              <a:gd name="adj" fmla="val 5581"/>
            </a:avLst>
          </a:prstGeom>
          <a:solidFill>
            <a:srgbClr val="0B2B57"/>
          </a:solidFill>
          <a:ln w="12700">
            <a:solidFill>
              <a:srgbClr val="1F4A86"/>
            </a:solidFill>
            <a:prstDash val="solid"/>
          </a:ln>
        </p:spPr>
      </p:sp>
      <p:sp>
        <p:nvSpPr>
          <p:cNvPr id="10" name="Shape 7"/>
          <p:cNvSpPr/>
          <p:nvPr/>
        </p:nvSpPr>
        <p:spPr>
          <a:xfrm>
            <a:off x="4564228" y="2103120"/>
            <a:ext cx="502920" cy="502920"/>
          </a:xfrm>
          <a:prstGeom prst="ellipse">
            <a:avLst/>
          </a:prstGeom>
          <a:solidFill>
            <a:srgbClr val="B9772F"/>
          </a:solidFill>
          <a:ln w="12700">
            <a:solidFill>
              <a:srgbClr val="B9772F"/>
            </a:solidFill>
            <a:prstDash val="solid"/>
          </a:ln>
        </p:spPr>
      </p:sp>
      <p:pic>
        <p:nvPicPr>
          <p:cNvPr id="11" name="Image 1" descr="preencoded.png">    </p:cNvPr>
          <p:cNvPicPr>
            <a:picLocks noChangeAspect="1"/>
          </p:cNvPicPr>
          <p:nvPr/>
        </p:nvPicPr>
        <p:blipFill>
          <a:blip r:embed="rId2"/>
          <a:stretch>
            <a:fillRect/>
          </a:stretch>
        </p:blipFill>
        <p:spPr>
          <a:xfrm>
            <a:off x="4673956" y="2212848"/>
            <a:ext cx="283464" cy="283464"/>
          </a:xfrm>
          <a:prstGeom prst="rect">
            <a:avLst/>
          </a:prstGeom>
        </p:spPr>
      </p:pic>
      <p:sp>
        <p:nvSpPr>
          <p:cNvPr id="12" name="Text 8"/>
          <p:cNvSpPr txBox="1"/>
          <p:nvPr/>
        </p:nvSpPr>
        <p:spPr>
          <a:xfrm>
            <a:off x="4564228" y="2743200"/>
            <a:ext cx="3063240" cy="365760"/>
          </a:xfrm>
          <a:prstGeom prst="rect">
            <a:avLst/>
          </a:prstGeom>
          <a:noFill/>
          <a:ln/>
        </p:spPr>
        <p:txBody>
          <a:bodyPr wrap="square" lIns="0" tIns="0" rIns="0" bIns="0" rtlCol="0" anchor="ctr"/>
          <a:lstStyle/>
          <a:p>
            <a:pPr indent="0" marL="0">
              <a:buNone/>
            </a:pPr>
            <a:r>
              <a:rPr lang="en-US" sz="1400" b="1" dirty="0">
                <a:solidFill>
                  <a:srgbClr val="FFFFFF"/>
                </a:solidFill>
                <a:latin typeface="Arial" pitchFamily="34" charset="0"/>
                <a:ea typeface="Arial" pitchFamily="34" charset="-122"/>
                <a:cs typeface="Arial" pitchFamily="34" charset="-120"/>
              </a:rPr>
              <a:t>Çoklu marka ve pazar</a:t>
            </a:r>
            <a:endParaRPr lang="en-US" sz="1400" dirty="0"/>
          </a:p>
        </p:txBody>
      </p:sp>
      <p:sp>
        <p:nvSpPr>
          <p:cNvPr id="13" name="Text 9"/>
          <p:cNvSpPr txBox="1"/>
          <p:nvPr/>
        </p:nvSpPr>
        <p:spPr>
          <a:xfrm>
            <a:off x="4564228" y="3108960"/>
            <a:ext cx="3063240" cy="685800"/>
          </a:xfrm>
          <a:prstGeom prst="rect">
            <a:avLst/>
          </a:prstGeom>
          <a:noFill/>
          <a:ln/>
        </p:spPr>
        <p:txBody>
          <a:bodyPr wrap="square" lIns="0" tIns="0" rIns="0" bIns="0" rtlCol="0" anchor="t"/>
          <a:lstStyle/>
          <a:p>
            <a:pPr indent="0" marL="0">
              <a:lnSpc>
                <a:spcPct val="110000"/>
              </a:lnSpc>
              <a:buNone/>
            </a:pPr>
            <a:r>
              <a:rPr lang="en-US" sz="1100" dirty="0">
                <a:solidFill>
                  <a:srgbClr val="CADCFC"/>
                </a:solidFill>
                <a:latin typeface="Arial" pitchFamily="34" charset="0"/>
                <a:ea typeface="Arial" pitchFamily="34" charset="-122"/>
                <a:cs typeface="Arial" pitchFamily="34" charset="-120"/>
              </a:rPr>
              <a:t>Alt markalar ve ihracat pazarları için ayrı marka kılavuzları ve dil desteği</a:t>
            </a:r>
            <a:endParaRPr lang="en-US" sz="1100" dirty="0"/>
          </a:p>
        </p:txBody>
      </p:sp>
      <p:sp>
        <p:nvSpPr>
          <p:cNvPr id="14" name="Shape 10"/>
          <p:cNvSpPr/>
          <p:nvPr/>
        </p:nvSpPr>
        <p:spPr>
          <a:xfrm>
            <a:off x="8130388" y="1874520"/>
            <a:ext cx="3520440" cy="1965960"/>
          </a:xfrm>
          <a:prstGeom prst="roundRect">
            <a:avLst>
              <a:gd name="adj" fmla="val 5581"/>
            </a:avLst>
          </a:prstGeom>
          <a:solidFill>
            <a:srgbClr val="0B2B57"/>
          </a:solidFill>
          <a:ln w="12700">
            <a:solidFill>
              <a:srgbClr val="1F4A86"/>
            </a:solidFill>
            <a:prstDash val="solid"/>
          </a:ln>
        </p:spPr>
      </p:sp>
      <p:sp>
        <p:nvSpPr>
          <p:cNvPr id="15" name="Shape 11"/>
          <p:cNvSpPr/>
          <p:nvPr/>
        </p:nvSpPr>
        <p:spPr>
          <a:xfrm>
            <a:off x="8358988" y="2103120"/>
            <a:ext cx="502920" cy="502920"/>
          </a:xfrm>
          <a:prstGeom prst="ellipse">
            <a:avLst/>
          </a:prstGeom>
          <a:solidFill>
            <a:srgbClr val="B9772F"/>
          </a:solidFill>
          <a:ln w="12700">
            <a:solidFill>
              <a:srgbClr val="B9772F"/>
            </a:solidFill>
            <a:prstDash val="solid"/>
          </a:ln>
        </p:spPr>
      </p:sp>
      <p:pic>
        <p:nvPicPr>
          <p:cNvPr id="16" name="Image 2" descr="preencoded.png">    </p:cNvPr>
          <p:cNvPicPr>
            <a:picLocks noChangeAspect="1"/>
          </p:cNvPicPr>
          <p:nvPr/>
        </p:nvPicPr>
        <p:blipFill>
          <a:blip r:embed="rId3"/>
          <a:stretch>
            <a:fillRect/>
          </a:stretch>
        </p:blipFill>
        <p:spPr>
          <a:xfrm>
            <a:off x="8468716" y="2212848"/>
            <a:ext cx="283464" cy="283464"/>
          </a:xfrm>
          <a:prstGeom prst="rect">
            <a:avLst/>
          </a:prstGeom>
        </p:spPr>
      </p:pic>
      <p:sp>
        <p:nvSpPr>
          <p:cNvPr id="17" name="Text 12"/>
          <p:cNvSpPr txBox="1"/>
          <p:nvPr/>
        </p:nvSpPr>
        <p:spPr>
          <a:xfrm>
            <a:off x="8358988" y="2743200"/>
            <a:ext cx="3063240" cy="365760"/>
          </a:xfrm>
          <a:prstGeom prst="rect">
            <a:avLst/>
          </a:prstGeom>
          <a:noFill/>
          <a:ln/>
        </p:spPr>
        <p:txBody>
          <a:bodyPr wrap="square" lIns="0" tIns="0" rIns="0" bIns="0" rtlCol="0" anchor="ctr"/>
          <a:lstStyle/>
          <a:p>
            <a:pPr indent="0" marL="0">
              <a:buNone/>
            </a:pPr>
            <a:r>
              <a:rPr lang="en-US" sz="1400" b="1" dirty="0">
                <a:solidFill>
                  <a:srgbClr val="FFFFFF"/>
                </a:solidFill>
                <a:latin typeface="Arial" pitchFamily="34" charset="0"/>
                <a:ea typeface="Arial" pitchFamily="34" charset="-122"/>
                <a:cs typeface="Arial" pitchFamily="34" charset="-120"/>
              </a:rPr>
              <a:t>Daha derin öğrenme döngüsü</a:t>
            </a:r>
            <a:endParaRPr lang="en-US" sz="1400" dirty="0"/>
          </a:p>
        </p:txBody>
      </p:sp>
      <p:sp>
        <p:nvSpPr>
          <p:cNvPr id="18" name="Text 13"/>
          <p:cNvSpPr txBox="1"/>
          <p:nvPr/>
        </p:nvSpPr>
        <p:spPr>
          <a:xfrm>
            <a:off x="8358988" y="3108960"/>
            <a:ext cx="3063240" cy="685800"/>
          </a:xfrm>
          <a:prstGeom prst="rect">
            <a:avLst/>
          </a:prstGeom>
          <a:noFill/>
          <a:ln/>
        </p:spPr>
        <p:txBody>
          <a:bodyPr wrap="square" lIns="0" tIns="0" rIns="0" bIns="0" rtlCol="0" anchor="t"/>
          <a:lstStyle/>
          <a:p>
            <a:pPr indent="0" marL="0">
              <a:lnSpc>
                <a:spcPct val="110000"/>
              </a:lnSpc>
              <a:buNone/>
            </a:pPr>
            <a:r>
              <a:rPr lang="en-US" sz="1100" dirty="0">
                <a:solidFill>
                  <a:srgbClr val="CADCFC"/>
                </a:solidFill>
                <a:latin typeface="Arial" pitchFamily="34" charset="0"/>
                <a:ea typeface="Arial" pitchFamily="34" charset="-122"/>
                <a:cs typeface="Arial" pitchFamily="34" charset="-120"/>
              </a:rPr>
              <a:t>Performans verisinin üretim önerilerine otomatik dönüşmesi; kampanya öncesi tahmin</a:t>
            </a:r>
            <a:endParaRPr lang="en-US" sz="1100" dirty="0"/>
          </a:p>
        </p:txBody>
      </p:sp>
      <p:sp>
        <p:nvSpPr>
          <p:cNvPr id="19" name="Text 14"/>
          <p:cNvSpPr txBox="1"/>
          <p:nvPr/>
        </p:nvSpPr>
        <p:spPr>
          <a:xfrm>
            <a:off x="640080" y="4572000"/>
            <a:ext cx="10881360" cy="914400"/>
          </a:xfrm>
          <a:prstGeom prst="rect">
            <a:avLst/>
          </a:prstGeom>
          <a:noFill/>
          <a:ln/>
        </p:spPr>
        <p:txBody>
          <a:bodyPr wrap="square" lIns="0" tIns="0" rIns="0" bIns="0" rtlCol="0" anchor="ctr"/>
          <a:lstStyle/>
          <a:p>
            <a:pPr indent="0" marL="0">
              <a:lnSpc>
                <a:spcPct val="120000"/>
              </a:lnSpc>
              <a:buNone/>
            </a:pPr>
            <a:r>
              <a:rPr lang="en-US" sz="1600" dirty="0">
                <a:solidFill>
                  <a:srgbClr val="FFFFFF"/>
                </a:solidFill>
                <a:latin typeface="Arial" pitchFamily="34" charset="0"/>
                <a:ea typeface="Arial" pitchFamily="34" charset="-122"/>
                <a:cs typeface="Arial" pitchFamily="34" charset="-120"/>
              </a:rPr>
              <a:t>İçerik Fabrikası ile Arzum, pazarlama içeriğini dışarıya bağımlı olmadan, marka kılavuzuna uyumlu ve ölçülebilir biçimde üretebilen; verisi kurum dışına çıkmayan bir kuruma dönüşüyor.</a:t>
            </a:r>
            <a:endParaRPr lang="en-US" sz="1600" dirty="0"/>
          </a:p>
        </p:txBody>
      </p:sp>
      <p:sp>
        <p:nvSpPr>
          <p:cNvPr id="20" name="Text 15"/>
          <p:cNvSpPr txBox="1"/>
          <p:nvPr/>
        </p:nvSpPr>
        <p:spPr>
          <a:xfrm>
            <a:off x="640080" y="5943600"/>
            <a:ext cx="11155680" cy="365760"/>
          </a:xfrm>
          <a:prstGeom prst="rect">
            <a:avLst/>
          </a:prstGeom>
          <a:noFill/>
          <a:ln/>
        </p:spPr>
        <p:txBody>
          <a:bodyPr wrap="square" lIns="0" tIns="0" rIns="0" bIns="0" rtlCol="0" anchor="ctr"/>
          <a:lstStyle/>
          <a:p>
            <a:pPr indent="0" marL="0">
              <a:buNone/>
            </a:pPr>
            <a:r>
              <a:rPr lang="en-US" sz="1150" dirty="0">
                <a:solidFill>
                  <a:srgbClr val="8FA3C2"/>
                </a:solidFill>
                <a:latin typeface="Arial" pitchFamily="34" charset="0"/>
                <a:ea typeface="Arial" pitchFamily="34" charset="-122"/>
                <a:cs typeface="Arial" pitchFamily="34" charset="-120"/>
              </a:rPr>
              <a:t>Başvuran kurum  </a:t>
            </a:r>
            <a:pPr indent="0" marL="0">
              <a:buNone/>
            </a:pPr>
            <a:r>
              <a:rPr lang="en-US" sz="1150" b="1" dirty="0">
                <a:solidFill>
                  <a:srgbClr val="FFFFFF"/>
                </a:solidFill>
                <a:latin typeface="Arial" pitchFamily="34" charset="0"/>
                <a:ea typeface="Arial" pitchFamily="34" charset="-122"/>
                <a:cs typeface="Arial" pitchFamily="34" charset="-120"/>
              </a:rPr>
              <a:t>Arzum</a:t>
            </a:r>
            <a:pPr indent="0" marL="0">
              <a:buNone/>
            </a:pPr>
            <a:r>
              <a:rPr lang="en-US" sz="1150" dirty="0">
                <a:solidFill>
                  <a:srgbClr val="8FA3C2"/>
                </a:solidFill>
                <a:latin typeface="Arial" pitchFamily="34" charset="0"/>
                <a:ea typeface="Arial" pitchFamily="34" charset="-122"/>
                <a:cs typeface="Arial" pitchFamily="34" charset="-120"/>
              </a:rPr>
              <a:t>        Çözüm ortağı  </a:t>
            </a:r>
            <a:pPr indent="0" marL="0">
              <a:buNone/>
            </a:pPr>
            <a:r>
              <a:rPr lang="en-US" sz="1150" b="1" dirty="0">
                <a:solidFill>
                  <a:srgbClr val="FFFFFF"/>
                </a:solidFill>
                <a:latin typeface="Arial" pitchFamily="34" charset="0"/>
                <a:ea typeface="Arial" pitchFamily="34" charset="-122"/>
                <a:cs typeface="Arial" pitchFamily="34" charset="-120"/>
              </a:rPr>
              <a:t>Departman Teknoloji ve Danışmanlık A.Ş.  ·  departman.ai</a:t>
            </a:r>
            <a:pPr indent="0" marL="0">
              <a:buNone/>
            </a:pPr>
            <a:r>
              <a:rPr lang="en-US" sz="1150" dirty="0">
                <a:solidFill>
                  <a:srgbClr val="8FA3C2"/>
                </a:solidFill>
                <a:latin typeface="Arial" pitchFamily="34" charset="0"/>
                <a:ea typeface="Arial" pitchFamily="34" charset="-122"/>
                <a:cs typeface="Arial" pitchFamily="34" charset="-120"/>
              </a:rPr>
              <a:t>        Platform  </a:t>
            </a:r>
            <a:pPr indent="0" marL="0">
              <a:buNone/>
            </a:pPr>
            <a:r>
              <a:rPr lang="en-US" sz="1150" b="1" dirty="0">
                <a:solidFill>
                  <a:srgbClr val="FFFFFF"/>
                </a:solidFill>
                <a:latin typeface="Arial" pitchFamily="34" charset="0"/>
                <a:ea typeface="Arial" pitchFamily="34" charset="-122"/>
                <a:cs typeface="Arial" pitchFamily="34" charset="-120"/>
              </a:rPr>
              <a:t>https://brandwill.ai/</a:t>
            </a:r>
            <a:endParaRPr lang="en-US" sz="115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İçerik Fabrikası — Teknoloji Kaptanları 2026 Proje Dosyası</dc:title>
  <dc:subject>PptxGenJS Presentation</dc:subject>
  <dc:creator>PptxGenJS</dc:creator>
  <cp:lastModifiedBy>PptxGenJS</cp:lastModifiedBy>
  <cp:revision>1</cp:revision>
  <dcterms:created xsi:type="dcterms:W3CDTF">2026-09-09T06:29:34Z</dcterms:created>
  <dcterms:modified xsi:type="dcterms:W3CDTF">2026-09-09T06:29:34Z</dcterms:modified>
</cp:coreProperties>
</file>