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4"/>
  </p:notesMasterIdLst>
  <p:sldIdLst>
    <p:sldId id="256" r:id="rId5"/>
    <p:sldId id="288" r:id="rId6"/>
    <p:sldId id="289" r:id="rId7"/>
    <p:sldId id="633" r:id="rId8"/>
    <p:sldId id="641" r:id="rId9"/>
    <p:sldId id="636" r:id="rId10"/>
    <p:sldId id="637" r:id="rId11"/>
    <p:sldId id="277" r:id="rId12"/>
    <p:sldId id="268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8F3411-8F79-4D86-B609-816272B92B66}" v="3" dt="2026-09-10T07:23:54.32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370" y="6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0346A8-3658-4EED-A33B-40EF7852836E}" type="doc">
      <dgm:prSet loTypeId="urn:microsoft.com/office/officeart/2005/8/layout/cycle8" loCatId="cycle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tr-TR"/>
        </a:p>
      </dgm:t>
    </dgm:pt>
    <dgm:pt modelId="{10657E4A-81D9-4DE6-8C66-CF6E804B442E}">
      <dgm:prSet phldrT="[Text]" phldr="0"/>
      <dgm:spPr/>
      <dgm:t>
        <a:bodyPr/>
        <a:lstStyle/>
        <a:p>
          <a:r>
            <a:rPr lang="tr-TR"/>
            <a:t>Veri Analizi</a:t>
          </a:r>
        </a:p>
      </dgm:t>
    </dgm:pt>
    <dgm:pt modelId="{61A87F91-9DCF-4559-A65D-45876E39D0BF}" type="parTrans" cxnId="{C16E5743-80C1-4195-B559-6D0EEF97A239}">
      <dgm:prSet/>
      <dgm:spPr/>
      <dgm:t>
        <a:bodyPr/>
        <a:lstStyle/>
        <a:p>
          <a:endParaRPr lang="tr-TR"/>
        </a:p>
      </dgm:t>
    </dgm:pt>
    <dgm:pt modelId="{BBC8789D-F40B-482C-833C-825F1C28EF22}" type="sibTrans" cxnId="{C16E5743-80C1-4195-B559-6D0EEF97A239}">
      <dgm:prSet/>
      <dgm:spPr/>
      <dgm:t>
        <a:bodyPr/>
        <a:lstStyle/>
        <a:p>
          <a:endParaRPr lang="tr-TR"/>
        </a:p>
      </dgm:t>
    </dgm:pt>
    <dgm:pt modelId="{9A126A7C-62D1-446F-8133-C3957AA7609E}">
      <dgm:prSet phldrT="[Text]" phldr="0"/>
      <dgm:spPr/>
      <dgm:t>
        <a:bodyPr/>
        <a:lstStyle/>
        <a:p>
          <a:r>
            <a:rPr lang="tr-TR"/>
            <a:t>ETL Geliştirme</a:t>
          </a:r>
        </a:p>
      </dgm:t>
    </dgm:pt>
    <dgm:pt modelId="{DC409215-594E-4040-99C4-0A7D57CF2122}" type="parTrans" cxnId="{FBFAE9D8-B7EC-4662-8633-937282AC09E1}">
      <dgm:prSet/>
      <dgm:spPr/>
      <dgm:t>
        <a:bodyPr/>
        <a:lstStyle/>
        <a:p>
          <a:endParaRPr lang="tr-TR"/>
        </a:p>
      </dgm:t>
    </dgm:pt>
    <dgm:pt modelId="{A670C974-BF8D-492B-989F-21928D6889B2}" type="sibTrans" cxnId="{FBFAE9D8-B7EC-4662-8633-937282AC09E1}">
      <dgm:prSet/>
      <dgm:spPr/>
      <dgm:t>
        <a:bodyPr/>
        <a:lstStyle/>
        <a:p>
          <a:endParaRPr lang="tr-TR"/>
        </a:p>
      </dgm:t>
    </dgm:pt>
    <dgm:pt modelId="{73EC408F-AED0-4748-AA2C-8E0F3C3EFF70}">
      <dgm:prSet phldrT="[Text]" phldr="0"/>
      <dgm:spPr/>
      <dgm:t>
        <a:bodyPr/>
        <a:lstStyle/>
        <a:p>
          <a:r>
            <a:rPr lang="tr-TR"/>
            <a:t>Canlıya Alım</a:t>
          </a:r>
        </a:p>
      </dgm:t>
    </dgm:pt>
    <dgm:pt modelId="{F6FAD8EE-E62B-47F9-A3D2-DC126520B4AE}" type="parTrans" cxnId="{2A6007FD-98A4-436D-A46A-92A10CB20842}">
      <dgm:prSet/>
      <dgm:spPr/>
      <dgm:t>
        <a:bodyPr/>
        <a:lstStyle/>
        <a:p>
          <a:endParaRPr lang="tr-TR"/>
        </a:p>
      </dgm:t>
    </dgm:pt>
    <dgm:pt modelId="{BD57AFA2-7427-492E-B864-1B986AF99E76}" type="sibTrans" cxnId="{2A6007FD-98A4-436D-A46A-92A10CB20842}">
      <dgm:prSet/>
      <dgm:spPr/>
      <dgm:t>
        <a:bodyPr/>
        <a:lstStyle/>
        <a:p>
          <a:endParaRPr lang="tr-TR"/>
        </a:p>
      </dgm:t>
    </dgm:pt>
    <dgm:pt modelId="{3F18E93D-0A0A-4B8A-8669-7D8FE1D4C65B}">
      <dgm:prSet phldrT="[Text]" phldr="0"/>
      <dgm:spPr/>
      <dgm:t>
        <a:bodyPr/>
        <a:lstStyle/>
        <a:p>
          <a:r>
            <a:rPr lang="tr-TR"/>
            <a:t>Raporlama</a:t>
          </a:r>
        </a:p>
      </dgm:t>
    </dgm:pt>
    <dgm:pt modelId="{CE88507E-239B-4B32-8902-7C025A2E0CBA}" type="parTrans" cxnId="{F98EAEC6-49E4-4BC0-8B18-967277AA2F07}">
      <dgm:prSet/>
      <dgm:spPr/>
      <dgm:t>
        <a:bodyPr/>
        <a:lstStyle/>
        <a:p>
          <a:endParaRPr lang="tr-TR"/>
        </a:p>
      </dgm:t>
    </dgm:pt>
    <dgm:pt modelId="{8A1AB01B-D0DA-4C4E-9C6D-4949827BB750}" type="sibTrans" cxnId="{F98EAEC6-49E4-4BC0-8B18-967277AA2F07}">
      <dgm:prSet/>
      <dgm:spPr/>
      <dgm:t>
        <a:bodyPr/>
        <a:lstStyle/>
        <a:p>
          <a:endParaRPr lang="tr-TR"/>
        </a:p>
      </dgm:t>
    </dgm:pt>
    <dgm:pt modelId="{E3287DF2-EF2B-44A3-8304-73EF4751CF86}" type="pres">
      <dgm:prSet presAssocID="{FC0346A8-3658-4EED-A33B-40EF7852836E}" presName="compositeShape" presStyleCnt="0">
        <dgm:presLayoutVars>
          <dgm:chMax val="7"/>
          <dgm:dir/>
          <dgm:resizeHandles val="exact"/>
        </dgm:presLayoutVars>
      </dgm:prSet>
      <dgm:spPr/>
    </dgm:pt>
    <dgm:pt modelId="{F97CA16F-A922-4744-87E7-A305BF55087C}" type="pres">
      <dgm:prSet presAssocID="{FC0346A8-3658-4EED-A33B-40EF7852836E}" presName="wedge1" presStyleLbl="node1" presStyleIdx="0" presStyleCnt="4"/>
      <dgm:spPr/>
    </dgm:pt>
    <dgm:pt modelId="{BAC68CD6-1754-47FB-BC1C-94A96FEE15FC}" type="pres">
      <dgm:prSet presAssocID="{FC0346A8-3658-4EED-A33B-40EF7852836E}" presName="dummy1a" presStyleCnt="0"/>
      <dgm:spPr/>
    </dgm:pt>
    <dgm:pt modelId="{1C7B847A-F90D-4DF2-906F-ED56DCD59C26}" type="pres">
      <dgm:prSet presAssocID="{FC0346A8-3658-4EED-A33B-40EF7852836E}" presName="dummy1b" presStyleCnt="0"/>
      <dgm:spPr/>
    </dgm:pt>
    <dgm:pt modelId="{278B49B0-B4F4-4F8F-B353-30AD5CA3619B}" type="pres">
      <dgm:prSet presAssocID="{FC0346A8-3658-4EED-A33B-40EF7852836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DCE85B6D-BC08-47DE-A2F9-D473BECD2E7B}" type="pres">
      <dgm:prSet presAssocID="{FC0346A8-3658-4EED-A33B-40EF7852836E}" presName="wedge2" presStyleLbl="node1" presStyleIdx="1" presStyleCnt="4"/>
      <dgm:spPr/>
    </dgm:pt>
    <dgm:pt modelId="{48D3A128-8CFB-4DB4-9CB2-CA463228654C}" type="pres">
      <dgm:prSet presAssocID="{FC0346A8-3658-4EED-A33B-40EF7852836E}" presName="dummy2a" presStyleCnt="0"/>
      <dgm:spPr/>
    </dgm:pt>
    <dgm:pt modelId="{BC640C59-3A67-4B60-A7BA-324D303592FE}" type="pres">
      <dgm:prSet presAssocID="{FC0346A8-3658-4EED-A33B-40EF7852836E}" presName="dummy2b" presStyleCnt="0"/>
      <dgm:spPr/>
    </dgm:pt>
    <dgm:pt modelId="{12747130-98A0-4081-8E28-C61202D89C46}" type="pres">
      <dgm:prSet presAssocID="{FC0346A8-3658-4EED-A33B-40EF7852836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AE60E669-2491-498B-907A-83F0F8C3354E}" type="pres">
      <dgm:prSet presAssocID="{FC0346A8-3658-4EED-A33B-40EF7852836E}" presName="wedge3" presStyleLbl="node1" presStyleIdx="2" presStyleCnt="4"/>
      <dgm:spPr/>
    </dgm:pt>
    <dgm:pt modelId="{AF89BC1D-BFC0-4B2C-82B8-9DE27D42BCCF}" type="pres">
      <dgm:prSet presAssocID="{FC0346A8-3658-4EED-A33B-40EF7852836E}" presName="dummy3a" presStyleCnt="0"/>
      <dgm:spPr/>
    </dgm:pt>
    <dgm:pt modelId="{DA4C5298-066A-47AE-A2FD-A168B2ECA490}" type="pres">
      <dgm:prSet presAssocID="{FC0346A8-3658-4EED-A33B-40EF7852836E}" presName="dummy3b" presStyleCnt="0"/>
      <dgm:spPr/>
    </dgm:pt>
    <dgm:pt modelId="{54F3A895-F6A6-43FF-825B-C60EDDCFAC1C}" type="pres">
      <dgm:prSet presAssocID="{FC0346A8-3658-4EED-A33B-40EF7852836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3425F82C-AA87-4A68-8B23-18B59955A8F9}" type="pres">
      <dgm:prSet presAssocID="{FC0346A8-3658-4EED-A33B-40EF7852836E}" presName="wedge4" presStyleLbl="node1" presStyleIdx="3" presStyleCnt="4"/>
      <dgm:spPr/>
    </dgm:pt>
    <dgm:pt modelId="{C8E09AED-124F-4DA5-9ACA-5F958D1D8B93}" type="pres">
      <dgm:prSet presAssocID="{FC0346A8-3658-4EED-A33B-40EF7852836E}" presName="dummy4a" presStyleCnt="0"/>
      <dgm:spPr/>
    </dgm:pt>
    <dgm:pt modelId="{B9731B80-0B6A-466A-8C89-B696E3AC65A7}" type="pres">
      <dgm:prSet presAssocID="{FC0346A8-3658-4EED-A33B-40EF7852836E}" presName="dummy4b" presStyleCnt="0"/>
      <dgm:spPr/>
    </dgm:pt>
    <dgm:pt modelId="{DFD3587D-75A2-4C1D-BC74-342CF53F0460}" type="pres">
      <dgm:prSet presAssocID="{FC0346A8-3658-4EED-A33B-40EF7852836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502F85B-FACD-4800-8078-AE785C49E713}" type="pres">
      <dgm:prSet presAssocID="{BBC8789D-F40B-482C-833C-825F1C28EF22}" presName="arrowWedge1" presStyleLbl="fgSibTrans2D1" presStyleIdx="0" presStyleCnt="4"/>
      <dgm:spPr>
        <a:solidFill>
          <a:schemeClr val="bg1">
            <a:lumMod val="85000"/>
          </a:schemeClr>
        </a:solidFill>
      </dgm:spPr>
    </dgm:pt>
    <dgm:pt modelId="{DDCBC7CC-23C6-43B0-BB95-C488D3A4083A}" type="pres">
      <dgm:prSet presAssocID="{A670C974-BF8D-492B-989F-21928D6889B2}" presName="arrowWedge2" presStyleLbl="fgSibTrans2D1" presStyleIdx="1" presStyleCnt="4"/>
      <dgm:spPr>
        <a:solidFill>
          <a:schemeClr val="bg1">
            <a:lumMod val="85000"/>
          </a:schemeClr>
        </a:solidFill>
      </dgm:spPr>
    </dgm:pt>
    <dgm:pt modelId="{5603A961-1C5C-44A7-95CD-CFBDBA95C9B2}" type="pres">
      <dgm:prSet presAssocID="{8A1AB01B-D0DA-4C4E-9C6D-4949827BB750}" presName="arrowWedge3" presStyleLbl="fgSibTrans2D1" presStyleIdx="2" presStyleCnt="4"/>
      <dgm:spPr>
        <a:solidFill>
          <a:schemeClr val="bg1">
            <a:lumMod val="85000"/>
          </a:schemeClr>
        </a:solidFill>
      </dgm:spPr>
    </dgm:pt>
    <dgm:pt modelId="{67B30AE9-CB07-4960-B3B1-0D06CF2E6E98}" type="pres">
      <dgm:prSet presAssocID="{BD57AFA2-7427-492E-B864-1B986AF99E76}" presName="arrowWedge4" presStyleLbl="fgSibTrans2D1" presStyleIdx="3" presStyleCnt="4"/>
      <dgm:spPr>
        <a:solidFill>
          <a:schemeClr val="bg1">
            <a:lumMod val="85000"/>
          </a:schemeClr>
        </a:solidFill>
      </dgm:spPr>
    </dgm:pt>
  </dgm:ptLst>
  <dgm:cxnLst>
    <dgm:cxn modelId="{49989B08-453A-419D-9638-18FB004D72B6}" type="presOf" srcId="{9A126A7C-62D1-446F-8133-C3957AA7609E}" destId="{DCE85B6D-BC08-47DE-A2F9-D473BECD2E7B}" srcOrd="0" destOrd="0" presId="urn:microsoft.com/office/officeart/2005/8/layout/cycle8"/>
    <dgm:cxn modelId="{C16E5743-80C1-4195-B559-6D0EEF97A239}" srcId="{FC0346A8-3658-4EED-A33B-40EF7852836E}" destId="{10657E4A-81D9-4DE6-8C66-CF6E804B442E}" srcOrd="0" destOrd="0" parTransId="{61A87F91-9DCF-4559-A65D-45876E39D0BF}" sibTransId="{BBC8789D-F40B-482C-833C-825F1C28EF22}"/>
    <dgm:cxn modelId="{1B2A1F6D-7995-45F0-9CA9-E4B94EA8266D}" type="presOf" srcId="{73EC408F-AED0-4748-AA2C-8E0F3C3EFF70}" destId="{DFD3587D-75A2-4C1D-BC74-342CF53F0460}" srcOrd="1" destOrd="0" presId="urn:microsoft.com/office/officeart/2005/8/layout/cycle8"/>
    <dgm:cxn modelId="{2436C14F-F9B5-4481-A219-F34E8ACC2C46}" type="presOf" srcId="{3F18E93D-0A0A-4B8A-8669-7D8FE1D4C65B}" destId="{54F3A895-F6A6-43FF-825B-C60EDDCFAC1C}" srcOrd="1" destOrd="0" presId="urn:microsoft.com/office/officeart/2005/8/layout/cycle8"/>
    <dgm:cxn modelId="{07A14C56-B1A2-4E31-A5B8-18851BA0D97C}" type="presOf" srcId="{3F18E93D-0A0A-4B8A-8669-7D8FE1D4C65B}" destId="{AE60E669-2491-498B-907A-83F0F8C3354E}" srcOrd="0" destOrd="0" presId="urn:microsoft.com/office/officeart/2005/8/layout/cycle8"/>
    <dgm:cxn modelId="{8624F283-E24D-458E-9E6B-6AAFB9AE2AF6}" type="presOf" srcId="{73EC408F-AED0-4748-AA2C-8E0F3C3EFF70}" destId="{3425F82C-AA87-4A68-8B23-18B59955A8F9}" srcOrd="0" destOrd="0" presId="urn:microsoft.com/office/officeart/2005/8/layout/cycle8"/>
    <dgm:cxn modelId="{58C239A2-61EE-4829-9903-59EEE48A452A}" type="presOf" srcId="{10657E4A-81D9-4DE6-8C66-CF6E804B442E}" destId="{278B49B0-B4F4-4F8F-B353-30AD5CA3619B}" srcOrd="1" destOrd="0" presId="urn:microsoft.com/office/officeart/2005/8/layout/cycle8"/>
    <dgm:cxn modelId="{EC5620B2-F1A8-44FC-9E60-EDE56DB33257}" type="presOf" srcId="{9A126A7C-62D1-446F-8133-C3957AA7609E}" destId="{12747130-98A0-4081-8E28-C61202D89C46}" srcOrd="1" destOrd="0" presId="urn:microsoft.com/office/officeart/2005/8/layout/cycle8"/>
    <dgm:cxn modelId="{F98EAEC6-49E4-4BC0-8B18-967277AA2F07}" srcId="{FC0346A8-3658-4EED-A33B-40EF7852836E}" destId="{3F18E93D-0A0A-4B8A-8669-7D8FE1D4C65B}" srcOrd="2" destOrd="0" parTransId="{CE88507E-239B-4B32-8902-7C025A2E0CBA}" sibTransId="{8A1AB01B-D0DA-4C4E-9C6D-4949827BB750}"/>
    <dgm:cxn modelId="{FBFAE9D8-B7EC-4662-8633-937282AC09E1}" srcId="{FC0346A8-3658-4EED-A33B-40EF7852836E}" destId="{9A126A7C-62D1-446F-8133-C3957AA7609E}" srcOrd="1" destOrd="0" parTransId="{DC409215-594E-4040-99C4-0A7D57CF2122}" sibTransId="{A670C974-BF8D-492B-989F-21928D6889B2}"/>
    <dgm:cxn modelId="{E502C9E0-E8ED-4ECC-8FC0-62BB3308635F}" type="presOf" srcId="{FC0346A8-3658-4EED-A33B-40EF7852836E}" destId="{E3287DF2-EF2B-44A3-8304-73EF4751CF86}" srcOrd="0" destOrd="0" presId="urn:microsoft.com/office/officeart/2005/8/layout/cycle8"/>
    <dgm:cxn modelId="{B2CC99EA-0FFB-4E19-A442-88C96BF234FF}" type="presOf" srcId="{10657E4A-81D9-4DE6-8C66-CF6E804B442E}" destId="{F97CA16F-A922-4744-87E7-A305BF55087C}" srcOrd="0" destOrd="0" presId="urn:microsoft.com/office/officeart/2005/8/layout/cycle8"/>
    <dgm:cxn modelId="{2A6007FD-98A4-436D-A46A-92A10CB20842}" srcId="{FC0346A8-3658-4EED-A33B-40EF7852836E}" destId="{73EC408F-AED0-4748-AA2C-8E0F3C3EFF70}" srcOrd="3" destOrd="0" parTransId="{F6FAD8EE-E62B-47F9-A3D2-DC126520B4AE}" sibTransId="{BD57AFA2-7427-492E-B864-1B986AF99E76}"/>
    <dgm:cxn modelId="{2E743BA2-A674-46D4-9319-E6F444D8D490}" type="presParOf" srcId="{E3287DF2-EF2B-44A3-8304-73EF4751CF86}" destId="{F97CA16F-A922-4744-87E7-A305BF55087C}" srcOrd="0" destOrd="0" presId="urn:microsoft.com/office/officeart/2005/8/layout/cycle8"/>
    <dgm:cxn modelId="{0717C1BA-72EA-4BDF-B1B1-456ACA484155}" type="presParOf" srcId="{E3287DF2-EF2B-44A3-8304-73EF4751CF86}" destId="{BAC68CD6-1754-47FB-BC1C-94A96FEE15FC}" srcOrd="1" destOrd="0" presId="urn:microsoft.com/office/officeart/2005/8/layout/cycle8"/>
    <dgm:cxn modelId="{8EB74D86-2098-4A07-805F-C5414A505666}" type="presParOf" srcId="{E3287DF2-EF2B-44A3-8304-73EF4751CF86}" destId="{1C7B847A-F90D-4DF2-906F-ED56DCD59C26}" srcOrd="2" destOrd="0" presId="urn:microsoft.com/office/officeart/2005/8/layout/cycle8"/>
    <dgm:cxn modelId="{9C179C6D-2441-4181-B94C-979E076F264C}" type="presParOf" srcId="{E3287DF2-EF2B-44A3-8304-73EF4751CF86}" destId="{278B49B0-B4F4-4F8F-B353-30AD5CA3619B}" srcOrd="3" destOrd="0" presId="urn:microsoft.com/office/officeart/2005/8/layout/cycle8"/>
    <dgm:cxn modelId="{1BF2A8AC-84DA-4BDE-92B4-23146831F4B8}" type="presParOf" srcId="{E3287DF2-EF2B-44A3-8304-73EF4751CF86}" destId="{DCE85B6D-BC08-47DE-A2F9-D473BECD2E7B}" srcOrd="4" destOrd="0" presId="urn:microsoft.com/office/officeart/2005/8/layout/cycle8"/>
    <dgm:cxn modelId="{365C26BF-C10A-4DE2-A462-A7479498B1F7}" type="presParOf" srcId="{E3287DF2-EF2B-44A3-8304-73EF4751CF86}" destId="{48D3A128-8CFB-4DB4-9CB2-CA463228654C}" srcOrd="5" destOrd="0" presId="urn:microsoft.com/office/officeart/2005/8/layout/cycle8"/>
    <dgm:cxn modelId="{F02D9488-6236-4629-B31B-413AE3B096FE}" type="presParOf" srcId="{E3287DF2-EF2B-44A3-8304-73EF4751CF86}" destId="{BC640C59-3A67-4B60-A7BA-324D303592FE}" srcOrd="6" destOrd="0" presId="urn:microsoft.com/office/officeart/2005/8/layout/cycle8"/>
    <dgm:cxn modelId="{5A7932E5-896E-4045-B699-69781FB01705}" type="presParOf" srcId="{E3287DF2-EF2B-44A3-8304-73EF4751CF86}" destId="{12747130-98A0-4081-8E28-C61202D89C46}" srcOrd="7" destOrd="0" presId="urn:microsoft.com/office/officeart/2005/8/layout/cycle8"/>
    <dgm:cxn modelId="{A8172748-949F-4678-87E5-0E11656E4D3E}" type="presParOf" srcId="{E3287DF2-EF2B-44A3-8304-73EF4751CF86}" destId="{AE60E669-2491-498B-907A-83F0F8C3354E}" srcOrd="8" destOrd="0" presId="urn:microsoft.com/office/officeart/2005/8/layout/cycle8"/>
    <dgm:cxn modelId="{05FC66DE-7386-4E79-8D5E-3B329E4C1612}" type="presParOf" srcId="{E3287DF2-EF2B-44A3-8304-73EF4751CF86}" destId="{AF89BC1D-BFC0-4B2C-82B8-9DE27D42BCCF}" srcOrd="9" destOrd="0" presId="urn:microsoft.com/office/officeart/2005/8/layout/cycle8"/>
    <dgm:cxn modelId="{3A5CFBA6-476F-4C66-B27A-A228B0AC3674}" type="presParOf" srcId="{E3287DF2-EF2B-44A3-8304-73EF4751CF86}" destId="{DA4C5298-066A-47AE-A2FD-A168B2ECA490}" srcOrd="10" destOrd="0" presId="urn:microsoft.com/office/officeart/2005/8/layout/cycle8"/>
    <dgm:cxn modelId="{CCB1AE6E-65AF-47EE-8A4A-692441570F06}" type="presParOf" srcId="{E3287DF2-EF2B-44A3-8304-73EF4751CF86}" destId="{54F3A895-F6A6-43FF-825B-C60EDDCFAC1C}" srcOrd="11" destOrd="0" presId="urn:microsoft.com/office/officeart/2005/8/layout/cycle8"/>
    <dgm:cxn modelId="{37916C72-368E-41EA-8B25-1DD27F49EE8D}" type="presParOf" srcId="{E3287DF2-EF2B-44A3-8304-73EF4751CF86}" destId="{3425F82C-AA87-4A68-8B23-18B59955A8F9}" srcOrd="12" destOrd="0" presId="urn:microsoft.com/office/officeart/2005/8/layout/cycle8"/>
    <dgm:cxn modelId="{6F1C505B-538B-4DB3-809D-57CC720872B1}" type="presParOf" srcId="{E3287DF2-EF2B-44A3-8304-73EF4751CF86}" destId="{C8E09AED-124F-4DA5-9ACA-5F958D1D8B93}" srcOrd="13" destOrd="0" presId="urn:microsoft.com/office/officeart/2005/8/layout/cycle8"/>
    <dgm:cxn modelId="{1129351B-8B64-4524-B199-BECE19AD54EA}" type="presParOf" srcId="{E3287DF2-EF2B-44A3-8304-73EF4751CF86}" destId="{B9731B80-0B6A-466A-8C89-B696E3AC65A7}" srcOrd="14" destOrd="0" presId="urn:microsoft.com/office/officeart/2005/8/layout/cycle8"/>
    <dgm:cxn modelId="{820E7B1C-281B-4F89-8E07-36825F389F32}" type="presParOf" srcId="{E3287DF2-EF2B-44A3-8304-73EF4751CF86}" destId="{DFD3587D-75A2-4C1D-BC74-342CF53F0460}" srcOrd="15" destOrd="0" presId="urn:microsoft.com/office/officeart/2005/8/layout/cycle8"/>
    <dgm:cxn modelId="{87EF567F-B9DF-4207-91A2-53CDA0683010}" type="presParOf" srcId="{E3287DF2-EF2B-44A3-8304-73EF4751CF86}" destId="{9502F85B-FACD-4800-8078-AE785C49E713}" srcOrd="16" destOrd="0" presId="urn:microsoft.com/office/officeart/2005/8/layout/cycle8"/>
    <dgm:cxn modelId="{A018B62E-49B8-4B5C-9515-F996F9FD1980}" type="presParOf" srcId="{E3287DF2-EF2B-44A3-8304-73EF4751CF86}" destId="{DDCBC7CC-23C6-43B0-BB95-C488D3A4083A}" srcOrd="17" destOrd="0" presId="urn:microsoft.com/office/officeart/2005/8/layout/cycle8"/>
    <dgm:cxn modelId="{B9BCDFEA-4E9F-4241-96A8-D26D2D86599C}" type="presParOf" srcId="{E3287DF2-EF2B-44A3-8304-73EF4751CF86}" destId="{5603A961-1C5C-44A7-95CD-CFBDBA95C9B2}" srcOrd="18" destOrd="0" presId="urn:microsoft.com/office/officeart/2005/8/layout/cycle8"/>
    <dgm:cxn modelId="{FDEF9F86-7608-42D4-92FD-742206AED6AA}" type="presParOf" srcId="{E3287DF2-EF2B-44A3-8304-73EF4751CF86}" destId="{67B30AE9-CB07-4960-B3B1-0D06CF2E6E98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7CA16F-A922-4744-87E7-A305BF55087C}">
      <dsp:nvSpPr>
        <dsp:cNvPr id="0" name=""/>
        <dsp:cNvSpPr/>
      </dsp:nvSpPr>
      <dsp:spPr>
        <a:xfrm>
          <a:off x="197490" y="386809"/>
          <a:ext cx="1923613" cy="1923613"/>
        </a:xfrm>
        <a:prstGeom prst="pie">
          <a:avLst>
            <a:gd name="adj1" fmla="val 16200000"/>
            <a:gd name="adj2" fmla="val 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/>
            <a:t>Veri Analizi</a:t>
          </a:r>
        </a:p>
      </dsp:txBody>
      <dsp:txXfrm>
        <a:off x="1218608" y="785500"/>
        <a:ext cx="709904" cy="526703"/>
      </dsp:txXfrm>
    </dsp:sp>
    <dsp:sp modelId="{DCE85B6D-BC08-47DE-A2F9-D473BECD2E7B}">
      <dsp:nvSpPr>
        <dsp:cNvPr id="0" name=""/>
        <dsp:cNvSpPr/>
      </dsp:nvSpPr>
      <dsp:spPr>
        <a:xfrm>
          <a:off x="197490" y="451387"/>
          <a:ext cx="1923613" cy="1923613"/>
        </a:xfrm>
        <a:prstGeom prst="pie">
          <a:avLst>
            <a:gd name="adj1" fmla="val 0"/>
            <a:gd name="adj2" fmla="val 54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/>
            <a:t>ETL Geliştirme</a:t>
          </a:r>
        </a:p>
      </dsp:txBody>
      <dsp:txXfrm>
        <a:off x="1218608" y="1449605"/>
        <a:ext cx="709904" cy="526703"/>
      </dsp:txXfrm>
    </dsp:sp>
    <dsp:sp modelId="{AE60E669-2491-498B-907A-83F0F8C3354E}">
      <dsp:nvSpPr>
        <dsp:cNvPr id="0" name=""/>
        <dsp:cNvSpPr/>
      </dsp:nvSpPr>
      <dsp:spPr>
        <a:xfrm>
          <a:off x="132912" y="451387"/>
          <a:ext cx="1923613" cy="1923613"/>
        </a:xfrm>
        <a:prstGeom prst="pie">
          <a:avLst>
            <a:gd name="adj1" fmla="val 5400000"/>
            <a:gd name="adj2" fmla="val 108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/>
            <a:t>Raporlama</a:t>
          </a:r>
        </a:p>
      </dsp:txBody>
      <dsp:txXfrm>
        <a:off x="325502" y="1449605"/>
        <a:ext cx="709904" cy="526703"/>
      </dsp:txXfrm>
    </dsp:sp>
    <dsp:sp modelId="{3425F82C-AA87-4A68-8B23-18B59955A8F9}">
      <dsp:nvSpPr>
        <dsp:cNvPr id="0" name=""/>
        <dsp:cNvSpPr/>
      </dsp:nvSpPr>
      <dsp:spPr>
        <a:xfrm>
          <a:off x="132912" y="386809"/>
          <a:ext cx="1923613" cy="1923613"/>
        </a:xfrm>
        <a:prstGeom prst="pie">
          <a:avLst>
            <a:gd name="adj1" fmla="val 10800000"/>
            <a:gd name="adj2" fmla="val 16200000"/>
          </a:avLst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200" kern="1200"/>
            <a:t>Canlıya Alım</a:t>
          </a:r>
        </a:p>
      </dsp:txBody>
      <dsp:txXfrm>
        <a:off x="325502" y="785500"/>
        <a:ext cx="709904" cy="526703"/>
      </dsp:txXfrm>
    </dsp:sp>
    <dsp:sp modelId="{9502F85B-FACD-4800-8078-AE785C49E713}">
      <dsp:nvSpPr>
        <dsp:cNvPr id="0" name=""/>
        <dsp:cNvSpPr/>
      </dsp:nvSpPr>
      <dsp:spPr>
        <a:xfrm>
          <a:off x="78409" y="267728"/>
          <a:ext cx="2161775" cy="2161775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CBC7CC-23C6-43B0-BB95-C488D3A4083A}">
      <dsp:nvSpPr>
        <dsp:cNvPr id="0" name=""/>
        <dsp:cNvSpPr/>
      </dsp:nvSpPr>
      <dsp:spPr>
        <a:xfrm>
          <a:off x="78409" y="332306"/>
          <a:ext cx="2161775" cy="2161775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603A961-1C5C-44A7-95CD-CFBDBA95C9B2}">
      <dsp:nvSpPr>
        <dsp:cNvPr id="0" name=""/>
        <dsp:cNvSpPr/>
      </dsp:nvSpPr>
      <dsp:spPr>
        <a:xfrm>
          <a:off x="13831" y="332306"/>
          <a:ext cx="2161775" cy="2161775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B30AE9-CB07-4960-B3B1-0D06CF2E6E98}">
      <dsp:nvSpPr>
        <dsp:cNvPr id="0" name=""/>
        <dsp:cNvSpPr/>
      </dsp:nvSpPr>
      <dsp:spPr>
        <a:xfrm>
          <a:off x="13831" y="267728"/>
          <a:ext cx="2161775" cy="2161775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bg1">
            <a:lumMod val="8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33B0C-7F3B-42B1-AB6F-0CF88FB4AE0A}" type="datetimeFigureOut">
              <a:t>09.09.2026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1C24E7-A45D-406B-A547-43AB5E445EF9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8246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58863-37CD-19F3-4AA4-DE447EFE25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CA0B80-1642-1D52-8213-CFCB11F9B1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C008E5-270D-3B03-50A2-576A2E141C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8450" marR="5080" indent="-285750">
              <a:lnSpc>
                <a:spcPct val="101000"/>
              </a:lnSpc>
              <a:spcBef>
                <a:spcPts val="80"/>
              </a:spcBef>
              <a:buChar char="•"/>
              <a:tabLst>
                <a:tab pos="298450" algn="l"/>
              </a:tabLst>
            </a:pPr>
            <a:endParaRPr lang="tr-TR" sz="1200">
              <a:latin typeface="Arial"/>
              <a:cs typeface="Arial"/>
            </a:endParaRPr>
          </a:p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AEAFA0-9B1D-8A0B-ECC0-C431E3CD4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C7EDF8-FE26-4F6D-A980-6307D9AD5EDD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4011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C6CAE4-6789-9D15-A8B7-8F5770433A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976E19-AA6D-81B0-0494-8EEADD9D64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6E5A0E-59D0-243F-57E2-1B43E8E064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0490F1-8DED-CFC5-1653-E46E80FB58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C7EDF8-FE26-4F6D-A980-6307D9AD5EDD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14836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>
                <a:solidFill>
                  <a:srgbClr val="FFFFFF"/>
                </a:solidFill>
              </a:rPr>
              <a:t>Doğuş</a:t>
            </a:r>
            <a:r>
              <a:rPr spc="-65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Teknoloji’</a:t>
            </a:r>
            <a:r>
              <a:rPr spc="44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June</a:t>
            </a:r>
            <a:r>
              <a:rPr spc="-50">
                <a:solidFill>
                  <a:srgbClr val="FFFFFF"/>
                </a:solidFill>
              </a:rPr>
              <a:t> </a:t>
            </a:r>
            <a:r>
              <a:rPr spc="-2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>
                <a:solidFill>
                  <a:srgbClr val="60B8FF"/>
                </a:solidFill>
              </a:rPr>
              <a:t>Title</a:t>
            </a:r>
            <a:r>
              <a:rPr spc="-30">
                <a:solidFill>
                  <a:srgbClr val="60B8FF"/>
                </a:solidFill>
              </a:rPr>
              <a:t> </a:t>
            </a:r>
            <a:r>
              <a:rPr>
                <a:solidFill>
                  <a:srgbClr val="60B8FF"/>
                </a:solidFill>
              </a:rPr>
              <a:t>of</a:t>
            </a:r>
            <a:r>
              <a:rPr spc="-20">
                <a:solidFill>
                  <a:srgbClr val="60B8FF"/>
                </a:solidFill>
              </a:rPr>
              <a:t> </a:t>
            </a:r>
            <a:r>
              <a:rPr spc="-10">
                <a:solidFill>
                  <a:srgbClr val="60B8FF"/>
                </a:solidFill>
              </a:rPr>
              <a:t>Presentation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>
                <a:solidFill>
                  <a:srgbClr val="FFFFFF"/>
                </a:solidFill>
              </a:rPr>
              <a:t>Doğuş</a:t>
            </a:r>
            <a:r>
              <a:rPr spc="-65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Teknoloji’</a:t>
            </a:r>
            <a:r>
              <a:rPr spc="44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June</a:t>
            </a:r>
            <a:r>
              <a:rPr spc="-50">
                <a:solidFill>
                  <a:srgbClr val="FFFFFF"/>
                </a:solidFill>
              </a:rPr>
              <a:t> </a:t>
            </a:r>
            <a:r>
              <a:rPr spc="-2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>
                <a:solidFill>
                  <a:srgbClr val="60B8FF"/>
                </a:solidFill>
              </a:rPr>
              <a:t>Title</a:t>
            </a:r>
            <a:r>
              <a:rPr spc="-30">
                <a:solidFill>
                  <a:srgbClr val="60B8FF"/>
                </a:solidFill>
              </a:rPr>
              <a:t> </a:t>
            </a:r>
            <a:r>
              <a:rPr>
                <a:solidFill>
                  <a:srgbClr val="60B8FF"/>
                </a:solidFill>
              </a:rPr>
              <a:t>of</a:t>
            </a:r>
            <a:r>
              <a:rPr spc="-20">
                <a:solidFill>
                  <a:srgbClr val="60B8FF"/>
                </a:solidFill>
              </a:rPr>
              <a:t> </a:t>
            </a:r>
            <a:r>
              <a:rPr spc="-10">
                <a:solidFill>
                  <a:srgbClr val="60B8FF"/>
                </a:solidFill>
              </a:rPr>
              <a:t>Presentation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>
                <a:solidFill>
                  <a:srgbClr val="FFFFFF"/>
                </a:solidFill>
              </a:rPr>
              <a:t>Doğuş</a:t>
            </a:r>
            <a:r>
              <a:rPr spc="-65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Teknoloji’</a:t>
            </a:r>
            <a:r>
              <a:rPr spc="44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June</a:t>
            </a:r>
            <a:r>
              <a:rPr spc="-50">
                <a:solidFill>
                  <a:srgbClr val="FFFFFF"/>
                </a:solidFill>
              </a:rPr>
              <a:t> </a:t>
            </a:r>
            <a:r>
              <a:rPr spc="-2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>
                <a:solidFill>
                  <a:srgbClr val="60B8FF"/>
                </a:solidFill>
              </a:rPr>
              <a:t>Title</a:t>
            </a:r>
            <a:r>
              <a:rPr spc="-30">
                <a:solidFill>
                  <a:srgbClr val="60B8FF"/>
                </a:solidFill>
              </a:rPr>
              <a:t> </a:t>
            </a:r>
            <a:r>
              <a:rPr>
                <a:solidFill>
                  <a:srgbClr val="60B8FF"/>
                </a:solidFill>
              </a:rPr>
              <a:t>of</a:t>
            </a:r>
            <a:r>
              <a:rPr spc="-20">
                <a:solidFill>
                  <a:srgbClr val="60B8FF"/>
                </a:solidFill>
              </a:rPr>
              <a:t> </a:t>
            </a:r>
            <a:r>
              <a:rPr spc="-10">
                <a:solidFill>
                  <a:srgbClr val="60B8FF"/>
                </a:solidFill>
              </a:rPr>
              <a:t>Presentation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4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>
                <a:solidFill>
                  <a:srgbClr val="FFFFFF"/>
                </a:solidFill>
              </a:rPr>
              <a:t>Doğuş</a:t>
            </a:r>
            <a:r>
              <a:rPr spc="-65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Teknoloji’</a:t>
            </a:r>
            <a:r>
              <a:rPr spc="44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June</a:t>
            </a:r>
            <a:r>
              <a:rPr spc="-50">
                <a:solidFill>
                  <a:srgbClr val="FFFFFF"/>
                </a:solidFill>
              </a:rPr>
              <a:t> </a:t>
            </a:r>
            <a:r>
              <a:rPr spc="-2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>
                <a:solidFill>
                  <a:srgbClr val="60B8FF"/>
                </a:solidFill>
              </a:rPr>
              <a:t>Title</a:t>
            </a:r>
            <a:r>
              <a:rPr spc="-30">
                <a:solidFill>
                  <a:srgbClr val="60B8FF"/>
                </a:solidFill>
              </a:rPr>
              <a:t> </a:t>
            </a:r>
            <a:r>
              <a:rPr>
                <a:solidFill>
                  <a:srgbClr val="60B8FF"/>
                </a:solidFill>
              </a:rPr>
              <a:t>of</a:t>
            </a:r>
            <a:r>
              <a:rPr spc="-20">
                <a:solidFill>
                  <a:srgbClr val="60B8FF"/>
                </a:solidFill>
              </a:rPr>
              <a:t> </a:t>
            </a:r>
            <a:r>
              <a:rPr spc="-10">
                <a:solidFill>
                  <a:srgbClr val="60B8FF"/>
                </a:solidFill>
              </a:rPr>
              <a:t>Presentation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4038130" cy="201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2011"/>
            <a:ext cx="4038600" cy="2609215"/>
          </a:xfrm>
          <a:custGeom>
            <a:avLst/>
            <a:gdLst/>
            <a:ahLst/>
            <a:cxnLst/>
            <a:rect l="l" t="t" r="r" b="b"/>
            <a:pathLst>
              <a:path w="4038600" h="2609215">
                <a:moveTo>
                  <a:pt x="4038130" y="0"/>
                </a:moveTo>
                <a:lnTo>
                  <a:pt x="0" y="0"/>
                </a:lnTo>
                <a:lnTo>
                  <a:pt x="0" y="2228234"/>
                </a:lnTo>
                <a:lnTo>
                  <a:pt x="2967" y="2276023"/>
                </a:lnTo>
                <a:lnTo>
                  <a:pt x="11634" y="2322040"/>
                </a:lnTo>
                <a:lnTo>
                  <a:pt x="25643" y="2365930"/>
                </a:lnTo>
                <a:lnTo>
                  <a:pt x="44636" y="2407333"/>
                </a:lnTo>
                <a:lnTo>
                  <a:pt x="68257" y="2445895"/>
                </a:lnTo>
                <a:lnTo>
                  <a:pt x="96149" y="2481256"/>
                </a:lnTo>
                <a:lnTo>
                  <a:pt x="127954" y="2513062"/>
                </a:lnTo>
                <a:lnTo>
                  <a:pt x="163315" y="2540953"/>
                </a:lnTo>
                <a:lnTo>
                  <a:pt x="201876" y="2564574"/>
                </a:lnTo>
                <a:lnTo>
                  <a:pt x="243280" y="2583568"/>
                </a:lnTo>
                <a:lnTo>
                  <a:pt x="287169" y="2597577"/>
                </a:lnTo>
                <a:lnTo>
                  <a:pt x="333187" y="2606244"/>
                </a:lnTo>
                <a:lnTo>
                  <a:pt x="380976" y="2609212"/>
                </a:lnTo>
                <a:lnTo>
                  <a:pt x="3657153" y="2609212"/>
                </a:lnTo>
                <a:lnTo>
                  <a:pt x="3704941" y="2606244"/>
                </a:lnTo>
                <a:lnTo>
                  <a:pt x="3750959" y="2597577"/>
                </a:lnTo>
                <a:lnTo>
                  <a:pt x="3794848" y="2583568"/>
                </a:lnTo>
                <a:lnTo>
                  <a:pt x="3836252" y="2564574"/>
                </a:lnTo>
                <a:lnTo>
                  <a:pt x="3874813" y="2540953"/>
                </a:lnTo>
                <a:lnTo>
                  <a:pt x="3910174" y="2513062"/>
                </a:lnTo>
                <a:lnTo>
                  <a:pt x="3941980" y="2481256"/>
                </a:lnTo>
                <a:lnTo>
                  <a:pt x="3969871" y="2445895"/>
                </a:lnTo>
                <a:lnTo>
                  <a:pt x="3993492" y="2407333"/>
                </a:lnTo>
                <a:lnTo>
                  <a:pt x="4012486" y="2365930"/>
                </a:lnTo>
                <a:lnTo>
                  <a:pt x="4026494" y="2322040"/>
                </a:lnTo>
                <a:lnTo>
                  <a:pt x="4035161" y="2276023"/>
                </a:lnTo>
                <a:lnTo>
                  <a:pt x="4038130" y="2228234"/>
                </a:lnTo>
                <a:lnTo>
                  <a:pt x="4038130" y="0"/>
                </a:lnTo>
                <a:close/>
              </a:path>
            </a:pathLst>
          </a:custGeom>
          <a:solidFill>
            <a:srgbClr val="13456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076933" y="0"/>
            <a:ext cx="4038131" cy="2611226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53868" y="-2"/>
            <a:ext cx="3347852" cy="2611226"/>
          </a:xfrm>
          <a:prstGeom prst="rect">
            <a:avLst/>
          </a:prstGeom>
        </p:spPr>
      </p:pic>
      <p:sp>
        <p:nvSpPr>
          <p:cNvPr id="20" name="bg object 20"/>
          <p:cNvSpPr/>
          <p:nvPr/>
        </p:nvSpPr>
        <p:spPr>
          <a:xfrm>
            <a:off x="11501721" y="1443952"/>
            <a:ext cx="690880" cy="1167765"/>
          </a:xfrm>
          <a:custGeom>
            <a:avLst/>
            <a:gdLst/>
            <a:ahLst/>
            <a:cxnLst/>
            <a:rect l="l" t="t" r="r" b="b"/>
            <a:pathLst>
              <a:path w="690879" h="1167764">
                <a:moveTo>
                  <a:pt x="690278" y="0"/>
                </a:moveTo>
                <a:lnTo>
                  <a:pt x="0" y="0"/>
                </a:lnTo>
                <a:lnTo>
                  <a:pt x="0" y="1167271"/>
                </a:lnTo>
                <a:lnTo>
                  <a:pt x="309300" y="1167271"/>
                </a:lnTo>
                <a:lnTo>
                  <a:pt x="357089" y="1164302"/>
                </a:lnTo>
                <a:lnTo>
                  <a:pt x="403107" y="1155635"/>
                </a:lnTo>
                <a:lnTo>
                  <a:pt x="446996" y="1141627"/>
                </a:lnTo>
                <a:lnTo>
                  <a:pt x="488399" y="1122633"/>
                </a:lnTo>
                <a:lnTo>
                  <a:pt x="526961" y="1099012"/>
                </a:lnTo>
                <a:lnTo>
                  <a:pt x="562322" y="1071120"/>
                </a:lnTo>
                <a:lnTo>
                  <a:pt x="594127" y="1039315"/>
                </a:lnTo>
                <a:lnTo>
                  <a:pt x="622019" y="1003953"/>
                </a:lnTo>
                <a:lnTo>
                  <a:pt x="645640" y="965392"/>
                </a:lnTo>
                <a:lnTo>
                  <a:pt x="664633" y="923988"/>
                </a:lnTo>
                <a:lnTo>
                  <a:pt x="678642" y="880099"/>
                </a:lnTo>
                <a:lnTo>
                  <a:pt x="687309" y="834081"/>
                </a:lnTo>
                <a:lnTo>
                  <a:pt x="690278" y="786292"/>
                </a:lnTo>
                <a:lnTo>
                  <a:pt x="690278" y="0"/>
                </a:lnTo>
                <a:close/>
              </a:path>
            </a:pathLst>
          </a:custGeom>
          <a:solidFill>
            <a:srgbClr val="0E121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>
                <a:solidFill>
                  <a:srgbClr val="FFFFFF"/>
                </a:solidFill>
              </a:rPr>
              <a:t>Doğuş</a:t>
            </a:r>
            <a:r>
              <a:rPr spc="-65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Teknoloji’</a:t>
            </a:r>
            <a:r>
              <a:rPr spc="44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June</a:t>
            </a:r>
            <a:r>
              <a:rPr spc="-50">
                <a:solidFill>
                  <a:srgbClr val="FFFFFF"/>
                </a:solidFill>
              </a:rPr>
              <a:t> </a:t>
            </a:r>
            <a:r>
              <a:rPr spc="-2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004CC8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>
                <a:solidFill>
                  <a:srgbClr val="60B8FF"/>
                </a:solidFill>
              </a:rPr>
              <a:t>Title</a:t>
            </a:r>
            <a:r>
              <a:rPr spc="-30">
                <a:solidFill>
                  <a:srgbClr val="60B8FF"/>
                </a:solidFill>
              </a:rPr>
              <a:t> </a:t>
            </a:r>
            <a:r>
              <a:rPr>
                <a:solidFill>
                  <a:srgbClr val="60B8FF"/>
                </a:solidFill>
              </a:rPr>
              <a:t>of</a:t>
            </a:r>
            <a:r>
              <a:rPr spc="-20">
                <a:solidFill>
                  <a:srgbClr val="60B8FF"/>
                </a:solidFill>
              </a:rPr>
              <a:t> </a:t>
            </a:r>
            <a:r>
              <a:rPr spc="-10">
                <a:solidFill>
                  <a:srgbClr val="60B8FF"/>
                </a:solidFill>
              </a:rPr>
              <a:t>Presentation</a:t>
            </a: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9439" y="154939"/>
            <a:ext cx="4717415" cy="1022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Georgia"/>
                <a:cs typeface="Georgi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48432" y="1760220"/>
            <a:ext cx="5571490" cy="38569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9967912" y="6311096"/>
            <a:ext cx="1946909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04CC8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425"/>
              </a:lnSpc>
            </a:pPr>
            <a:r>
              <a:rPr>
                <a:solidFill>
                  <a:srgbClr val="FFFFFF"/>
                </a:solidFill>
              </a:rPr>
              <a:t>Doğuş</a:t>
            </a:r>
            <a:r>
              <a:rPr spc="-65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Teknoloji’</a:t>
            </a:r>
            <a:r>
              <a:rPr spc="440">
                <a:solidFill>
                  <a:srgbClr val="FFFFFF"/>
                </a:solidFill>
              </a:rPr>
              <a:t> </a:t>
            </a:r>
            <a:r>
              <a:rPr>
                <a:solidFill>
                  <a:srgbClr val="FFFFFF"/>
                </a:solidFill>
              </a:rPr>
              <a:t>June</a:t>
            </a:r>
            <a:r>
              <a:rPr spc="-50">
                <a:solidFill>
                  <a:srgbClr val="FFFFFF"/>
                </a:solidFill>
              </a:rPr>
              <a:t> </a:t>
            </a:r>
            <a:r>
              <a:rPr spc="-2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223837" y="6309310"/>
            <a:ext cx="1391920" cy="1987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004CC8"/>
                </a:solidFill>
                <a:latin typeface="Georgia"/>
                <a:cs typeface="Georgia"/>
              </a:defRPr>
            </a:lvl1pPr>
          </a:lstStyle>
          <a:p>
            <a:pPr marL="12700">
              <a:lnSpc>
                <a:spcPct val="100000"/>
              </a:lnSpc>
            </a:pPr>
            <a:r>
              <a:rPr>
                <a:solidFill>
                  <a:srgbClr val="60B8FF"/>
                </a:solidFill>
              </a:rPr>
              <a:t>Title</a:t>
            </a:r>
            <a:r>
              <a:rPr spc="-30">
                <a:solidFill>
                  <a:srgbClr val="60B8FF"/>
                </a:solidFill>
              </a:rPr>
              <a:t> </a:t>
            </a:r>
            <a:r>
              <a:rPr>
                <a:solidFill>
                  <a:srgbClr val="60B8FF"/>
                </a:solidFill>
              </a:rPr>
              <a:t>of</a:t>
            </a:r>
            <a:r>
              <a:rPr spc="-20">
                <a:solidFill>
                  <a:srgbClr val="60B8FF"/>
                </a:solidFill>
              </a:rPr>
              <a:t> </a:t>
            </a:r>
            <a:r>
              <a:rPr spc="-10">
                <a:solidFill>
                  <a:srgbClr val="60B8FF"/>
                </a:solidFill>
              </a:rPr>
              <a:t>Presentation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9E6B67-79C5-B5A7-20AE-755129F9B19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63500" y="6672580"/>
            <a:ext cx="4365625" cy="12192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tr-TR" sz="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 dokümanda HASSAS bilgi bulunmamaktadır. / This document does not contain SENSITIVE information.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6.pn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openxmlformats.org/officeDocument/2006/relationships/image" Target="../media/image17.svg"/><Relationship Id="rId10" Type="http://schemas.microsoft.com/office/2007/relationships/diagramDrawing" Target="../diagrams/drawing1.xml"/><Relationship Id="rId4" Type="http://schemas.openxmlformats.org/officeDocument/2006/relationships/image" Target="../media/image15.png"/><Relationship Id="rId9" Type="http://schemas.openxmlformats.org/officeDocument/2006/relationships/diagramColors" Target="../diagrams/colors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322" y="4146"/>
            <a:ext cx="12180141" cy="685410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57194" y="1109484"/>
            <a:ext cx="6173805" cy="1215076"/>
          </a:xfrm>
          <a:prstGeom prst="rect">
            <a:avLst/>
          </a:prstGeom>
        </p:spPr>
        <p:txBody>
          <a:bodyPr vert="horz" wrap="square" lIns="0" tIns="8255" rIns="0" bIns="0" rtlCol="0" anchor="t">
            <a:spAutoFit/>
          </a:bodyPr>
          <a:lstStyle/>
          <a:p>
            <a:pPr marL="12700" marR="5080">
              <a:lnSpc>
                <a:spcPct val="100600"/>
              </a:lnSpc>
              <a:spcBef>
                <a:spcPts val="65"/>
              </a:spcBef>
            </a:pPr>
            <a:r>
              <a:rPr lang="en-US" sz="4000" dirty="0"/>
              <a:t>ESG</a:t>
            </a:r>
            <a:r>
              <a:rPr lang="tr-TR" sz="4000" dirty="0"/>
              <a:t> Veri Yönetimi </a:t>
            </a:r>
            <a:br>
              <a:rPr lang="tr-TR" sz="4000" dirty="0"/>
            </a:br>
            <a:r>
              <a:rPr lang="tr-TR" sz="4000" dirty="0"/>
              <a:t>Projesi</a:t>
            </a:r>
            <a:endParaRPr lang="en-US" dirty="0"/>
          </a:p>
        </p:txBody>
      </p:sp>
      <p:pic>
        <p:nvPicPr>
          <p:cNvPr id="14" name="Resim 13">
            <a:extLst>
              <a:ext uri="{FF2B5EF4-FFF2-40B4-BE49-F238E27FC236}">
                <a16:creationId xmlns:a16="http://schemas.microsoft.com/office/drawing/2014/main" id="{8C11658F-F437-79E1-9D05-C0FE82CD30E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" y="6062192"/>
            <a:ext cx="2071603" cy="6929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3603EC76-6071-995D-8EFC-5795180CA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>
            <a:extLst>
              <a:ext uri="{FF2B5EF4-FFF2-40B4-BE49-F238E27FC236}">
                <a16:creationId xmlns:a16="http://schemas.microsoft.com/office/drawing/2014/main" id="{FAC4E9C1-3891-A500-E63E-C6C8D62DDC94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2952" y="0"/>
            <a:ext cx="6099048" cy="6857999"/>
          </a:xfrm>
          <a:prstGeom prst="rect">
            <a:avLst/>
          </a:prstGeom>
        </p:spPr>
      </p:pic>
      <p:pic>
        <p:nvPicPr>
          <p:cNvPr id="14" name="Resim 13">
            <a:extLst>
              <a:ext uri="{FF2B5EF4-FFF2-40B4-BE49-F238E27FC236}">
                <a16:creationId xmlns:a16="http://schemas.microsoft.com/office/drawing/2014/main" id="{7A2E1D82-D5FF-B243-108A-43DC0C83F9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" y="6062191"/>
            <a:ext cx="2071603" cy="692989"/>
          </a:xfrm>
          <a:prstGeom prst="rect">
            <a:avLst/>
          </a:prstGeom>
        </p:spPr>
      </p:pic>
      <p:sp>
        <p:nvSpPr>
          <p:cNvPr id="16" name="object 11">
            <a:extLst>
              <a:ext uri="{FF2B5EF4-FFF2-40B4-BE49-F238E27FC236}">
                <a16:creationId xmlns:a16="http://schemas.microsoft.com/office/drawing/2014/main" id="{D1152033-2BBC-3DC5-354B-D1BBDA0B3C5B}"/>
              </a:ext>
            </a:extLst>
          </p:cNvPr>
          <p:cNvSpPr txBox="1">
            <a:spLocks/>
          </p:cNvSpPr>
          <p:nvPr/>
        </p:nvSpPr>
        <p:spPr>
          <a:xfrm>
            <a:off x="471409" y="350049"/>
            <a:ext cx="4652367" cy="560410"/>
          </a:xfrm>
          <a:prstGeom prst="rect">
            <a:avLst/>
          </a:prstGeom>
        </p:spPr>
        <p:txBody>
          <a:bodyPr vert="horz" wrap="square" lIns="0" tIns="128270" rIns="0" bIns="0" rtlCol="0" anchor="t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Georgia"/>
                <a:ea typeface="+mj-ea"/>
                <a:cs typeface="Georgia"/>
              </a:defRPr>
            </a:lvl1pPr>
          </a:lstStyle>
          <a:p>
            <a:pPr algn="l"/>
            <a:r>
              <a:rPr lang="tr-TR" sz="2800" spc="-10">
                <a:solidFill>
                  <a:srgbClr val="004CC8"/>
                </a:solidFill>
                <a:cs typeface="Arial"/>
              </a:rPr>
              <a:t>Amaç</a:t>
            </a:r>
            <a:endParaRPr lang="en-US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05BA07E9-AA98-D116-DC86-BDE13D026CB8}"/>
              </a:ext>
            </a:extLst>
          </p:cNvPr>
          <p:cNvSpPr txBox="1"/>
          <p:nvPr/>
        </p:nvSpPr>
        <p:spPr>
          <a:xfrm>
            <a:off x="469900" y="1083273"/>
            <a:ext cx="5111049" cy="222881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algn="l"/>
            <a:br>
              <a:rPr lang="en-US" spc="-10" dirty="0"/>
            </a:br>
            <a:r>
              <a:rPr lang="en-US" spc="-10" dirty="0">
                <a:solidFill>
                  <a:srgbClr val="000000"/>
                </a:solidFill>
              </a:rPr>
              <a:t>Doğuş </a:t>
            </a:r>
            <a:r>
              <a:rPr lang="en-US" spc="-10" dirty="0" err="1">
                <a:solidFill>
                  <a:srgbClr val="000000"/>
                </a:solidFill>
              </a:rPr>
              <a:t>Otomotiv'in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sürdürülebilirlik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raporlama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sürecini</a:t>
            </a:r>
            <a:r>
              <a:rPr lang="en-US" spc="-10" dirty="0">
                <a:solidFill>
                  <a:srgbClr val="000000"/>
                </a:solidFill>
              </a:rPr>
              <a:t>; </a:t>
            </a:r>
            <a:r>
              <a:rPr lang="en-US" spc="-10" dirty="0" err="1">
                <a:solidFill>
                  <a:srgbClr val="000000"/>
                </a:solidFill>
              </a:rPr>
              <a:t>kişiye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bağımlı</a:t>
            </a:r>
            <a:r>
              <a:rPr lang="en-US" spc="-10" dirty="0">
                <a:solidFill>
                  <a:srgbClr val="000000"/>
                </a:solidFill>
              </a:rPr>
              <a:t>, </a:t>
            </a:r>
            <a:r>
              <a:rPr lang="en-US" spc="-10" dirty="0" err="1">
                <a:solidFill>
                  <a:srgbClr val="000000"/>
                </a:solidFill>
              </a:rPr>
              <a:t>manuel</a:t>
            </a:r>
            <a:r>
              <a:rPr lang="en-US" spc="-10" dirty="0">
                <a:solidFill>
                  <a:srgbClr val="000000"/>
                </a:solidFill>
              </a:rPr>
              <a:t> </a:t>
            </a:r>
            <a:r>
              <a:rPr lang="en-US" spc="-10" dirty="0" err="1">
                <a:solidFill>
                  <a:srgbClr val="000000"/>
                </a:solidFill>
              </a:rPr>
              <a:t>veri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toplama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yöntemlerinden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arındırarak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b="1" spc="-10" dirty="0" err="1">
                <a:solidFill>
                  <a:srgbClr val="000000"/>
                </a:solidFill>
              </a:rPr>
              <a:t>kurumsal</a:t>
            </a:r>
            <a:r>
              <a:rPr lang="en-US" b="1" spc="-10" dirty="0">
                <a:solidFill>
                  <a:srgbClr val="000000"/>
                </a:solidFill>
              </a:rPr>
              <a:t>, </a:t>
            </a:r>
            <a:r>
              <a:rPr lang="en-US" b="1" spc="-10" dirty="0" err="1">
                <a:solidFill>
                  <a:srgbClr val="000000"/>
                </a:solidFill>
              </a:rPr>
              <a:t>tekrarlanabilir</a:t>
            </a:r>
            <a:r>
              <a:rPr lang="en-US" b="1" spc="-10" dirty="0">
                <a:solidFill>
                  <a:srgbClr val="000000"/>
                </a:solidFill>
              </a:rPr>
              <a:t> </a:t>
            </a:r>
            <a:r>
              <a:rPr lang="en-US" b="1" spc="-10" dirty="0" err="1">
                <a:solidFill>
                  <a:srgbClr val="000000"/>
                </a:solidFill>
              </a:rPr>
              <a:t>ve</a:t>
            </a:r>
            <a:r>
              <a:rPr lang="en-US" b="1" spc="-10" dirty="0">
                <a:solidFill>
                  <a:srgbClr val="000000"/>
                </a:solidFill>
              </a:rPr>
              <a:t> </a:t>
            </a:r>
            <a:r>
              <a:rPr lang="en-US" b="1" spc="-10" dirty="0" err="1">
                <a:solidFill>
                  <a:srgbClr val="000000"/>
                </a:solidFill>
              </a:rPr>
              <a:t>denetlenebilir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bir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yapıya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kavuşturmak</a:t>
            </a:r>
            <a:r>
              <a:rPr lang="en-US" spc="-10" dirty="0">
                <a:solidFill>
                  <a:srgbClr val="000000"/>
                </a:solidFill>
              </a:rPr>
              <a:t>. </a:t>
            </a:r>
            <a:br>
              <a:rPr lang="en-US" dirty="0"/>
            </a:br>
            <a:endParaRPr lang="en-US" dirty="0"/>
          </a:p>
          <a:p>
            <a:pPr algn="l"/>
            <a:r>
              <a:rPr lang="en-US" b="1" dirty="0" err="1"/>
              <a:t>Raporlama</a:t>
            </a:r>
            <a:r>
              <a:rPr lang="en-US" b="1" dirty="0"/>
              <a:t> </a:t>
            </a:r>
            <a:r>
              <a:rPr lang="en-US" b="1" dirty="0" err="1"/>
              <a:t>sürecinde</a:t>
            </a:r>
            <a:r>
              <a:rPr lang="en-US" b="1" dirty="0"/>
              <a:t>;</a:t>
            </a:r>
          </a:p>
        </p:txBody>
      </p:sp>
      <p:sp>
        <p:nvSpPr>
          <p:cNvPr id="7" name="object 3">
            <a:extLst>
              <a:ext uri="{FF2B5EF4-FFF2-40B4-BE49-F238E27FC236}">
                <a16:creationId xmlns:a16="http://schemas.microsoft.com/office/drawing/2014/main" id="{226B6CA1-EF20-5CED-11D7-D615AF22843D}"/>
              </a:ext>
            </a:extLst>
          </p:cNvPr>
          <p:cNvSpPr txBox="1"/>
          <p:nvPr/>
        </p:nvSpPr>
        <p:spPr>
          <a:xfrm>
            <a:off x="469899" y="3465525"/>
            <a:ext cx="5439912" cy="158889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/>
              <a:t>Veri </a:t>
            </a:r>
            <a:r>
              <a:rPr lang="en-US" err="1"/>
              <a:t>doğruluğunu</a:t>
            </a:r>
            <a:r>
              <a:rPr lang="en-US"/>
              <a:t> </a:t>
            </a:r>
            <a:r>
              <a:rPr lang="en-US" err="1"/>
              <a:t>artırmak</a:t>
            </a:r>
            <a:endParaRPr lang="en-US" err="1">
              <a:solidFill>
                <a:srgbClr val="000000"/>
              </a:solidFill>
            </a:endParaRP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err="1"/>
              <a:t>Operasyonel</a:t>
            </a:r>
            <a:r>
              <a:rPr lang="en-US"/>
              <a:t> </a:t>
            </a:r>
            <a:r>
              <a:rPr lang="en-US" err="1"/>
              <a:t>riskleri</a:t>
            </a:r>
            <a:r>
              <a:rPr lang="en-US"/>
              <a:t> </a:t>
            </a:r>
            <a:r>
              <a:rPr lang="en-US" err="1"/>
              <a:t>azaltmak</a:t>
            </a:r>
            <a:endParaRPr lang="en-US"/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err="1"/>
              <a:t>Raporlamaya</a:t>
            </a:r>
            <a:r>
              <a:rPr lang="en-US"/>
              <a:t> </a:t>
            </a:r>
            <a:r>
              <a:rPr lang="en-US" err="1"/>
              <a:t>hazırlık</a:t>
            </a:r>
            <a:r>
              <a:rPr lang="en-US"/>
              <a:t> </a:t>
            </a:r>
            <a:r>
              <a:rPr lang="en-US" err="1"/>
              <a:t>sürecini</a:t>
            </a:r>
            <a:r>
              <a:rPr lang="en-US"/>
              <a:t> kısaltmak</a:t>
            </a:r>
          </a:p>
        </p:txBody>
      </p:sp>
    </p:spTree>
    <p:extLst>
      <p:ext uri="{BB962C8B-B14F-4D97-AF65-F5344CB8AC3E}">
        <p14:creationId xmlns:p14="http://schemas.microsoft.com/office/powerpoint/2010/main" val="2544675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31B41CA-8618-0AD0-272B-0BDB99D7C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sim 13">
            <a:extLst>
              <a:ext uri="{FF2B5EF4-FFF2-40B4-BE49-F238E27FC236}">
                <a16:creationId xmlns:a16="http://schemas.microsoft.com/office/drawing/2014/main" id="{82EF9BC5-65EF-5CA0-30DD-1E05EE3089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" y="6062191"/>
            <a:ext cx="2071603" cy="692989"/>
          </a:xfrm>
          <a:prstGeom prst="rect">
            <a:avLst/>
          </a:prstGeom>
        </p:spPr>
      </p:pic>
      <p:sp>
        <p:nvSpPr>
          <p:cNvPr id="16" name="object 11">
            <a:extLst>
              <a:ext uri="{FF2B5EF4-FFF2-40B4-BE49-F238E27FC236}">
                <a16:creationId xmlns:a16="http://schemas.microsoft.com/office/drawing/2014/main" id="{C088CDA0-D1DC-4D67-79E3-D01455DF7BB6}"/>
              </a:ext>
            </a:extLst>
          </p:cNvPr>
          <p:cNvSpPr txBox="1">
            <a:spLocks/>
          </p:cNvSpPr>
          <p:nvPr/>
        </p:nvSpPr>
        <p:spPr>
          <a:xfrm>
            <a:off x="483422" y="269571"/>
            <a:ext cx="4652367" cy="560410"/>
          </a:xfrm>
          <a:prstGeom prst="rect">
            <a:avLst/>
          </a:prstGeom>
        </p:spPr>
        <p:txBody>
          <a:bodyPr vert="horz" wrap="square" lIns="0" tIns="128270" rIns="0" bIns="0" rtlCol="0" anchor="t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Georgia"/>
                <a:ea typeface="+mj-ea"/>
                <a:cs typeface="Georgia"/>
              </a:defRPr>
            </a:lvl1pPr>
          </a:lstStyle>
          <a:p>
            <a:pPr algn="l"/>
            <a:r>
              <a:rPr lang="tr-TR" sz="2800" spc="-10">
                <a:solidFill>
                  <a:srgbClr val="004CC8"/>
                </a:solidFill>
                <a:cs typeface="Arial"/>
              </a:rPr>
              <a:t>Kapsam</a:t>
            </a:r>
            <a:endParaRPr lang="en-US" sz="2800"/>
          </a:p>
        </p:txBody>
      </p:sp>
      <p:sp>
        <p:nvSpPr>
          <p:cNvPr id="5" name="object 3">
            <a:extLst>
              <a:ext uri="{FF2B5EF4-FFF2-40B4-BE49-F238E27FC236}">
                <a16:creationId xmlns:a16="http://schemas.microsoft.com/office/drawing/2014/main" id="{3A05F1FC-B1DE-A267-B49B-417D3397E29A}"/>
              </a:ext>
            </a:extLst>
          </p:cNvPr>
          <p:cNvSpPr txBox="1"/>
          <p:nvPr/>
        </p:nvSpPr>
        <p:spPr>
          <a:xfrm>
            <a:off x="479884" y="946635"/>
            <a:ext cx="6376797" cy="522990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algn="l"/>
            <a:r>
              <a:rPr lang="en-US" spc="-10" dirty="0" err="1">
                <a:solidFill>
                  <a:srgbClr val="000000"/>
                </a:solidFill>
              </a:rPr>
              <a:t>Üç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temel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eksende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çalışmalar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yürütülmektedir</a:t>
            </a:r>
            <a:r>
              <a:rPr lang="en-US" spc="-10" dirty="0">
                <a:solidFill>
                  <a:srgbClr val="000000"/>
                </a:solidFill>
              </a:rPr>
              <a:t>:</a:t>
            </a:r>
            <a:br>
              <a:rPr lang="en-US" spc="-10" dirty="0"/>
            </a:br>
            <a:endParaRPr lang="en-US"/>
          </a:p>
          <a:p>
            <a:pPr algn="l"/>
            <a:r>
              <a:rPr lang="en-US" b="1" spc="-10" dirty="0">
                <a:solidFill>
                  <a:srgbClr val="000000"/>
                </a:solidFill>
              </a:rPr>
              <a:t>Veri </a:t>
            </a:r>
            <a:r>
              <a:rPr lang="en-US" b="1" spc="-10" dirty="0" err="1">
                <a:solidFill>
                  <a:srgbClr val="000000"/>
                </a:solidFill>
              </a:rPr>
              <a:t>Aktarımları</a:t>
            </a:r>
            <a:endParaRPr lang="en-US" b="1" dirty="0" err="1">
              <a:solidFill>
                <a:srgbClr val="000000"/>
              </a:solidFill>
            </a:endParaRPr>
          </a:p>
          <a:p>
            <a:pPr algn="l"/>
            <a:r>
              <a:rPr lang="en-US" spc="-10" dirty="0">
                <a:solidFill>
                  <a:srgbClr val="000000"/>
                </a:solidFill>
              </a:rPr>
              <a:t>Excel, </a:t>
            </a:r>
            <a:r>
              <a:rPr lang="en-US" spc="-10" dirty="0" err="1">
                <a:solidFill>
                  <a:srgbClr val="000000"/>
                </a:solidFill>
              </a:rPr>
              <a:t>farklı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veri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tabanları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ve</a:t>
            </a:r>
            <a:r>
              <a:rPr lang="en-US" spc="-10" dirty="0">
                <a:solidFill>
                  <a:srgbClr val="000000"/>
                </a:solidFill>
              </a:rPr>
              <a:t> web </a:t>
            </a:r>
            <a:r>
              <a:rPr lang="en-US" spc="-10" dirty="0" err="1">
                <a:solidFill>
                  <a:srgbClr val="000000"/>
                </a:solidFill>
              </a:rPr>
              <a:t>gibi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çoklu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kaynaklardan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elde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edilen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verilerin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entegre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bir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yapıda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konsolide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edilmesi</a:t>
            </a:r>
            <a:r>
              <a:rPr lang="en-US" spc="-10" dirty="0">
                <a:solidFill>
                  <a:srgbClr val="000000"/>
                </a:solidFill>
              </a:rPr>
              <a:t>; </a:t>
            </a:r>
            <a:r>
              <a:rPr lang="en-US" spc="-10" dirty="0" err="1">
                <a:solidFill>
                  <a:srgbClr val="000000"/>
                </a:solidFill>
              </a:rPr>
              <a:t>dış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kaynak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entegrasyonu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gerektiren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durumlarda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gerekli</a:t>
            </a:r>
            <a:r>
              <a:rPr lang="en-US" spc="-10" dirty="0">
                <a:solidFill>
                  <a:srgbClr val="000000"/>
                </a:solidFill>
              </a:rPr>
              <a:t> </a:t>
            </a:r>
            <a:r>
              <a:rPr lang="en-US" spc="-10" dirty="0" err="1">
                <a:solidFill>
                  <a:srgbClr val="000000"/>
                </a:solidFill>
              </a:rPr>
              <a:t>geliştirme</a:t>
            </a:r>
            <a:r>
              <a:rPr lang="en-US" spc="-10" dirty="0">
                <a:solidFill>
                  <a:srgbClr val="000000"/>
                </a:solidFill>
              </a:rPr>
              <a:t> </a:t>
            </a:r>
            <a:r>
              <a:rPr lang="en-US" spc="-10" dirty="0" err="1">
                <a:solidFill>
                  <a:srgbClr val="000000"/>
                </a:solidFill>
              </a:rPr>
              <a:t>planlamalarının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yapılması</a:t>
            </a:r>
            <a:r>
              <a:rPr lang="en-US" spc="-10" dirty="0">
                <a:solidFill>
                  <a:srgbClr val="000000"/>
                </a:solidFill>
              </a:rPr>
              <a:t>.</a:t>
            </a:r>
            <a:endParaRPr lang="en-US" dirty="0"/>
          </a:p>
          <a:p>
            <a:pPr algn="l"/>
            <a:endParaRPr lang="en-US" spc="-10">
              <a:solidFill>
                <a:srgbClr val="000000"/>
              </a:solidFill>
            </a:endParaRPr>
          </a:p>
          <a:p>
            <a:pPr algn="l"/>
            <a:r>
              <a:rPr lang="en-US" b="1" spc="-10" dirty="0">
                <a:solidFill>
                  <a:srgbClr val="000000"/>
                </a:solidFill>
              </a:rPr>
              <a:t>Platform </a:t>
            </a:r>
            <a:r>
              <a:rPr lang="en-US" b="1" spc="-10" dirty="0" err="1">
                <a:solidFill>
                  <a:srgbClr val="000000"/>
                </a:solidFill>
              </a:rPr>
              <a:t>Geliştirme</a:t>
            </a:r>
            <a:br>
              <a:rPr lang="en-US" spc="-10" dirty="0"/>
            </a:br>
            <a:r>
              <a:rPr lang="en-US" spc="-10" dirty="0" err="1">
                <a:solidFill>
                  <a:srgbClr val="000000"/>
                </a:solidFill>
              </a:rPr>
              <a:t>Halihazırda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kişilere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bağımlı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olarak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manuel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şekilde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toplanan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ve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ağırlıklı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olarak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sözlü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içeriklerden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oluşan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verilerin</a:t>
            </a:r>
            <a:r>
              <a:rPr lang="en-US" spc="-10" dirty="0">
                <a:solidFill>
                  <a:srgbClr val="000000"/>
                </a:solidFill>
              </a:rPr>
              <a:t>, </a:t>
            </a:r>
            <a:r>
              <a:rPr lang="en-US" spc="-10" dirty="0" err="1">
                <a:solidFill>
                  <a:srgbClr val="000000"/>
                </a:solidFill>
              </a:rPr>
              <a:t>merkezi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bir</a:t>
            </a:r>
            <a:r>
              <a:rPr lang="en-US" spc="-10" dirty="0">
                <a:solidFill>
                  <a:srgbClr val="000000"/>
                </a:solidFill>
              </a:rPr>
              <a:t> platform </a:t>
            </a:r>
            <a:r>
              <a:rPr lang="en-US" spc="-10" dirty="0" err="1">
                <a:solidFill>
                  <a:srgbClr val="000000"/>
                </a:solidFill>
              </a:rPr>
              <a:t>üzerinden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standart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ve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izlenebilir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bir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şekilde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toplanmasının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sağlanması</a:t>
            </a:r>
            <a:r>
              <a:rPr lang="en-US" spc="-10" dirty="0">
                <a:solidFill>
                  <a:srgbClr val="000000"/>
                </a:solidFill>
              </a:rPr>
              <a:t>.</a:t>
            </a:r>
            <a:endParaRPr lang="en-US" dirty="0"/>
          </a:p>
          <a:p>
            <a:pPr algn="l"/>
            <a:endParaRPr lang="en-US" spc="-10">
              <a:solidFill>
                <a:srgbClr val="000000"/>
              </a:solidFill>
            </a:endParaRPr>
          </a:p>
          <a:p>
            <a:pPr algn="l"/>
            <a:r>
              <a:rPr lang="en-US" b="1" spc="-10" dirty="0" err="1">
                <a:solidFill>
                  <a:srgbClr val="000000"/>
                </a:solidFill>
              </a:rPr>
              <a:t>Raporlama</a:t>
            </a:r>
            <a:br>
              <a:rPr lang="en-US" spc="-10" dirty="0"/>
            </a:br>
            <a:r>
              <a:rPr lang="en-US" spc="-10" dirty="0" err="1">
                <a:solidFill>
                  <a:srgbClr val="000000"/>
                </a:solidFill>
              </a:rPr>
              <a:t>Toplanan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verilerin</a:t>
            </a:r>
            <a:r>
              <a:rPr lang="en-US" spc="-10" dirty="0">
                <a:solidFill>
                  <a:srgbClr val="000000"/>
                </a:solidFill>
              </a:rPr>
              <a:t>, </a:t>
            </a:r>
            <a:r>
              <a:rPr lang="en-US" spc="-10" dirty="0" err="1">
                <a:solidFill>
                  <a:srgbClr val="000000"/>
                </a:solidFill>
              </a:rPr>
              <a:t>sürdürülebilirlik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raporlama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standartlarına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uygun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formatta</a:t>
            </a:r>
            <a:r>
              <a:rPr lang="en-US" spc="-10" dirty="0">
                <a:solidFill>
                  <a:srgbClr val="000000"/>
                </a:solidFill>
              </a:rPr>
              <a:t>, </a:t>
            </a:r>
            <a:r>
              <a:rPr lang="en-US" spc="-10" dirty="0" err="1">
                <a:solidFill>
                  <a:srgbClr val="000000"/>
                </a:solidFill>
              </a:rPr>
              <a:t>doğru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ve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zamanında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raporlanabilmesi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için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gerekli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altyapının</a:t>
            </a:r>
            <a:r>
              <a:rPr lang="en-US" spc="-10" dirty="0">
                <a:solidFill>
                  <a:srgbClr val="000000"/>
                </a:solidFill>
              </a:rPr>
              <a:t> </a:t>
            </a:r>
            <a:r>
              <a:rPr lang="en-US" spc="-10" dirty="0" err="1">
                <a:solidFill>
                  <a:srgbClr val="000000"/>
                </a:solidFill>
              </a:rPr>
              <a:t>oluşturulması</a:t>
            </a:r>
            <a:r>
              <a:rPr lang="en-US" spc="-10" dirty="0">
                <a:solidFill>
                  <a:srgbClr val="000000"/>
                </a:solidFill>
              </a:rPr>
              <a:t>.</a:t>
            </a:r>
            <a:endParaRPr lang="en-US" dirty="0"/>
          </a:p>
          <a:p>
            <a:pPr algn="l"/>
            <a:endParaRPr lang="en-US" spc="-10">
              <a:latin typeface="Calibri"/>
              <a:ea typeface="Calibri"/>
              <a:cs typeface="Calibri"/>
            </a:endParaRPr>
          </a:p>
        </p:txBody>
      </p:sp>
      <p:pic>
        <p:nvPicPr>
          <p:cNvPr id="4" name="Resim 9">
            <a:extLst>
              <a:ext uri="{FF2B5EF4-FFF2-40B4-BE49-F238E27FC236}">
                <a16:creationId xmlns:a16="http://schemas.microsoft.com/office/drawing/2014/main" id="{DDC1F91B-27CC-4BC3-D60B-3144065339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41" b="17168"/>
          <a:stretch/>
        </p:blipFill>
        <p:spPr>
          <a:xfrm>
            <a:off x="7664823" y="1177289"/>
            <a:ext cx="4527178" cy="5680711"/>
          </a:xfrm>
          <a:prstGeom prst="rect">
            <a:avLst/>
          </a:prstGeom>
        </p:spPr>
      </p:pic>
      <p:pic>
        <p:nvPicPr>
          <p:cNvPr id="7" name="Resim 11" descr="A group of men looking at a device&#10;&#10;AI-generated content may be incorrect.">
            <a:extLst>
              <a:ext uri="{FF2B5EF4-FFF2-40B4-BE49-F238E27FC236}">
                <a16:creationId xmlns:a16="http://schemas.microsoft.com/office/drawing/2014/main" id="{03D4B3C3-1D07-6ED7-8664-57E06AE018B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24" b="17166"/>
          <a:stretch/>
        </p:blipFill>
        <p:spPr>
          <a:xfrm>
            <a:off x="7233959" y="1196954"/>
            <a:ext cx="4958041" cy="568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548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DBBF0-8542-DEA9-8B43-90A7B938D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17D425C6-DA3C-304C-DDF2-6FEB73DDB05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6096000" h="6858000">
                <a:moveTo>
                  <a:pt x="0" y="6857999"/>
                </a:moveTo>
                <a:lnTo>
                  <a:pt x="6096000" y="6857999"/>
                </a:lnTo>
                <a:lnTo>
                  <a:pt x="6096000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0028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033D432D-3706-1B82-D98F-AE06AB057B1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7175" y="197030"/>
            <a:ext cx="4717415" cy="901529"/>
          </a:xfrm>
          <a:prstGeom prst="rect">
            <a:avLst/>
          </a:prstGeom>
        </p:spPr>
        <p:txBody>
          <a:bodyPr vert="horz" wrap="square" lIns="0" tIns="1282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lang="tr-TR" sz="2800"/>
              <a:t>Akış</a:t>
            </a:r>
          </a:p>
          <a:p>
            <a:pPr marL="297180">
              <a:spcBef>
                <a:spcPts val="455"/>
              </a:spcBef>
            </a:pPr>
            <a:endParaRPr lang="tr-TR" sz="1800">
              <a:latin typeface="Calibri"/>
              <a:ea typeface="Calibri"/>
              <a:cs typeface="Calibri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43683F-BC35-6A1B-CF7E-1BBADE49A09E}"/>
              </a:ext>
            </a:extLst>
          </p:cNvPr>
          <p:cNvGrpSpPr/>
          <p:nvPr/>
        </p:nvGrpSpPr>
        <p:grpSpPr>
          <a:xfrm>
            <a:off x="1433775" y="1054531"/>
            <a:ext cx="8526495" cy="4174635"/>
            <a:chOff x="1257214" y="970897"/>
            <a:chExt cx="8526495" cy="4174635"/>
          </a:xfrm>
        </p:grpSpPr>
        <p:sp>
          <p:nvSpPr>
            <p:cNvPr id="27" name="object 31">
              <a:extLst>
                <a:ext uri="{FF2B5EF4-FFF2-40B4-BE49-F238E27FC236}">
                  <a16:creationId xmlns:a16="http://schemas.microsoft.com/office/drawing/2014/main" id="{2FD6FDD6-214D-FBFA-9261-4045A5D7C46A}"/>
                </a:ext>
              </a:extLst>
            </p:cNvPr>
            <p:cNvSpPr/>
            <p:nvPr/>
          </p:nvSpPr>
          <p:spPr>
            <a:xfrm>
              <a:off x="5574500" y="3173940"/>
              <a:ext cx="1267472" cy="1206974"/>
            </a:xfrm>
            <a:custGeom>
              <a:avLst/>
              <a:gdLst/>
              <a:ahLst/>
              <a:cxnLst/>
              <a:rect l="l" t="t" r="r" b="b"/>
              <a:pathLst>
                <a:path w="775970" h="780414">
                  <a:moveTo>
                    <a:pt x="169164" y="662940"/>
                  </a:moveTo>
                  <a:lnTo>
                    <a:pt x="131445" y="627494"/>
                  </a:lnTo>
                  <a:lnTo>
                    <a:pt x="99377" y="587171"/>
                  </a:lnTo>
                  <a:lnTo>
                    <a:pt x="73520" y="542569"/>
                  </a:lnTo>
                  <a:lnTo>
                    <a:pt x="54381" y="494258"/>
                  </a:lnTo>
                  <a:lnTo>
                    <a:pt x="42519" y="442836"/>
                  </a:lnTo>
                  <a:lnTo>
                    <a:pt x="38442" y="388886"/>
                  </a:lnTo>
                  <a:lnTo>
                    <a:pt x="39166" y="363499"/>
                  </a:lnTo>
                  <a:lnTo>
                    <a:pt x="41325" y="339191"/>
                  </a:lnTo>
                  <a:lnTo>
                    <a:pt x="44932" y="315620"/>
                  </a:lnTo>
                  <a:lnTo>
                    <a:pt x="49974" y="292392"/>
                  </a:lnTo>
                  <a:lnTo>
                    <a:pt x="15379" y="278879"/>
                  </a:lnTo>
                  <a:lnTo>
                    <a:pt x="8915" y="305295"/>
                  </a:lnTo>
                  <a:lnTo>
                    <a:pt x="4076" y="332435"/>
                  </a:lnTo>
                  <a:lnTo>
                    <a:pt x="1054" y="360299"/>
                  </a:lnTo>
                  <a:lnTo>
                    <a:pt x="0" y="388886"/>
                  </a:lnTo>
                  <a:lnTo>
                    <a:pt x="3454" y="440220"/>
                  </a:lnTo>
                  <a:lnTo>
                    <a:pt x="13487" y="489648"/>
                  </a:lnTo>
                  <a:lnTo>
                    <a:pt x="29654" y="536714"/>
                  </a:lnTo>
                  <a:lnTo>
                    <a:pt x="51473" y="580948"/>
                  </a:lnTo>
                  <a:lnTo>
                    <a:pt x="78460" y="621868"/>
                  </a:lnTo>
                  <a:lnTo>
                    <a:pt x="110147" y="659003"/>
                  </a:lnTo>
                  <a:lnTo>
                    <a:pt x="146088" y="691883"/>
                  </a:lnTo>
                  <a:lnTo>
                    <a:pt x="169164" y="662940"/>
                  </a:lnTo>
                  <a:close/>
                </a:path>
                <a:path w="775970" h="780414">
                  <a:moveTo>
                    <a:pt x="374904" y="0"/>
                  </a:moveTo>
                  <a:lnTo>
                    <a:pt x="327126" y="4660"/>
                  </a:lnTo>
                  <a:lnTo>
                    <a:pt x="281292" y="14973"/>
                  </a:lnTo>
                  <a:lnTo>
                    <a:pt x="237756" y="30594"/>
                  </a:lnTo>
                  <a:lnTo>
                    <a:pt x="196850" y="51168"/>
                  </a:lnTo>
                  <a:lnTo>
                    <a:pt x="158915" y="76352"/>
                  </a:lnTo>
                  <a:lnTo>
                    <a:pt x="124307" y="105803"/>
                  </a:lnTo>
                  <a:lnTo>
                    <a:pt x="93357" y="139179"/>
                  </a:lnTo>
                  <a:lnTo>
                    <a:pt x="66408" y="176123"/>
                  </a:lnTo>
                  <a:lnTo>
                    <a:pt x="43802" y="216293"/>
                  </a:lnTo>
                  <a:lnTo>
                    <a:pt x="25908" y="259346"/>
                  </a:lnTo>
                  <a:lnTo>
                    <a:pt x="60236" y="272796"/>
                  </a:lnTo>
                  <a:lnTo>
                    <a:pt x="78308" y="230035"/>
                  </a:lnTo>
                  <a:lnTo>
                    <a:pt x="101701" y="190423"/>
                  </a:lnTo>
                  <a:lnTo>
                    <a:pt x="129946" y="154393"/>
                  </a:lnTo>
                  <a:lnTo>
                    <a:pt x="162572" y="122402"/>
                  </a:lnTo>
                  <a:lnTo>
                    <a:pt x="199097" y="94881"/>
                  </a:lnTo>
                  <a:lnTo>
                    <a:pt x="239077" y="72288"/>
                  </a:lnTo>
                  <a:lnTo>
                    <a:pt x="282016" y="55041"/>
                  </a:lnTo>
                  <a:lnTo>
                    <a:pt x="327444" y="43611"/>
                  </a:lnTo>
                  <a:lnTo>
                    <a:pt x="374904" y="38417"/>
                  </a:lnTo>
                  <a:lnTo>
                    <a:pt x="374904" y="0"/>
                  </a:lnTo>
                  <a:close/>
                </a:path>
                <a:path w="775970" h="780414">
                  <a:moveTo>
                    <a:pt x="606539" y="712203"/>
                  </a:moveTo>
                  <a:lnTo>
                    <a:pt x="585495" y="681951"/>
                  </a:lnTo>
                  <a:lnTo>
                    <a:pt x="541794" y="707364"/>
                  </a:lnTo>
                  <a:lnTo>
                    <a:pt x="494144" y="726389"/>
                  </a:lnTo>
                  <a:lnTo>
                    <a:pt x="442899" y="738327"/>
                  </a:lnTo>
                  <a:lnTo>
                    <a:pt x="388429" y="742454"/>
                  </a:lnTo>
                  <a:lnTo>
                    <a:pt x="333375" y="738263"/>
                  </a:lnTo>
                  <a:lnTo>
                    <a:pt x="280822" y="725919"/>
                  </a:lnTo>
                  <a:lnTo>
                    <a:pt x="231851" y="705764"/>
                  </a:lnTo>
                  <a:lnTo>
                    <a:pt x="187540" y="678167"/>
                  </a:lnTo>
                  <a:lnTo>
                    <a:pt x="164579" y="708418"/>
                  </a:lnTo>
                  <a:lnTo>
                    <a:pt x="204216" y="733323"/>
                  </a:lnTo>
                  <a:lnTo>
                    <a:pt x="246964" y="753325"/>
                  </a:lnTo>
                  <a:lnTo>
                    <a:pt x="292277" y="768057"/>
                  </a:lnTo>
                  <a:lnTo>
                    <a:pt x="339623" y="777163"/>
                  </a:lnTo>
                  <a:lnTo>
                    <a:pt x="388429" y="780275"/>
                  </a:lnTo>
                  <a:lnTo>
                    <a:pt x="436829" y="777379"/>
                  </a:lnTo>
                  <a:lnTo>
                    <a:pt x="483120" y="768845"/>
                  </a:lnTo>
                  <a:lnTo>
                    <a:pt x="527011" y="754964"/>
                  </a:lnTo>
                  <a:lnTo>
                    <a:pt x="568248" y="735990"/>
                  </a:lnTo>
                  <a:lnTo>
                    <a:pt x="606539" y="712203"/>
                  </a:lnTo>
                  <a:close/>
                </a:path>
                <a:path w="775970" h="780414">
                  <a:moveTo>
                    <a:pt x="752856" y="251815"/>
                  </a:moveTo>
                  <a:lnTo>
                    <a:pt x="734174" y="209638"/>
                  </a:lnTo>
                  <a:lnTo>
                    <a:pt x="710768" y="170319"/>
                  </a:lnTo>
                  <a:lnTo>
                    <a:pt x="682980" y="134200"/>
                  </a:lnTo>
                  <a:lnTo>
                    <a:pt x="651192" y="101638"/>
                  </a:lnTo>
                  <a:lnTo>
                    <a:pt x="615746" y="72961"/>
                  </a:lnTo>
                  <a:lnTo>
                    <a:pt x="576999" y="48526"/>
                  </a:lnTo>
                  <a:lnTo>
                    <a:pt x="535317" y="28676"/>
                  </a:lnTo>
                  <a:lnTo>
                    <a:pt x="491058" y="13728"/>
                  </a:lnTo>
                  <a:lnTo>
                    <a:pt x="444576" y="4064"/>
                  </a:lnTo>
                  <a:lnTo>
                    <a:pt x="396240" y="0"/>
                  </a:lnTo>
                  <a:lnTo>
                    <a:pt x="396240" y="38150"/>
                  </a:lnTo>
                  <a:lnTo>
                    <a:pt x="444207" y="42100"/>
                  </a:lnTo>
                  <a:lnTo>
                    <a:pt x="490143" y="52400"/>
                  </a:lnTo>
                  <a:lnTo>
                    <a:pt x="533603" y="68605"/>
                  </a:lnTo>
                  <a:lnTo>
                    <a:pt x="574090" y="90271"/>
                  </a:lnTo>
                  <a:lnTo>
                    <a:pt x="611187" y="116954"/>
                  </a:lnTo>
                  <a:lnTo>
                    <a:pt x="644398" y="148234"/>
                  </a:lnTo>
                  <a:lnTo>
                    <a:pt x="673290" y="183654"/>
                  </a:lnTo>
                  <a:lnTo>
                    <a:pt x="697382" y="222783"/>
                  </a:lnTo>
                  <a:lnTo>
                    <a:pt x="716229" y="265176"/>
                  </a:lnTo>
                  <a:lnTo>
                    <a:pt x="752856" y="251815"/>
                  </a:lnTo>
                  <a:close/>
                </a:path>
                <a:path w="775970" h="780414">
                  <a:moveTo>
                    <a:pt x="775703" y="387223"/>
                  </a:moveTo>
                  <a:lnTo>
                    <a:pt x="774369" y="358165"/>
                  </a:lnTo>
                  <a:lnTo>
                    <a:pt x="770737" y="329285"/>
                  </a:lnTo>
                  <a:lnTo>
                    <a:pt x="765327" y="300761"/>
                  </a:lnTo>
                  <a:lnTo>
                    <a:pt x="758672" y="272783"/>
                  </a:lnTo>
                  <a:lnTo>
                    <a:pt x="722718" y="284416"/>
                  </a:lnTo>
                  <a:lnTo>
                    <a:pt x="729081" y="309486"/>
                  </a:lnTo>
                  <a:lnTo>
                    <a:pt x="733844" y="335102"/>
                  </a:lnTo>
                  <a:lnTo>
                    <a:pt x="736828" y="361073"/>
                  </a:lnTo>
                  <a:lnTo>
                    <a:pt x="737857" y="387223"/>
                  </a:lnTo>
                  <a:lnTo>
                    <a:pt x="734682" y="435381"/>
                  </a:lnTo>
                  <a:lnTo>
                    <a:pt x="725462" y="481495"/>
                  </a:lnTo>
                  <a:lnTo>
                    <a:pt x="710603" y="525208"/>
                  </a:lnTo>
                  <a:lnTo>
                    <a:pt x="690549" y="566127"/>
                  </a:lnTo>
                  <a:lnTo>
                    <a:pt x="665721" y="603897"/>
                  </a:lnTo>
                  <a:lnTo>
                    <a:pt x="636562" y="638136"/>
                  </a:lnTo>
                  <a:lnTo>
                    <a:pt x="603491" y="668464"/>
                  </a:lnTo>
                  <a:lnTo>
                    <a:pt x="626198" y="699503"/>
                  </a:lnTo>
                  <a:lnTo>
                    <a:pt x="663092" y="666330"/>
                  </a:lnTo>
                  <a:lnTo>
                    <a:pt x="695566" y="628611"/>
                  </a:lnTo>
                  <a:lnTo>
                    <a:pt x="723188" y="586778"/>
                  </a:lnTo>
                  <a:lnTo>
                    <a:pt x="745464" y="541286"/>
                  </a:lnTo>
                  <a:lnTo>
                    <a:pt x="761961" y="492569"/>
                  </a:lnTo>
                  <a:lnTo>
                    <a:pt x="772185" y="441071"/>
                  </a:lnTo>
                  <a:lnTo>
                    <a:pt x="775703" y="387223"/>
                  </a:lnTo>
                  <a:close/>
                </a:path>
              </a:pathLst>
            </a:custGeom>
            <a:solidFill>
              <a:srgbClr val="00A1E0"/>
            </a:solid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7" name="Metin kutusu 30">
              <a:extLst>
                <a:ext uri="{FF2B5EF4-FFF2-40B4-BE49-F238E27FC236}">
                  <a16:creationId xmlns:a16="http://schemas.microsoft.com/office/drawing/2014/main" id="{70ADA464-E01A-F4AF-0765-670AC939BEE5}"/>
                </a:ext>
              </a:extLst>
            </p:cNvPr>
            <p:cNvSpPr txBox="1"/>
            <p:nvPr/>
          </p:nvSpPr>
          <p:spPr>
            <a:xfrm>
              <a:off x="3957756" y="970897"/>
              <a:ext cx="2877711" cy="1231106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tr-TR">
                  <a:solidFill>
                    <a:schemeClr val="bg1"/>
                  </a:solidFill>
                  <a:latin typeface="Arial"/>
                  <a:cs typeface="Arial"/>
                </a:rPr>
                <a:t>Olabilecek veri kaynakları;</a:t>
              </a:r>
            </a:p>
            <a:p>
              <a:pPr algn="ctr"/>
              <a:r>
                <a:rPr lang="tr-TR" sz="1400" i="1">
                  <a:solidFill>
                    <a:schemeClr val="bg1"/>
                  </a:solidFill>
                  <a:latin typeface="Arial"/>
                  <a:cs typeface="Arial"/>
                </a:rPr>
                <a:t>Veri Tabanları</a:t>
              </a:r>
            </a:p>
            <a:p>
              <a:pPr algn="ctr"/>
              <a:r>
                <a:rPr lang="tr-TR" sz="1400" i="1">
                  <a:solidFill>
                    <a:schemeClr val="bg1"/>
                  </a:solidFill>
                  <a:latin typeface="Arial"/>
                  <a:cs typeface="Arial"/>
                </a:rPr>
                <a:t>Dış Kaynak entegrasyonları</a:t>
              </a:r>
            </a:p>
            <a:p>
              <a:pPr algn="ctr"/>
              <a:r>
                <a:rPr lang="tr-TR" sz="1400" i="1">
                  <a:solidFill>
                    <a:schemeClr val="bg1"/>
                  </a:solidFill>
                  <a:latin typeface="Arial"/>
                  <a:cs typeface="Arial"/>
                </a:rPr>
                <a:t>Excel</a:t>
              </a:r>
            </a:p>
            <a:p>
              <a:pPr algn="ctr"/>
              <a:r>
                <a:rPr lang="tr-TR" sz="1400" i="1">
                  <a:solidFill>
                    <a:schemeClr val="bg1"/>
                  </a:solidFill>
                  <a:latin typeface="Arial"/>
                  <a:cs typeface="Arial"/>
                </a:rPr>
                <a:t>Web</a:t>
              </a:r>
            </a:p>
          </p:txBody>
        </p:sp>
        <p:pic>
          <p:nvPicPr>
            <p:cNvPr id="40" name="Graphic 39" descr="Document outline">
              <a:extLst>
                <a:ext uri="{FF2B5EF4-FFF2-40B4-BE49-F238E27FC236}">
                  <a16:creationId xmlns:a16="http://schemas.microsoft.com/office/drawing/2014/main" id="{5FB4EA67-91AE-1262-EDBB-DB0CA186A0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45494" y="3225564"/>
              <a:ext cx="914400" cy="914400"/>
            </a:xfrm>
            <a:prstGeom prst="rect">
              <a:avLst/>
            </a:prstGeom>
          </p:spPr>
        </p:pic>
        <p:pic>
          <p:nvPicPr>
            <p:cNvPr id="31" name="Graphic 30" descr="Database outline">
              <a:extLst>
                <a:ext uri="{FF2B5EF4-FFF2-40B4-BE49-F238E27FC236}">
                  <a16:creationId xmlns:a16="http://schemas.microsoft.com/office/drawing/2014/main" id="{1A1175EA-9906-257E-473D-2AA8F49D9E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5825947" y="1793144"/>
              <a:ext cx="785622" cy="805615"/>
            </a:xfrm>
            <a:prstGeom prst="rect">
              <a:avLst/>
            </a:prstGeom>
          </p:spPr>
        </p:pic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29B35F04-698B-FA4D-5005-443FBECB8F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17733" y="2546316"/>
              <a:ext cx="1480" cy="659766"/>
            </a:xfrm>
            <a:prstGeom prst="line">
              <a:avLst/>
            </a:prstGeom>
            <a:ln w="38100" cap="flat" cmpd="sng" algn="ctr">
              <a:solidFill>
                <a:srgbClr val="00A1E0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DA820EF7-4D23-D4AD-60B6-4D4906269B4B}"/>
                </a:ext>
              </a:extLst>
            </p:cNvPr>
            <p:cNvGrpSpPr/>
            <p:nvPr/>
          </p:nvGrpSpPr>
          <p:grpSpPr>
            <a:xfrm>
              <a:off x="3248692" y="3223426"/>
              <a:ext cx="2267905" cy="1206769"/>
              <a:chOff x="3953175" y="2595040"/>
              <a:chExt cx="1969883" cy="1022350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D1046BD5-D3C8-F9F5-EA06-55401A50A13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023244" y="3136487"/>
                <a:ext cx="899814" cy="2478"/>
              </a:xfrm>
              <a:prstGeom prst="line">
                <a:avLst/>
              </a:prstGeom>
              <a:ln w="38100" cap="flat" cmpd="sng" algn="ctr">
                <a:solidFill>
                  <a:srgbClr val="00A1E0"/>
                </a:solidFill>
                <a:prstDash val="solid"/>
                <a:round/>
                <a:headEnd type="none" w="med" len="med"/>
                <a:tailEnd type="arrow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7FFBAC9C-B7EB-E2FE-135B-86AC7DF9ED1D}"/>
                  </a:ext>
                </a:extLst>
              </p:cNvPr>
              <p:cNvGrpSpPr/>
              <p:nvPr/>
            </p:nvGrpSpPr>
            <p:grpSpPr>
              <a:xfrm>
                <a:off x="3953175" y="2595040"/>
                <a:ext cx="1100916" cy="1022350"/>
                <a:chOff x="3953175" y="2595040"/>
                <a:chExt cx="1100916" cy="1022350"/>
              </a:xfrm>
            </p:grpSpPr>
            <p:sp>
              <p:nvSpPr>
                <p:cNvPr id="15" name="object 31">
                  <a:extLst>
                    <a:ext uri="{FF2B5EF4-FFF2-40B4-BE49-F238E27FC236}">
                      <a16:creationId xmlns:a16="http://schemas.microsoft.com/office/drawing/2014/main" id="{326A3FA6-6D2A-0EB3-8381-9B9BA9F7DAA7}"/>
                    </a:ext>
                  </a:extLst>
                </p:cNvPr>
                <p:cNvSpPr/>
                <p:nvPr/>
              </p:nvSpPr>
              <p:spPr>
                <a:xfrm>
                  <a:off x="3953175" y="2595040"/>
                  <a:ext cx="1100916" cy="1022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775970" h="780414">
                      <a:moveTo>
                        <a:pt x="169164" y="662940"/>
                      </a:moveTo>
                      <a:lnTo>
                        <a:pt x="131445" y="627494"/>
                      </a:lnTo>
                      <a:lnTo>
                        <a:pt x="99377" y="587171"/>
                      </a:lnTo>
                      <a:lnTo>
                        <a:pt x="73520" y="542569"/>
                      </a:lnTo>
                      <a:lnTo>
                        <a:pt x="54381" y="494258"/>
                      </a:lnTo>
                      <a:lnTo>
                        <a:pt x="42519" y="442836"/>
                      </a:lnTo>
                      <a:lnTo>
                        <a:pt x="38442" y="388886"/>
                      </a:lnTo>
                      <a:lnTo>
                        <a:pt x="39166" y="363499"/>
                      </a:lnTo>
                      <a:lnTo>
                        <a:pt x="41325" y="339191"/>
                      </a:lnTo>
                      <a:lnTo>
                        <a:pt x="44932" y="315620"/>
                      </a:lnTo>
                      <a:lnTo>
                        <a:pt x="49974" y="292392"/>
                      </a:lnTo>
                      <a:lnTo>
                        <a:pt x="15379" y="278879"/>
                      </a:lnTo>
                      <a:lnTo>
                        <a:pt x="8915" y="305295"/>
                      </a:lnTo>
                      <a:lnTo>
                        <a:pt x="4076" y="332435"/>
                      </a:lnTo>
                      <a:lnTo>
                        <a:pt x="1054" y="360299"/>
                      </a:lnTo>
                      <a:lnTo>
                        <a:pt x="0" y="388886"/>
                      </a:lnTo>
                      <a:lnTo>
                        <a:pt x="3454" y="440220"/>
                      </a:lnTo>
                      <a:lnTo>
                        <a:pt x="13487" y="489648"/>
                      </a:lnTo>
                      <a:lnTo>
                        <a:pt x="29654" y="536714"/>
                      </a:lnTo>
                      <a:lnTo>
                        <a:pt x="51473" y="580948"/>
                      </a:lnTo>
                      <a:lnTo>
                        <a:pt x="78460" y="621868"/>
                      </a:lnTo>
                      <a:lnTo>
                        <a:pt x="110147" y="659003"/>
                      </a:lnTo>
                      <a:lnTo>
                        <a:pt x="146088" y="691883"/>
                      </a:lnTo>
                      <a:lnTo>
                        <a:pt x="169164" y="662940"/>
                      </a:lnTo>
                      <a:close/>
                    </a:path>
                    <a:path w="775970" h="780414">
                      <a:moveTo>
                        <a:pt x="374904" y="0"/>
                      </a:moveTo>
                      <a:lnTo>
                        <a:pt x="327126" y="4660"/>
                      </a:lnTo>
                      <a:lnTo>
                        <a:pt x="281292" y="14973"/>
                      </a:lnTo>
                      <a:lnTo>
                        <a:pt x="237756" y="30594"/>
                      </a:lnTo>
                      <a:lnTo>
                        <a:pt x="196850" y="51168"/>
                      </a:lnTo>
                      <a:lnTo>
                        <a:pt x="158915" y="76352"/>
                      </a:lnTo>
                      <a:lnTo>
                        <a:pt x="124307" y="105803"/>
                      </a:lnTo>
                      <a:lnTo>
                        <a:pt x="93357" y="139179"/>
                      </a:lnTo>
                      <a:lnTo>
                        <a:pt x="66408" y="176123"/>
                      </a:lnTo>
                      <a:lnTo>
                        <a:pt x="43802" y="216293"/>
                      </a:lnTo>
                      <a:lnTo>
                        <a:pt x="25908" y="259346"/>
                      </a:lnTo>
                      <a:lnTo>
                        <a:pt x="60236" y="272796"/>
                      </a:lnTo>
                      <a:lnTo>
                        <a:pt x="78308" y="230035"/>
                      </a:lnTo>
                      <a:lnTo>
                        <a:pt x="101701" y="190423"/>
                      </a:lnTo>
                      <a:lnTo>
                        <a:pt x="129946" y="154393"/>
                      </a:lnTo>
                      <a:lnTo>
                        <a:pt x="162572" y="122402"/>
                      </a:lnTo>
                      <a:lnTo>
                        <a:pt x="199097" y="94881"/>
                      </a:lnTo>
                      <a:lnTo>
                        <a:pt x="239077" y="72288"/>
                      </a:lnTo>
                      <a:lnTo>
                        <a:pt x="282016" y="55041"/>
                      </a:lnTo>
                      <a:lnTo>
                        <a:pt x="327444" y="43611"/>
                      </a:lnTo>
                      <a:lnTo>
                        <a:pt x="374904" y="38417"/>
                      </a:lnTo>
                      <a:lnTo>
                        <a:pt x="374904" y="0"/>
                      </a:lnTo>
                      <a:close/>
                    </a:path>
                    <a:path w="775970" h="780414">
                      <a:moveTo>
                        <a:pt x="606539" y="712203"/>
                      </a:moveTo>
                      <a:lnTo>
                        <a:pt x="585495" y="681951"/>
                      </a:lnTo>
                      <a:lnTo>
                        <a:pt x="541794" y="707364"/>
                      </a:lnTo>
                      <a:lnTo>
                        <a:pt x="494144" y="726389"/>
                      </a:lnTo>
                      <a:lnTo>
                        <a:pt x="442899" y="738327"/>
                      </a:lnTo>
                      <a:lnTo>
                        <a:pt x="388429" y="742454"/>
                      </a:lnTo>
                      <a:lnTo>
                        <a:pt x="333375" y="738263"/>
                      </a:lnTo>
                      <a:lnTo>
                        <a:pt x="280822" y="725919"/>
                      </a:lnTo>
                      <a:lnTo>
                        <a:pt x="231851" y="705764"/>
                      </a:lnTo>
                      <a:lnTo>
                        <a:pt x="187540" y="678167"/>
                      </a:lnTo>
                      <a:lnTo>
                        <a:pt x="164579" y="708418"/>
                      </a:lnTo>
                      <a:lnTo>
                        <a:pt x="204216" y="733323"/>
                      </a:lnTo>
                      <a:lnTo>
                        <a:pt x="246964" y="753325"/>
                      </a:lnTo>
                      <a:lnTo>
                        <a:pt x="292277" y="768057"/>
                      </a:lnTo>
                      <a:lnTo>
                        <a:pt x="339623" y="777163"/>
                      </a:lnTo>
                      <a:lnTo>
                        <a:pt x="388429" y="780275"/>
                      </a:lnTo>
                      <a:lnTo>
                        <a:pt x="436829" y="777379"/>
                      </a:lnTo>
                      <a:lnTo>
                        <a:pt x="483120" y="768845"/>
                      </a:lnTo>
                      <a:lnTo>
                        <a:pt x="527011" y="754964"/>
                      </a:lnTo>
                      <a:lnTo>
                        <a:pt x="568248" y="735990"/>
                      </a:lnTo>
                      <a:lnTo>
                        <a:pt x="606539" y="712203"/>
                      </a:lnTo>
                      <a:close/>
                    </a:path>
                    <a:path w="775970" h="780414">
                      <a:moveTo>
                        <a:pt x="752856" y="251815"/>
                      </a:moveTo>
                      <a:lnTo>
                        <a:pt x="734174" y="209638"/>
                      </a:lnTo>
                      <a:lnTo>
                        <a:pt x="710768" y="170319"/>
                      </a:lnTo>
                      <a:lnTo>
                        <a:pt x="682980" y="134200"/>
                      </a:lnTo>
                      <a:lnTo>
                        <a:pt x="651192" y="101638"/>
                      </a:lnTo>
                      <a:lnTo>
                        <a:pt x="615746" y="72961"/>
                      </a:lnTo>
                      <a:lnTo>
                        <a:pt x="576999" y="48526"/>
                      </a:lnTo>
                      <a:lnTo>
                        <a:pt x="535317" y="28676"/>
                      </a:lnTo>
                      <a:lnTo>
                        <a:pt x="491058" y="13728"/>
                      </a:lnTo>
                      <a:lnTo>
                        <a:pt x="444576" y="4064"/>
                      </a:lnTo>
                      <a:lnTo>
                        <a:pt x="396240" y="0"/>
                      </a:lnTo>
                      <a:lnTo>
                        <a:pt x="396240" y="38150"/>
                      </a:lnTo>
                      <a:lnTo>
                        <a:pt x="444207" y="42100"/>
                      </a:lnTo>
                      <a:lnTo>
                        <a:pt x="490143" y="52400"/>
                      </a:lnTo>
                      <a:lnTo>
                        <a:pt x="533603" y="68605"/>
                      </a:lnTo>
                      <a:lnTo>
                        <a:pt x="574090" y="90271"/>
                      </a:lnTo>
                      <a:lnTo>
                        <a:pt x="611187" y="116954"/>
                      </a:lnTo>
                      <a:lnTo>
                        <a:pt x="644398" y="148234"/>
                      </a:lnTo>
                      <a:lnTo>
                        <a:pt x="673290" y="183654"/>
                      </a:lnTo>
                      <a:lnTo>
                        <a:pt x="697382" y="222783"/>
                      </a:lnTo>
                      <a:lnTo>
                        <a:pt x="716229" y="265176"/>
                      </a:lnTo>
                      <a:lnTo>
                        <a:pt x="752856" y="251815"/>
                      </a:lnTo>
                      <a:close/>
                    </a:path>
                    <a:path w="775970" h="780414">
                      <a:moveTo>
                        <a:pt x="775703" y="387223"/>
                      </a:moveTo>
                      <a:lnTo>
                        <a:pt x="774369" y="358165"/>
                      </a:lnTo>
                      <a:lnTo>
                        <a:pt x="770737" y="329285"/>
                      </a:lnTo>
                      <a:lnTo>
                        <a:pt x="765327" y="300761"/>
                      </a:lnTo>
                      <a:lnTo>
                        <a:pt x="758672" y="272783"/>
                      </a:lnTo>
                      <a:lnTo>
                        <a:pt x="722718" y="284416"/>
                      </a:lnTo>
                      <a:lnTo>
                        <a:pt x="729081" y="309486"/>
                      </a:lnTo>
                      <a:lnTo>
                        <a:pt x="733844" y="335102"/>
                      </a:lnTo>
                      <a:lnTo>
                        <a:pt x="736828" y="361073"/>
                      </a:lnTo>
                      <a:lnTo>
                        <a:pt x="737857" y="387223"/>
                      </a:lnTo>
                      <a:lnTo>
                        <a:pt x="734682" y="435381"/>
                      </a:lnTo>
                      <a:lnTo>
                        <a:pt x="725462" y="481495"/>
                      </a:lnTo>
                      <a:lnTo>
                        <a:pt x="710603" y="525208"/>
                      </a:lnTo>
                      <a:lnTo>
                        <a:pt x="690549" y="566127"/>
                      </a:lnTo>
                      <a:lnTo>
                        <a:pt x="665721" y="603897"/>
                      </a:lnTo>
                      <a:lnTo>
                        <a:pt x="636562" y="638136"/>
                      </a:lnTo>
                      <a:lnTo>
                        <a:pt x="603491" y="668464"/>
                      </a:lnTo>
                      <a:lnTo>
                        <a:pt x="626198" y="699503"/>
                      </a:lnTo>
                      <a:lnTo>
                        <a:pt x="663092" y="666330"/>
                      </a:lnTo>
                      <a:lnTo>
                        <a:pt x="695566" y="628611"/>
                      </a:lnTo>
                      <a:lnTo>
                        <a:pt x="723188" y="586778"/>
                      </a:lnTo>
                      <a:lnTo>
                        <a:pt x="745464" y="541286"/>
                      </a:lnTo>
                      <a:lnTo>
                        <a:pt x="761961" y="492569"/>
                      </a:lnTo>
                      <a:lnTo>
                        <a:pt x="772185" y="441071"/>
                      </a:lnTo>
                      <a:lnTo>
                        <a:pt x="775703" y="387223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</p:spPr>
              <p:txBody>
                <a:bodyPr wrap="square" lIns="0" tIns="0" rIns="0" bIns="0" rtlCol="0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pic>
              <p:nvPicPr>
                <p:cNvPr id="71" name="Graphic 70" descr="Internet outline">
                  <a:extLst>
                    <a:ext uri="{FF2B5EF4-FFF2-40B4-BE49-F238E27FC236}">
                      <a16:creationId xmlns:a16="http://schemas.microsoft.com/office/drawing/2014/main" id="{07CAC79B-5A08-AE62-F0A5-335DA303D4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055424" y="2607246"/>
                  <a:ext cx="914400" cy="914400"/>
                </a:xfrm>
                <a:prstGeom prst="rect">
                  <a:avLst/>
                </a:prstGeom>
              </p:spPr>
            </p:pic>
          </p:grpSp>
        </p:grpSp>
        <p:sp>
          <p:nvSpPr>
            <p:cNvPr id="72" name="Metin kutusu 30">
              <a:extLst>
                <a:ext uri="{FF2B5EF4-FFF2-40B4-BE49-F238E27FC236}">
                  <a16:creationId xmlns:a16="http://schemas.microsoft.com/office/drawing/2014/main" id="{A37D9FD6-5CC7-B32B-2076-67F73591B282}"/>
                </a:ext>
              </a:extLst>
            </p:cNvPr>
            <p:cNvSpPr txBox="1"/>
            <p:nvPr/>
          </p:nvSpPr>
          <p:spPr>
            <a:xfrm>
              <a:off x="2005424" y="3443567"/>
              <a:ext cx="1172117" cy="923330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algn="ctr"/>
              <a:r>
                <a:rPr lang="tr-TR">
                  <a:solidFill>
                    <a:schemeClr val="bg1"/>
                  </a:solidFill>
                  <a:latin typeface="Arial"/>
                  <a:cs typeface="Arial"/>
                </a:rPr>
                <a:t>Veri</a:t>
              </a:r>
            </a:p>
            <a:p>
              <a:pPr algn="ctr"/>
              <a:r>
                <a:rPr lang="tr-TR">
                  <a:solidFill>
                    <a:schemeClr val="bg1"/>
                  </a:solidFill>
                  <a:latin typeface="Arial"/>
                  <a:cs typeface="Arial"/>
                </a:rPr>
                <a:t>Giriş</a:t>
              </a:r>
            </a:p>
            <a:p>
              <a:pPr algn="ctr"/>
              <a:r>
                <a:rPr lang="tr-TR">
                  <a:solidFill>
                    <a:schemeClr val="bg1"/>
                  </a:solidFill>
                  <a:latin typeface="Arial"/>
                  <a:cs typeface="Arial"/>
                </a:rPr>
                <a:t>Platformu</a:t>
              </a: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71F03129-5597-8EFE-02AA-4759F2FF79D2}"/>
                </a:ext>
              </a:extLst>
            </p:cNvPr>
            <p:cNvGrpSpPr/>
            <p:nvPr/>
          </p:nvGrpSpPr>
          <p:grpSpPr>
            <a:xfrm>
              <a:off x="2523499" y="1589708"/>
              <a:ext cx="966496" cy="953582"/>
              <a:chOff x="3058664" y="1372327"/>
              <a:chExt cx="839491" cy="807718"/>
            </a:xfrm>
          </p:grpSpPr>
          <p:sp>
            <p:nvSpPr>
              <p:cNvPr id="20" name="object 31">
                <a:extLst>
                  <a:ext uri="{FF2B5EF4-FFF2-40B4-BE49-F238E27FC236}">
                    <a16:creationId xmlns:a16="http://schemas.microsoft.com/office/drawing/2014/main" id="{DEBC8371-E457-34A7-7C67-A2E9D8B0E691}"/>
                  </a:ext>
                </a:extLst>
              </p:cNvPr>
              <p:cNvSpPr/>
              <p:nvPr/>
            </p:nvSpPr>
            <p:spPr>
              <a:xfrm>
                <a:off x="3058664" y="1372327"/>
                <a:ext cx="839491" cy="807718"/>
              </a:xfrm>
              <a:custGeom>
                <a:avLst/>
                <a:gdLst/>
                <a:ahLst/>
                <a:cxnLst/>
                <a:rect l="l" t="t" r="r" b="b"/>
                <a:pathLst>
                  <a:path w="775970" h="780414">
                    <a:moveTo>
                      <a:pt x="169164" y="662940"/>
                    </a:moveTo>
                    <a:lnTo>
                      <a:pt x="131445" y="627494"/>
                    </a:lnTo>
                    <a:lnTo>
                      <a:pt x="99377" y="587171"/>
                    </a:lnTo>
                    <a:lnTo>
                      <a:pt x="73520" y="542569"/>
                    </a:lnTo>
                    <a:lnTo>
                      <a:pt x="54381" y="494258"/>
                    </a:lnTo>
                    <a:lnTo>
                      <a:pt x="42519" y="442836"/>
                    </a:lnTo>
                    <a:lnTo>
                      <a:pt x="38442" y="388886"/>
                    </a:lnTo>
                    <a:lnTo>
                      <a:pt x="39166" y="363499"/>
                    </a:lnTo>
                    <a:lnTo>
                      <a:pt x="41325" y="339191"/>
                    </a:lnTo>
                    <a:lnTo>
                      <a:pt x="44932" y="315620"/>
                    </a:lnTo>
                    <a:lnTo>
                      <a:pt x="49974" y="292392"/>
                    </a:lnTo>
                    <a:lnTo>
                      <a:pt x="15379" y="278879"/>
                    </a:lnTo>
                    <a:lnTo>
                      <a:pt x="8915" y="305295"/>
                    </a:lnTo>
                    <a:lnTo>
                      <a:pt x="4076" y="332435"/>
                    </a:lnTo>
                    <a:lnTo>
                      <a:pt x="1054" y="360299"/>
                    </a:lnTo>
                    <a:lnTo>
                      <a:pt x="0" y="388886"/>
                    </a:lnTo>
                    <a:lnTo>
                      <a:pt x="3454" y="440220"/>
                    </a:lnTo>
                    <a:lnTo>
                      <a:pt x="13487" y="489648"/>
                    </a:lnTo>
                    <a:lnTo>
                      <a:pt x="29654" y="536714"/>
                    </a:lnTo>
                    <a:lnTo>
                      <a:pt x="51473" y="580948"/>
                    </a:lnTo>
                    <a:lnTo>
                      <a:pt x="78460" y="621868"/>
                    </a:lnTo>
                    <a:lnTo>
                      <a:pt x="110147" y="659003"/>
                    </a:lnTo>
                    <a:lnTo>
                      <a:pt x="146088" y="691883"/>
                    </a:lnTo>
                    <a:lnTo>
                      <a:pt x="169164" y="662940"/>
                    </a:lnTo>
                    <a:close/>
                  </a:path>
                  <a:path w="775970" h="780414">
                    <a:moveTo>
                      <a:pt x="374904" y="0"/>
                    </a:moveTo>
                    <a:lnTo>
                      <a:pt x="327126" y="4660"/>
                    </a:lnTo>
                    <a:lnTo>
                      <a:pt x="281292" y="14973"/>
                    </a:lnTo>
                    <a:lnTo>
                      <a:pt x="237756" y="30594"/>
                    </a:lnTo>
                    <a:lnTo>
                      <a:pt x="196850" y="51168"/>
                    </a:lnTo>
                    <a:lnTo>
                      <a:pt x="158915" y="76352"/>
                    </a:lnTo>
                    <a:lnTo>
                      <a:pt x="124307" y="105803"/>
                    </a:lnTo>
                    <a:lnTo>
                      <a:pt x="93357" y="139179"/>
                    </a:lnTo>
                    <a:lnTo>
                      <a:pt x="66408" y="176123"/>
                    </a:lnTo>
                    <a:lnTo>
                      <a:pt x="43802" y="216293"/>
                    </a:lnTo>
                    <a:lnTo>
                      <a:pt x="25908" y="259346"/>
                    </a:lnTo>
                    <a:lnTo>
                      <a:pt x="60236" y="272796"/>
                    </a:lnTo>
                    <a:lnTo>
                      <a:pt x="78308" y="230035"/>
                    </a:lnTo>
                    <a:lnTo>
                      <a:pt x="101701" y="190423"/>
                    </a:lnTo>
                    <a:lnTo>
                      <a:pt x="129946" y="154393"/>
                    </a:lnTo>
                    <a:lnTo>
                      <a:pt x="162572" y="122402"/>
                    </a:lnTo>
                    <a:lnTo>
                      <a:pt x="199097" y="94881"/>
                    </a:lnTo>
                    <a:lnTo>
                      <a:pt x="239077" y="72288"/>
                    </a:lnTo>
                    <a:lnTo>
                      <a:pt x="282016" y="55041"/>
                    </a:lnTo>
                    <a:lnTo>
                      <a:pt x="327444" y="43611"/>
                    </a:lnTo>
                    <a:lnTo>
                      <a:pt x="374904" y="38417"/>
                    </a:lnTo>
                    <a:lnTo>
                      <a:pt x="374904" y="0"/>
                    </a:lnTo>
                    <a:close/>
                  </a:path>
                  <a:path w="775970" h="780414">
                    <a:moveTo>
                      <a:pt x="606539" y="712203"/>
                    </a:moveTo>
                    <a:lnTo>
                      <a:pt x="585495" y="681951"/>
                    </a:lnTo>
                    <a:lnTo>
                      <a:pt x="541794" y="707364"/>
                    </a:lnTo>
                    <a:lnTo>
                      <a:pt x="494144" y="726389"/>
                    </a:lnTo>
                    <a:lnTo>
                      <a:pt x="442899" y="738327"/>
                    </a:lnTo>
                    <a:lnTo>
                      <a:pt x="388429" y="742454"/>
                    </a:lnTo>
                    <a:lnTo>
                      <a:pt x="333375" y="738263"/>
                    </a:lnTo>
                    <a:lnTo>
                      <a:pt x="280822" y="725919"/>
                    </a:lnTo>
                    <a:lnTo>
                      <a:pt x="231851" y="705764"/>
                    </a:lnTo>
                    <a:lnTo>
                      <a:pt x="187540" y="678167"/>
                    </a:lnTo>
                    <a:lnTo>
                      <a:pt x="164579" y="708418"/>
                    </a:lnTo>
                    <a:lnTo>
                      <a:pt x="204216" y="733323"/>
                    </a:lnTo>
                    <a:lnTo>
                      <a:pt x="246964" y="753325"/>
                    </a:lnTo>
                    <a:lnTo>
                      <a:pt x="292277" y="768057"/>
                    </a:lnTo>
                    <a:lnTo>
                      <a:pt x="339623" y="777163"/>
                    </a:lnTo>
                    <a:lnTo>
                      <a:pt x="388429" y="780275"/>
                    </a:lnTo>
                    <a:lnTo>
                      <a:pt x="436829" y="777379"/>
                    </a:lnTo>
                    <a:lnTo>
                      <a:pt x="483120" y="768845"/>
                    </a:lnTo>
                    <a:lnTo>
                      <a:pt x="527011" y="754964"/>
                    </a:lnTo>
                    <a:lnTo>
                      <a:pt x="568248" y="735990"/>
                    </a:lnTo>
                    <a:lnTo>
                      <a:pt x="606539" y="712203"/>
                    </a:lnTo>
                    <a:close/>
                  </a:path>
                  <a:path w="775970" h="780414">
                    <a:moveTo>
                      <a:pt x="752856" y="251815"/>
                    </a:moveTo>
                    <a:lnTo>
                      <a:pt x="734174" y="209638"/>
                    </a:lnTo>
                    <a:lnTo>
                      <a:pt x="710768" y="170319"/>
                    </a:lnTo>
                    <a:lnTo>
                      <a:pt x="682980" y="134200"/>
                    </a:lnTo>
                    <a:lnTo>
                      <a:pt x="651192" y="101638"/>
                    </a:lnTo>
                    <a:lnTo>
                      <a:pt x="615746" y="72961"/>
                    </a:lnTo>
                    <a:lnTo>
                      <a:pt x="576999" y="48526"/>
                    </a:lnTo>
                    <a:lnTo>
                      <a:pt x="535317" y="28676"/>
                    </a:lnTo>
                    <a:lnTo>
                      <a:pt x="491058" y="13728"/>
                    </a:lnTo>
                    <a:lnTo>
                      <a:pt x="444576" y="4064"/>
                    </a:lnTo>
                    <a:lnTo>
                      <a:pt x="396240" y="0"/>
                    </a:lnTo>
                    <a:lnTo>
                      <a:pt x="396240" y="38150"/>
                    </a:lnTo>
                    <a:lnTo>
                      <a:pt x="444207" y="42100"/>
                    </a:lnTo>
                    <a:lnTo>
                      <a:pt x="490143" y="52400"/>
                    </a:lnTo>
                    <a:lnTo>
                      <a:pt x="533603" y="68605"/>
                    </a:lnTo>
                    <a:lnTo>
                      <a:pt x="574090" y="90271"/>
                    </a:lnTo>
                    <a:lnTo>
                      <a:pt x="611187" y="116954"/>
                    </a:lnTo>
                    <a:lnTo>
                      <a:pt x="644398" y="148234"/>
                    </a:lnTo>
                    <a:lnTo>
                      <a:pt x="673290" y="183654"/>
                    </a:lnTo>
                    <a:lnTo>
                      <a:pt x="697382" y="222783"/>
                    </a:lnTo>
                    <a:lnTo>
                      <a:pt x="716229" y="265176"/>
                    </a:lnTo>
                    <a:lnTo>
                      <a:pt x="752856" y="251815"/>
                    </a:lnTo>
                    <a:close/>
                  </a:path>
                  <a:path w="775970" h="780414">
                    <a:moveTo>
                      <a:pt x="775703" y="387223"/>
                    </a:moveTo>
                    <a:lnTo>
                      <a:pt x="774369" y="358165"/>
                    </a:lnTo>
                    <a:lnTo>
                      <a:pt x="770737" y="329285"/>
                    </a:lnTo>
                    <a:lnTo>
                      <a:pt x="765327" y="300761"/>
                    </a:lnTo>
                    <a:lnTo>
                      <a:pt x="758672" y="272783"/>
                    </a:lnTo>
                    <a:lnTo>
                      <a:pt x="722718" y="284416"/>
                    </a:lnTo>
                    <a:lnTo>
                      <a:pt x="729081" y="309486"/>
                    </a:lnTo>
                    <a:lnTo>
                      <a:pt x="733844" y="335102"/>
                    </a:lnTo>
                    <a:lnTo>
                      <a:pt x="736828" y="361073"/>
                    </a:lnTo>
                    <a:lnTo>
                      <a:pt x="737857" y="387223"/>
                    </a:lnTo>
                    <a:lnTo>
                      <a:pt x="734682" y="435381"/>
                    </a:lnTo>
                    <a:lnTo>
                      <a:pt x="725462" y="481495"/>
                    </a:lnTo>
                    <a:lnTo>
                      <a:pt x="710603" y="525208"/>
                    </a:lnTo>
                    <a:lnTo>
                      <a:pt x="690549" y="566127"/>
                    </a:lnTo>
                    <a:lnTo>
                      <a:pt x="665721" y="603897"/>
                    </a:lnTo>
                    <a:lnTo>
                      <a:pt x="636562" y="638136"/>
                    </a:lnTo>
                    <a:lnTo>
                      <a:pt x="603491" y="668464"/>
                    </a:lnTo>
                    <a:lnTo>
                      <a:pt x="626198" y="699503"/>
                    </a:lnTo>
                    <a:lnTo>
                      <a:pt x="663092" y="666330"/>
                    </a:lnTo>
                    <a:lnTo>
                      <a:pt x="695566" y="628611"/>
                    </a:lnTo>
                    <a:lnTo>
                      <a:pt x="723188" y="586778"/>
                    </a:lnTo>
                    <a:lnTo>
                      <a:pt x="745464" y="541286"/>
                    </a:lnTo>
                    <a:lnTo>
                      <a:pt x="761961" y="492569"/>
                    </a:lnTo>
                    <a:lnTo>
                      <a:pt x="772185" y="441071"/>
                    </a:lnTo>
                    <a:lnTo>
                      <a:pt x="775703" y="387223"/>
                    </a:lnTo>
                    <a:close/>
                  </a:path>
                </a:pathLst>
              </a:custGeom>
              <a:solidFill>
                <a:schemeClr val="accent3"/>
              </a:solidFill>
            </p:spPr>
            <p:txBody>
              <a:bodyPr wrap="square" lIns="0" tIns="0" rIns="0" bIns="0" rtlCol="0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74" name="Graphic 73" descr="Male profile outline">
                <a:extLst>
                  <a:ext uri="{FF2B5EF4-FFF2-40B4-BE49-F238E27FC236}">
                    <a16:creationId xmlns:a16="http://schemas.microsoft.com/office/drawing/2014/main" id="{28020A75-5641-694C-DD0B-4C3284C3B2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148831" y="1408498"/>
                <a:ext cx="659156" cy="659156"/>
              </a:xfrm>
              <a:prstGeom prst="rect">
                <a:avLst/>
              </a:prstGeom>
            </p:spPr>
          </p:pic>
        </p:grp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6267078-2C5C-6249-B73F-AC856F8DBE52}"/>
                </a:ext>
              </a:extLst>
            </p:cNvPr>
            <p:cNvCxnSpPr>
              <a:cxnSpLocks/>
            </p:cNvCxnSpPr>
            <p:nvPr/>
          </p:nvCxnSpPr>
          <p:spPr>
            <a:xfrm>
              <a:off x="3286587" y="2550495"/>
              <a:ext cx="409673" cy="621454"/>
            </a:xfrm>
            <a:prstGeom prst="line">
              <a:avLst/>
            </a:prstGeom>
            <a:ln w="38100" cap="flat" cmpd="sng" algn="ctr">
              <a:solidFill>
                <a:schemeClr val="accent3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77" name="Metin kutusu 30">
              <a:extLst>
                <a:ext uri="{FF2B5EF4-FFF2-40B4-BE49-F238E27FC236}">
                  <a16:creationId xmlns:a16="http://schemas.microsoft.com/office/drawing/2014/main" id="{6629F2F1-1019-85E5-F650-5EF19B6A2BFB}"/>
                </a:ext>
              </a:extLst>
            </p:cNvPr>
            <p:cNvSpPr txBox="1"/>
            <p:nvPr/>
          </p:nvSpPr>
          <p:spPr>
            <a:xfrm>
              <a:off x="1257214" y="1836841"/>
              <a:ext cx="118494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Veri Girişi</a:t>
              </a:r>
            </a:p>
          </p:txBody>
        </p:sp>
        <p:sp>
          <p:nvSpPr>
            <p:cNvPr id="78" name="Metin kutusu 30">
              <a:extLst>
                <a:ext uri="{FF2B5EF4-FFF2-40B4-BE49-F238E27FC236}">
                  <a16:creationId xmlns:a16="http://schemas.microsoft.com/office/drawing/2014/main" id="{E8E75BC2-D94F-BDA4-DBD4-9DFA0A2D1FAE}"/>
                </a:ext>
              </a:extLst>
            </p:cNvPr>
            <p:cNvSpPr txBox="1"/>
            <p:nvPr/>
          </p:nvSpPr>
          <p:spPr>
            <a:xfrm>
              <a:off x="5640577" y="3432214"/>
              <a:ext cx="1125653" cy="666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tr-TR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DWH</a:t>
              </a:r>
            </a:p>
            <a:p>
              <a:pPr algn="ctr"/>
              <a:r>
                <a:rPr lang="tr-TR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Datalake</a:t>
              </a:r>
              <a:endParaRPr lang="tr-TR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Metin kutusu 30">
              <a:extLst>
                <a:ext uri="{FF2B5EF4-FFF2-40B4-BE49-F238E27FC236}">
                  <a16:creationId xmlns:a16="http://schemas.microsoft.com/office/drawing/2014/main" id="{3F195BBC-EE07-C885-04C0-8E9769B3BB29}"/>
                </a:ext>
              </a:extLst>
            </p:cNvPr>
            <p:cNvSpPr txBox="1"/>
            <p:nvPr/>
          </p:nvSpPr>
          <p:spPr>
            <a:xfrm>
              <a:off x="8021688" y="4222202"/>
              <a:ext cx="1762021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tr-TR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Sürdürülebilirlik</a:t>
              </a:r>
            </a:p>
            <a:p>
              <a:pPr algn="ctr"/>
              <a:r>
                <a:rPr lang="tr-TR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Soru Seti</a:t>
              </a:r>
            </a:p>
            <a:p>
              <a:pPr algn="ctr"/>
              <a:r>
                <a:rPr lang="tr-TR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Raporu</a:t>
              </a:r>
            </a:p>
          </p:txBody>
        </p: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05A86F1D-5F0C-A119-D971-9090AB26A8BD}"/>
                </a:ext>
              </a:extLst>
            </p:cNvPr>
            <p:cNvCxnSpPr>
              <a:cxnSpLocks/>
            </p:cNvCxnSpPr>
            <p:nvPr/>
          </p:nvCxnSpPr>
          <p:spPr>
            <a:xfrm>
              <a:off x="7045219" y="3814551"/>
              <a:ext cx="1128046" cy="0"/>
            </a:xfrm>
            <a:prstGeom prst="line">
              <a:avLst/>
            </a:prstGeom>
            <a:ln w="57150" cap="flat" cmpd="sng" algn="ctr">
              <a:solidFill>
                <a:srgbClr val="00A1E0"/>
              </a:solidFill>
              <a:prstDash val="dash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</p:grpSp>
      <p:pic>
        <p:nvPicPr>
          <p:cNvPr id="4" name="object 3">
            <a:extLst>
              <a:ext uri="{FF2B5EF4-FFF2-40B4-BE49-F238E27FC236}">
                <a16:creationId xmlns:a16="http://schemas.microsoft.com/office/drawing/2014/main" id="{A42040E6-78AA-56B4-4F42-96CD8D22D555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31065" y="0"/>
            <a:ext cx="8780033" cy="1412300"/>
          </a:xfrm>
          <a:prstGeom prst="rect">
            <a:avLst/>
          </a:prstGeom>
        </p:spPr>
      </p:pic>
      <p:pic>
        <p:nvPicPr>
          <p:cNvPr id="5" name="Resim 18">
            <a:extLst>
              <a:ext uri="{FF2B5EF4-FFF2-40B4-BE49-F238E27FC236}">
                <a16:creationId xmlns:a16="http://schemas.microsoft.com/office/drawing/2014/main" id="{DC8277AE-BA65-5973-9579-B10CE92DDA6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" y="6062192"/>
            <a:ext cx="2071603" cy="69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381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4A8EAB-C7A7-D578-0147-686C730A7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Resim 13">
            <a:extLst>
              <a:ext uri="{FF2B5EF4-FFF2-40B4-BE49-F238E27FC236}">
                <a16:creationId xmlns:a16="http://schemas.microsoft.com/office/drawing/2014/main" id="{25AA0CB3-4201-3978-EF46-18EE0FA02E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" y="6062191"/>
            <a:ext cx="2071603" cy="692989"/>
          </a:xfrm>
          <a:prstGeom prst="rect">
            <a:avLst/>
          </a:prstGeom>
        </p:spPr>
      </p:pic>
      <p:sp>
        <p:nvSpPr>
          <p:cNvPr id="16" name="object 11">
            <a:extLst>
              <a:ext uri="{FF2B5EF4-FFF2-40B4-BE49-F238E27FC236}">
                <a16:creationId xmlns:a16="http://schemas.microsoft.com/office/drawing/2014/main" id="{C4613D02-AE26-98ED-8D03-9F515FB9EEA5}"/>
              </a:ext>
            </a:extLst>
          </p:cNvPr>
          <p:cNvSpPr txBox="1">
            <a:spLocks/>
          </p:cNvSpPr>
          <p:nvPr/>
        </p:nvSpPr>
        <p:spPr>
          <a:xfrm>
            <a:off x="483422" y="378428"/>
            <a:ext cx="4652367" cy="560410"/>
          </a:xfrm>
          <a:prstGeom prst="rect">
            <a:avLst/>
          </a:prstGeom>
        </p:spPr>
        <p:txBody>
          <a:bodyPr vert="horz" wrap="square" lIns="0" tIns="128270" rIns="0" bIns="0" rtlCol="0" anchor="t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Georgia"/>
                <a:ea typeface="+mj-ea"/>
                <a:cs typeface="Georgia"/>
              </a:defRPr>
            </a:lvl1pPr>
          </a:lstStyle>
          <a:p>
            <a:pPr algn="l"/>
            <a:r>
              <a:rPr lang="tr-TR" sz="2800" spc="-10">
                <a:solidFill>
                  <a:srgbClr val="004CC8"/>
                </a:solidFill>
                <a:cs typeface="Arial"/>
              </a:rPr>
              <a:t>KPI Kırılımı</a:t>
            </a:r>
            <a:endParaRPr lang="en-US" sz="2800"/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8CC606A4-32D4-D8FB-527D-52AB7DD5CE8A}"/>
              </a:ext>
            </a:extLst>
          </p:cNvPr>
          <p:cNvSpPr txBox="1"/>
          <p:nvPr/>
        </p:nvSpPr>
        <p:spPr>
          <a:xfrm>
            <a:off x="479884" y="2136219"/>
            <a:ext cx="6376797" cy="2013372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285750" indent="-285750" algn="l">
              <a:buFont typeface="Arial"/>
              <a:buChar char="•"/>
            </a:pPr>
            <a:endParaRPr lang="en-US" spc="-10" dirty="0"/>
          </a:p>
          <a:p>
            <a:pPr marL="285750" indent="-285750" algn="l">
              <a:buFont typeface="Arial"/>
              <a:buChar char="•"/>
            </a:pPr>
            <a:r>
              <a:rPr lang="en-US" spc="-10" dirty="0"/>
              <a:t>6 ay </a:t>
            </a:r>
            <a:r>
              <a:rPr lang="tr-TR" spc="-10" dirty="0"/>
              <a:t>süren</a:t>
            </a:r>
            <a:r>
              <a:rPr lang="en-US" spc="-10" dirty="0"/>
              <a:t> ESG </a:t>
            </a:r>
            <a:r>
              <a:rPr lang="en-US" spc="-10" dirty="0" err="1"/>
              <a:t>Projesi</a:t>
            </a:r>
            <a:r>
              <a:rPr lang="en-US" spc="-10" dirty="0"/>
              <a:t> </a:t>
            </a:r>
            <a:r>
              <a:rPr lang="en-US" spc="-10" dirty="0" err="1"/>
              <a:t>kapsamında</a:t>
            </a:r>
            <a:r>
              <a:rPr lang="en-US" spc="-10" dirty="0"/>
              <a:t> </a:t>
            </a:r>
            <a:r>
              <a:rPr lang="tr-TR" sz="2000" b="1" spc="-10" dirty="0">
                <a:solidFill>
                  <a:srgbClr val="004CC8"/>
                </a:solidFill>
              </a:rPr>
              <a:t>186</a:t>
            </a:r>
            <a:r>
              <a:rPr lang="en-US" sz="2000" b="1" spc="-10" dirty="0">
                <a:solidFill>
                  <a:srgbClr val="004CC8"/>
                </a:solidFill>
              </a:rPr>
              <a:t> KPI</a:t>
            </a:r>
            <a:r>
              <a:rPr lang="en-US" spc="-10" dirty="0"/>
              <a:t> </a:t>
            </a:r>
            <a:r>
              <a:rPr lang="en-US" spc="-10" dirty="0" err="1"/>
              <a:t>için</a:t>
            </a:r>
            <a:r>
              <a:rPr lang="en-US" spc="-10" dirty="0"/>
              <a:t> </a:t>
            </a:r>
            <a:r>
              <a:rPr lang="en-US" spc="-10" dirty="0" err="1"/>
              <a:t>çalışmalar</a:t>
            </a:r>
            <a:r>
              <a:rPr lang="en-US" spc="-10" dirty="0"/>
              <a:t> </a:t>
            </a:r>
            <a:r>
              <a:rPr lang="tr-TR" spc="-10" dirty="0"/>
              <a:t>tamamlanmıştır</a:t>
            </a:r>
            <a:r>
              <a:rPr lang="en-US" spc="-10" dirty="0"/>
              <a:t>.</a:t>
            </a:r>
          </a:p>
          <a:p>
            <a:pPr marL="285750" indent="-285750" algn="l">
              <a:buFont typeface="Arial"/>
              <a:buChar char="•"/>
            </a:pPr>
            <a:endParaRPr lang="en-US" spc="-10" dirty="0"/>
          </a:p>
          <a:p>
            <a:pPr marL="285750" indent="-285750" algn="l">
              <a:buFont typeface="Arial"/>
              <a:buChar char="•"/>
            </a:pPr>
            <a:r>
              <a:rPr lang="en-US" spc="-10" dirty="0"/>
              <a:t>MVP </a:t>
            </a:r>
            <a:r>
              <a:rPr lang="en-US" spc="-10" dirty="0" err="1"/>
              <a:t>kapsamında</a:t>
            </a:r>
            <a:r>
              <a:rPr lang="en-US" spc="-10" dirty="0"/>
              <a:t> </a:t>
            </a:r>
            <a:r>
              <a:rPr lang="en-US" spc="-10" dirty="0" err="1"/>
              <a:t>ise</a:t>
            </a:r>
            <a:r>
              <a:rPr lang="en-US" spc="-10" dirty="0">
                <a:solidFill>
                  <a:srgbClr val="000000"/>
                </a:solidFill>
              </a:rPr>
              <a:t> </a:t>
            </a:r>
            <a:r>
              <a:rPr lang="en-US" sz="2000" b="1" spc="-10" dirty="0">
                <a:solidFill>
                  <a:srgbClr val="004CC8"/>
                </a:solidFill>
              </a:rPr>
              <a:t>32 KPI</a:t>
            </a:r>
            <a:r>
              <a:rPr lang="en-US" spc="-10" dirty="0"/>
              <a:t> </a:t>
            </a:r>
            <a:r>
              <a:rPr lang="en-US" spc="-10" dirty="0" err="1"/>
              <a:t>için</a:t>
            </a:r>
            <a:r>
              <a:rPr lang="en-US" spc="-10" dirty="0"/>
              <a:t> </a:t>
            </a:r>
            <a:r>
              <a:rPr lang="en-US" spc="-10" dirty="0" err="1"/>
              <a:t>çalışmalar</a:t>
            </a:r>
            <a:r>
              <a:rPr lang="en-US" spc="-10" dirty="0"/>
              <a:t> </a:t>
            </a:r>
            <a:r>
              <a:rPr lang="en-US" spc="-10" dirty="0" err="1"/>
              <a:t>yapılmıştır</a:t>
            </a:r>
            <a:endParaRPr lang="en-US" spc="-10" dirty="0"/>
          </a:p>
          <a:p>
            <a:pPr marL="285750" indent="-285750" algn="l">
              <a:buFont typeface="Arial"/>
              <a:buChar char="•"/>
            </a:pPr>
            <a:endParaRPr lang="en-US" spc="-10" dirty="0"/>
          </a:p>
          <a:p>
            <a:pPr algn="l"/>
            <a:endParaRPr lang="en-US" spc="-10" dirty="0">
              <a:latin typeface="Calibri"/>
              <a:ea typeface="Calibri"/>
              <a:cs typeface="Calibri"/>
            </a:endParaRPr>
          </a:p>
        </p:txBody>
      </p:sp>
      <p:pic>
        <p:nvPicPr>
          <p:cNvPr id="8" name="Resim 9" descr="A blue curved line on a black background&#10;&#10;AI-generated content may be incorrect.">
            <a:extLst>
              <a:ext uri="{FF2B5EF4-FFF2-40B4-BE49-F238E27FC236}">
                <a16:creationId xmlns:a16="http://schemas.microsoft.com/office/drawing/2014/main" id="{AC785ED0-AA05-C297-3074-CB4EFBCACF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641" b="17168"/>
          <a:stretch/>
        </p:blipFill>
        <p:spPr>
          <a:xfrm>
            <a:off x="7664823" y="1177289"/>
            <a:ext cx="4527178" cy="5680711"/>
          </a:xfrm>
          <a:prstGeom prst="rect">
            <a:avLst/>
          </a:prstGeom>
        </p:spPr>
      </p:pic>
      <p:pic>
        <p:nvPicPr>
          <p:cNvPr id="10" name="Resim 11" descr="A group of men looking at a device&#10;&#10;AI-generated content may be incorrect.">
            <a:extLst>
              <a:ext uri="{FF2B5EF4-FFF2-40B4-BE49-F238E27FC236}">
                <a16:creationId xmlns:a16="http://schemas.microsoft.com/office/drawing/2014/main" id="{40D2CE3F-412B-3D7E-92BF-D8BA1D71107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124" b="17166"/>
          <a:stretch/>
        </p:blipFill>
        <p:spPr>
          <a:xfrm>
            <a:off x="7233959" y="1196954"/>
            <a:ext cx="4958041" cy="568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952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93B2061-F98D-13A4-8CF5-FE9255F86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>
            <a:extLst>
              <a:ext uri="{FF2B5EF4-FFF2-40B4-BE49-F238E27FC236}">
                <a16:creationId xmlns:a16="http://schemas.microsoft.com/office/drawing/2014/main" id="{4885F659-1C0F-2354-1DE7-2E128CA5CDF5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6030"/>
            <a:ext cx="12192000" cy="6858000"/>
          </a:xfrm>
          <a:prstGeom prst="rect">
            <a:avLst/>
          </a:prstGeom>
        </p:spPr>
      </p:pic>
      <p:sp>
        <p:nvSpPr>
          <p:cNvPr id="22" name="object 22">
            <a:extLst>
              <a:ext uri="{FF2B5EF4-FFF2-40B4-BE49-F238E27FC236}">
                <a16:creationId xmlns:a16="http://schemas.microsoft.com/office/drawing/2014/main" id="{6719ABFF-BE78-3604-A2F3-5B804DA75E2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59439" y="154939"/>
            <a:ext cx="4717415" cy="560410"/>
          </a:xfrm>
          <a:prstGeom prst="rect">
            <a:avLst/>
          </a:prstGeom>
        </p:spPr>
        <p:txBody>
          <a:bodyPr vert="horz" wrap="square" lIns="0" tIns="12827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10"/>
              </a:spcBef>
            </a:pPr>
            <a:r>
              <a:rPr lang="tr-TR" sz="2800"/>
              <a:t>Proje Planı</a:t>
            </a:r>
            <a:endParaRPr lang="en-US" sz="2800" spc="-10"/>
          </a:p>
        </p:txBody>
      </p:sp>
      <p:pic>
        <p:nvPicPr>
          <p:cNvPr id="25" name="Resim 24">
            <a:extLst>
              <a:ext uri="{FF2B5EF4-FFF2-40B4-BE49-F238E27FC236}">
                <a16:creationId xmlns:a16="http://schemas.microsoft.com/office/drawing/2014/main" id="{EAD39AA2-675F-6C9E-02CE-1F137A7462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" y="6062192"/>
            <a:ext cx="2071603" cy="692989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245467-F436-F31E-DBE9-7DAEFCE89CA6}"/>
              </a:ext>
            </a:extLst>
          </p:cNvPr>
          <p:cNvSpPr txBox="1"/>
          <p:nvPr/>
        </p:nvSpPr>
        <p:spPr>
          <a:xfrm>
            <a:off x="312608" y="1536522"/>
            <a:ext cx="413896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 b="1"/>
            </a:pPr>
            <a:r>
              <a:rPr lang="en-US">
                <a:solidFill>
                  <a:schemeClr val="bg1"/>
                </a:solidFill>
              </a:rPr>
              <a:t>Ay</a:t>
            </a:r>
            <a:endParaRPr lang="en-US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3326C41-57AC-A8B5-1FB4-4E9318071DB5}"/>
              </a:ext>
            </a:extLst>
          </p:cNvPr>
          <p:cNvSpPr txBox="1"/>
          <p:nvPr/>
        </p:nvSpPr>
        <p:spPr>
          <a:xfrm>
            <a:off x="325086" y="2036454"/>
            <a:ext cx="652743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 b="1"/>
            </a:pPr>
            <a:r>
              <a:rPr lang="en-US" err="1">
                <a:solidFill>
                  <a:schemeClr val="bg1"/>
                </a:solidFill>
              </a:rPr>
              <a:t>Hafta</a:t>
            </a:r>
            <a:endParaRPr lang="en-US" err="1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5111785-511F-AD48-7411-4690E0700D79}"/>
              </a:ext>
            </a:extLst>
          </p:cNvPr>
          <p:cNvSpPr txBox="1"/>
          <p:nvPr/>
        </p:nvSpPr>
        <p:spPr>
          <a:xfrm>
            <a:off x="365191" y="3556318"/>
            <a:ext cx="482824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 b="1"/>
            </a:pPr>
            <a:r>
              <a:rPr lang="en-US">
                <a:solidFill>
                  <a:schemeClr val="bg1"/>
                </a:solidFill>
              </a:rPr>
              <a:t>Faz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9AD62A2-2F7A-FF71-2830-A0907A6B5ED6}"/>
              </a:ext>
            </a:extLst>
          </p:cNvPr>
          <p:cNvSpPr txBox="1"/>
          <p:nvPr/>
        </p:nvSpPr>
        <p:spPr>
          <a:xfrm>
            <a:off x="323309" y="5219515"/>
            <a:ext cx="780983" cy="307777"/>
          </a:xfrm>
          <a:prstGeom prst="rect">
            <a:avLst/>
          </a:prstGeom>
          <a:noFill/>
        </p:spPr>
        <p:txBody>
          <a:bodyPr wrap="none" lIns="91440" tIns="45720" rIns="91440" bIns="45720" anchor="t">
            <a:spAutoFit/>
          </a:bodyPr>
          <a:lstStyle/>
          <a:p>
            <a:pPr>
              <a:defRPr sz="1400" b="1"/>
            </a:pPr>
            <a:r>
              <a:rPr lang="en-US">
                <a:solidFill>
                  <a:schemeClr val="bg1"/>
                </a:solidFill>
              </a:rPr>
              <a:t>Alt-Faz</a:t>
            </a:r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3A13252-04B5-2305-7B49-770490129592}"/>
              </a:ext>
            </a:extLst>
          </p:cNvPr>
          <p:cNvSpPr/>
          <p:nvPr/>
        </p:nvSpPr>
        <p:spPr>
          <a:xfrm>
            <a:off x="2489991" y="1484365"/>
            <a:ext cx="2194559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tr-TR">
                <a:ea typeface="Calibri"/>
                <a:cs typeface="Calibri"/>
              </a:rPr>
              <a:t>1. Ay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A2E7E120-D560-284A-8262-123A500F2FEB}"/>
              </a:ext>
            </a:extLst>
          </p:cNvPr>
          <p:cNvSpPr/>
          <p:nvPr/>
        </p:nvSpPr>
        <p:spPr>
          <a:xfrm>
            <a:off x="4684550" y="1484365"/>
            <a:ext cx="2194558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tr-TR"/>
              <a:t>2. Ay</a:t>
            </a:r>
            <a:endParaRPr lang="en-US">
              <a:ea typeface="Calibri"/>
              <a:cs typeface="Calibri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B3C1802-A11E-3B78-1900-444247BD72D5}"/>
              </a:ext>
            </a:extLst>
          </p:cNvPr>
          <p:cNvSpPr/>
          <p:nvPr/>
        </p:nvSpPr>
        <p:spPr>
          <a:xfrm>
            <a:off x="6933222" y="1484363"/>
            <a:ext cx="3175163" cy="425970"/>
          </a:xfrm>
          <a:prstGeom prst="rect">
            <a:avLst/>
          </a:prstGeom>
          <a:solidFill>
            <a:schemeClr val="tx2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r>
              <a:rPr lang="tr-TR"/>
              <a:t>3. Ay - 6. Ay</a:t>
            </a:r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1B29326-2351-B1FE-46B6-BD3FE9CCA92C}"/>
              </a:ext>
            </a:extLst>
          </p:cNvPr>
          <p:cNvSpPr/>
          <p:nvPr/>
        </p:nvSpPr>
        <p:spPr>
          <a:xfrm>
            <a:off x="2489991" y="1943811"/>
            <a:ext cx="2192955" cy="473242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err="1">
                <a:ea typeface="Calibri"/>
                <a:cs typeface="Calibri"/>
              </a:rPr>
              <a:t>Şubat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41DACC4-FD0C-6676-CEFB-DA38129DDEA2}"/>
              </a:ext>
            </a:extLst>
          </p:cNvPr>
          <p:cNvSpPr/>
          <p:nvPr/>
        </p:nvSpPr>
        <p:spPr>
          <a:xfrm>
            <a:off x="4684551" y="1943811"/>
            <a:ext cx="2200976" cy="473242"/>
          </a:xfrm>
          <a:prstGeom prst="rect">
            <a:avLst/>
          </a:prstGeom>
          <a:solidFill>
            <a:schemeClr val="accent1">
              <a:lumMod val="50000"/>
            </a:schemeClr>
          </a:solidFill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>
                <a:ea typeface="Calibri"/>
                <a:cs typeface="Calibri"/>
              </a:rPr>
              <a:t>Mart</a:t>
            </a:r>
          </a:p>
        </p:txBody>
      </p:sp>
      <p:sp>
        <p:nvSpPr>
          <p:cNvPr id="69" name="Arrow: Pentagon 68">
            <a:extLst>
              <a:ext uri="{FF2B5EF4-FFF2-40B4-BE49-F238E27FC236}">
                <a16:creationId xmlns:a16="http://schemas.microsoft.com/office/drawing/2014/main" id="{1A18BCB2-517E-D4F6-A077-8D0F427278FD}"/>
              </a:ext>
            </a:extLst>
          </p:cNvPr>
          <p:cNvSpPr/>
          <p:nvPr/>
        </p:nvSpPr>
        <p:spPr>
          <a:xfrm>
            <a:off x="4753904" y="3359719"/>
            <a:ext cx="2141246" cy="68352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tr-TR">
                <a:ea typeface="Calibri"/>
                <a:cs typeface="Calibri"/>
              </a:rPr>
              <a:t>MVP Çalışması</a:t>
            </a:r>
            <a:endParaRPr lang="tr-TR" err="1"/>
          </a:p>
        </p:txBody>
      </p:sp>
      <p:sp>
        <p:nvSpPr>
          <p:cNvPr id="70" name="Arrow: Pentagon 69">
            <a:extLst>
              <a:ext uri="{FF2B5EF4-FFF2-40B4-BE49-F238E27FC236}">
                <a16:creationId xmlns:a16="http://schemas.microsoft.com/office/drawing/2014/main" id="{9D943C72-7A96-94CC-1AA5-AAB318765AC0}"/>
              </a:ext>
            </a:extLst>
          </p:cNvPr>
          <p:cNvSpPr/>
          <p:nvPr/>
        </p:nvSpPr>
        <p:spPr>
          <a:xfrm>
            <a:off x="2504480" y="3359719"/>
            <a:ext cx="2141246" cy="68352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tr-TR">
                <a:ea typeface="Calibri"/>
                <a:cs typeface="Calibri"/>
              </a:rPr>
              <a:t>Dizayn ve Mimari</a:t>
            </a:r>
            <a:endParaRPr lang="en-US"/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E6D66FF7-FE2B-A950-3298-DEDD24EE68C3}"/>
              </a:ext>
            </a:extLst>
          </p:cNvPr>
          <p:cNvSpPr/>
          <p:nvPr/>
        </p:nvSpPr>
        <p:spPr>
          <a:xfrm>
            <a:off x="8612911" y="5033183"/>
            <a:ext cx="1685905" cy="683520"/>
          </a:xfrm>
          <a:prstGeom prst="homePlate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tr-TR">
                <a:ea typeface="Calibri"/>
                <a:cs typeface="Calibri"/>
              </a:rPr>
              <a:t>Sonraki Faz Analizleri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FFB6B0-ECA8-0E94-AAC9-1232EC2759D2}"/>
              </a:ext>
            </a:extLst>
          </p:cNvPr>
          <p:cNvSpPr txBox="1"/>
          <p:nvPr/>
        </p:nvSpPr>
        <p:spPr>
          <a:xfrm>
            <a:off x="4062514" y="4931572"/>
            <a:ext cx="3352799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i="1" dirty="0" err="1">
                <a:solidFill>
                  <a:schemeClr val="bg1"/>
                </a:solidFill>
              </a:rPr>
              <a:t>İdari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İşler</a:t>
            </a:r>
            <a:r>
              <a:rPr lang="en-US" sz="1600" b="1" i="1" dirty="0">
                <a:solidFill>
                  <a:schemeClr val="bg1"/>
                </a:solidFill>
              </a:rPr>
              <a:t> / </a:t>
            </a:r>
            <a:r>
              <a:rPr lang="en-US" sz="1600" b="1" i="1" dirty="0" err="1">
                <a:solidFill>
                  <a:schemeClr val="bg1"/>
                </a:solidFill>
              </a:rPr>
              <a:t>İş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Sağlığı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ve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Güvenliği</a:t>
            </a:r>
            <a:br>
              <a:rPr lang="en-US" sz="1600" b="1" i="1" dirty="0">
                <a:solidFill>
                  <a:schemeClr val="bg1"/>
                </a:solidFill>
              </a:rPr>
            </a:br>
            <a:r>
              <a:rPr lang="en-US" sz="1600" b="1" i="1" dirty="0" err="1">
                <a:solidFill>
                  <a:schemeClr val="bg1"/>
                </a:solidFill>
              </a:rPr>
              <a:t>İnsan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Kaynakları</a:t>
            </a:r>
            <a:endParaRPr lang="en-US" dirty="0" err="1">
              <a:solidFill>
                <a:schemeClr val="bg1"/>
              </a:solidFill>
            </a:endParaRPr>
          </a:p>
          <a:p>
            <a:pPr algn="ctr"/>
            <a:r>
              <a:rPr lang="en-US" sz="1600" b="1" i="1" dirty="0" err="1">
                <a:solidFill>
                  <a:schemeClr val="bg1"/>
                </a:solidFill>
              </a:rPr>
              <a:t>Markalar</a:t>
            </a:r>
            <a:endParaRPr lang="en-US" sz="1600" b="1" i="1">
              <a:solidFill>
                <a:schemeClr val="bg1"/>
              </a:solidFill>
            </a:endParaRPr>
          </a:p>
          <a:p>
            <a:pPr algn="ctr"/>
            <a:r>
              <a:rPr lang="en-US" sz="1600" b="1" i="1" dirty="0" err="1">
                <a:solidFill>
                  <a:schemeClr val="bg1"/>
                </a:solidFill>
              </a:rPr>
              <a:t>Çevre</a:t>
            </a:r>
            <a:r>
              <a:rPr lang="en-US" sz="1600" b="1" i="1" dirty="0">
                <a:solidFill>
                  <a:schemeClr val="bg1"/>
                </a:solidFill>
              </a:rPr>
              <a:t> </a:t>
            </a:r>
            <a:r>
              <a:rPr lang="en-US" sz="1600" b="1" i="1" dirty="0" err="1">
                <a:solidFill>
                  <a:schemeClr val="bg1"/>
                </a:solidFill>
              </a:rPr>
              <a:t>Yönetimi</a:t>
            </a:r>
            <a:endParaRPr lang="en-US" sz="1600" b="1" i="1">
              <a:solidFill>
                <a:schemeClr val="bg1"/>
              </a:solidFill>
            </a:endParaRPr>
          </a:p>
          <a:p>
            <a:pPr algn="ctr"/>
            <a:r>
              <a:rPr lang="en-US" sz="1600" b="1" i="1" dirty="0">
                <a:solidFill>
                  <a:schemeClr val="bg1"/>
                </a:solidFill>
              </a:rPr>
              <a:t>Bayi </a:t>
            </a:r>
            <a:r>
              <a:rPr lang="en-US" sz="1600" b="1" i="1" dirty="0" err="1">
                <a:solidFill>
                  <a:schemeClr val="bg1"/>
                </a:solidFill>
              </a:rPr>
              <a:t>Geliştirme</a:t>
            </a:r>
          </a:p>
        </p:txBody>
      </p:sp>
      <p:pic>
        <p:nvPicPr>
          <p:cNvPr id="11" name="Graphic 10" descr="Flag outline">
            <a:extLst>
              <a:ext uri="{FF2B5EF4-FFF2-40B4-BE49-F238E27FC236}">
                <a16:creationId xmlns:a16="http://schemas.microsoft.com/office/drawing/2014/main" id="{1E0819F4-BA9C-BBA9-2BA3-CD89CDB182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49906" y="5241716"/>
            <a:ext cx="575881" cy="54627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DB3644A-EA41-0B14-7CAE-2B61C301045A}"/>
              </a:ext>
            </a:extLst>
          </p:cNvPr>
          <p:cNvSpPr txBox="1"/>
          <p:nvPr/>
        </p:nvSpPr>
        <p:spPr>
          <a:xfrm>
            <a:off x="2051090" y="5732033"/>
            <a:ext cx="2513860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tr-TR" sz="1400">
                <a:solidFill>
                  <a:schemeClr val="bg1"/>
                </a:solidFill>
              </a:rPr>
              <a:t>Öncelikli </a:t>
            </a:r>
          </a:p>
          <a:p>
            <a:pPr algn="ctr"/>
            <a:r>
              <a:rPr lang="tr-TR" sz="1400">
                <a:solidFill>
                  <a:schemeClr val="bg1"/>
                </a:solidFill>
              </a:rPr>
              <a:t>Departmanlar</a:t>
            </a:r>
            <a:endParaRPr lang="en-US" sz="1400">
              <a:solidFill>
                <a:schemeClr val="bg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4594EC4-991A-241B-6B34-876748B4287F}"/>
              </a:ext>
            </a:extLst>
          </p:cNvPr>
          <p:cNvCxnSpPr>
            <a:cxnSpLocks/>
          </p:cNvCxnSpPr>
          <p:nvPr/>
        </p:nvCxnSpPr>
        <p:spPr>
          <a:xfrm>
            <a:off x="5733181" y="4241118"/>
            <a:ext cx="9357" cy="567828"/>
          </a:xfrm>
          <a:prstGeom prst="line">
            <a:avLst/>
          </a:prstGeom>
          <a:ln w="1905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E06FD95-CB48-E249-E2F1-87E76544EAAF}"/>
              </a:ext>
            </a:extLst>
          </p:cNvPr>
          <p:cNvGraphicFramePr/>
          <p:nvPr/>
        </p:nvGraphicFramePr>
        <p:xfrm>
          <a:off x="7459723" y="2072853"/>
          <a:ext cx="2290016" cy="27978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8" name="Arrow: Pentagon 17">
            <a:extLst>
              <a:ext uri="{FF2B5EF4-FFF2-40B4-BE49-F238E27FC236}">
                <a16:creationId xmlns:a16="http://schemas.microsoft.com/office/drawing/2014/main" id="{87A4D343-5388-9F8F-F393-742E2AB9E16E}"/>
              </a:ext>
            </a:extLst>
          </p:cNvPr>
          <p:cNvSpPr/>
          <p:nvPr/>
        </p:nvSpPr>
        <p:spPr>
          <a:xfrm>
            <a:off x="2492847" y="2554676"/>
            <a:ext cx="4388999" cy="683520"/>
          </a:xfrm>
          <a:prstGeom prst="homePlate">
            <a:avLst/>
          </a:prstGeom>
          <a:solidFill>
            <a:schemeClr val="accent3"/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tr-TR">
                <a:ea typeface="Calibri"/>
                <a:cs typeface="Calibri"/>
              </a:rPr>
              <a:t>Platform Geliştirme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38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A9032BB-6B82-5D23-B37E-7DC9FB69F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Resim 20">
            <a:extLst>
              <a:ext uri="{FF2B5EF4-FFF2-40B4-BE49-F238E27FC236}">
                <a16:creationId xmlns:a16="http://schemas.microsoft.com/office/drawing/2014/main" id="{ADE025F7-A100-E38A-2793-0AD365450A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" y="6057170"/>
            <a:ext cx="2071603" cy="703032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C93A4CD3-A29D-1984-44A1-4D95DDF427AC}"/>
              </a:ext>
            </a:extLst>
          </p:cNvPr>
          <p:cNvSpPr txBox="1">
            <a:spLocks noGrp="1"/>
          </p:cNvSpPr>
          <p:nvPr/>
        </p:nvSpPr>
        <p:spPr>
          <a:xfrm>
            <a:off x="351417" y="236519"/>
            <a:ext cx="6761746" cy="839974"/>
          </a:xfrm>
          <a:prstGeom prst="rect">
            <a:avLst/>
          </a:prstGeom>
        </p:spPr>
        <p:txBody>
          <a:bodyPr vert="horz" wrap="square" lIns="0" tIns="128270" rIns="0" bIns="0" rtlCol="0" anchor="t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Georgia"/>
                <a:ea typeface="+mj-ea"/>
                <a:cs typeface="Georgia"/>
              </a:defRPr>
            </a:lvl1pPr>
          </a:lstStyle>
          <a:p>
            <a:pPr marL="12700">
              <a:spcBef>
                <a:spcPts val="1010"/>
              </a:spcBef>
            </a:pPr>
            <a:r>
              <a:rPr lang="tr-TR" sz="2800">
                <a:solidFill>
                  <a:srgbClr val="004CC8"/>
                </a:solidFill>
              </a:rPr>
              <a:t>Proje İlerleme Durumu (Toplam 186 KPI)</a:t>
            </a:r>
            <a:endParaRPr lang="tr-TR"/>
          </a:p>
          <a:p>
            <a:pPr marL="297180">
              <a:lnSpc>
                <a:spcPct val="100000"/>
              </a:lnSpc>
              <a:spcBef>
                <a:spcPts val="455"/>
              </a:spcBef>
            </a:pPr>
            <a:endParaRPr lang="tr-TR" sz="1400" dirty="0">
              <a:solidFill>
                <a:srgbClr val="004CC8"/>
              </a:solidFill>
              <a:latin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82D5241-FD99-A425-AEE8-1EEB2C3D83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834" y="1291405"/>
            <a:ext cx="11069381" cy="3900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0080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Resim 20">
            <a:extLst>
              <a:ext uri="{FF2B5EF4-FFF2-40B4-BE49-F238E27FC236}">
                <a16:creationId xmlns:a16="http://schemas.microsoft.com/office/drawing/2014/main" id="{B7C0129D-4F16-387E-96CA-3CD2FA30FD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8197" y="6057170"/>
            <a:ext cx="2071603" cy="703032"/>
          </a:xfrm>
          <a:prstGeom prst="rect">
            <a:avLst/>
          </a:prstGeom>
        </p:spPr>
      </p:pic>
      <p:sp>
        <p:nvSpPr>
          <p:cNvPr id="6" name="object 3">
            <a:extLst>
              <a:ext uri="{FF2B5EF4-FFF2-40B4-BE49-F238E27FC236}">
                <a16:creationId xmlns:a16="http://schemas.microsoft.com/office/drawing/2014/main" id="{7BEAF4A8-2FD2-3BB9-87EE-EE857C6FA11A}"/>
              </a:ext>
            </a:extLst>
          </p:cNvPr>
          <p:cNvSpPr txBox="1">
            <a:spLocks noGrp="1"/>
          </p:cNvSpPr>
          <p:nvPr/>
        </p:nvSpPr>
        <p:spPr>
          <a:xfrm>
            <a:off x="359438" y="154939"/>
            <a:ext cx="6456997" cy="839974"/>
          </a:xfrm>
          <a:prstGeom prst="rect">
            <a:avLst/>
          </a:prstGeom>
        </p:spPr>
        <p:txBody>
          <a:bodyPr vert="horz" wrap="square" lIns="0" tIns="128270" rIns="0" bIns="0" rtlCol="0" anchor="t">
            <a:spAutoFit/>
          </a:bodyPr>
          <a:lstStyle>
            <a:lvl1pPr>
              <a:defRPr sz="3600" b="0" i="0">
                <a:solidFill>
                  <a:schemeClr val="bg1"/>
                </a:solidFill>
                <a:latin typeface="Georgia"/>
                <a:ea typeface="+mj-ea"/>
                <a:cs typeface="Georgia"/>
              </a:defRPr>
            </a:lvl1pPr>
          </a:lstStyle>
          <a:p>
            <a:pPr marL="12700">
              <a:spcBef>
                <a:spcPts val="1010"/>
              </a:spcBef>
            </a:pPr>
            <a:r>
              <a:rPr lang="tr-TR" sz="2800">
                <a:solidFill>
                  <a:srgbClr val="004CC8"/>
                </a:solidFill>
              </a:rPr>
              <a:t>Platform Geliştirme</a:t>
            </a:r>
            <a:endParaRPr lang="en-US" sz="2800">
              <a:solidFill>
                <a:srgbClr val="004CC8"/>
              </a:solidFill>
            </a:endParaRPr>
          </a:p>
          <a:p>
            <a:pPr marL="297180">
              <a:lnSpc>
                <a:spcPct val="100000"/>
              </a:lnSpc>
              <a:spcBef>
                <a:spcPts val="455"/>
              </a:spcBef>
            </a:pPr>
            <a:endParaRPr sz="1400">
              <a:solidFill>
                <a:srgbClr val="004CC8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955488ED-07D0-D276-1BAC-39A160DF61CE}"/>
              </a:ext>
            </a:extLst>
          </p:cNvPr>
          <p:cNvSpPr txBox="1"/>
          <p:nvPr/>
        </p:nvSpPr>
        <p:spPr>
          <a:xfrm>
            <a:off x="359610" y="1139988"/>
            <a:ext cx="3330376" cy="436722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spc="-1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KPI Tanımları</a:t>
            </a: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Dönem</a:t>
            </a:r>
            <a:r>
              <a:rPr lang="en-US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Tanımları</a:t>
            </a: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Personel</a:t>
            </a:r>
            <a:r>
              <a:rPr lang="en-US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Tanımları</a:t>
            </a: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spc="-1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KPI Atama</a:t>
            </a: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Sonuç</a:t>
            </a:r>
            <a:r>
              <a:rPr lang="en-US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Takibi</a:t>
            </a:r>
            <a:endParaRPr lang="en-US" spc="-1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spc="-1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Yetkilendirme</a:t>
            </a:r>
            <a:endParaRPr lang="en-US" spc="-1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Doküman</a:t>
            </a:r>
            <a:r>
              <a:rPr lang="en-US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Yükleme</a:t>
            </a:r>
            <a:endParaRPr lang="en-US" spc="-1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285750" indent="-285750" algn="l">
              <a:lnSpc>
                <a:spcPct val="200000"/>
              </a:lnSpc>
              <a:buFont typeface="Arial"/>
              <a:buChar char="•"/>
            </a:pP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Excele</a:t>
            </a:r>
            <a:r>
              <a:rPr lang="en-US" spc="-10" dirty="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pc="-10" dirty="0" err="1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Aktarma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F1609D-BB9D-2B59-F850-AA84D147D8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8518" y="1140534"/>
            <a:ext cx="9211238" cy="4572003"/>
          </a:xfrm>
          <a:prstGeom prst="rect">
            <a:avLst/>
          </a:prstGeom>
          <a:ln w="38100" cap="sq">
            <a:solidFill>
              <a:schemeClr val="accent3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5160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4CC8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400"/>
            <a:ext cx="12191999" cy="6860776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027236" y="2786379"/>
            <a:ext cx="8138795" cy="628377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2221230" marR="5080" indent="-2209165" algn="ctr">
              <a:spcBef>
                <a:spcPts val="100"/>
              </a:spcBef>
            </a:pPr>
            <a:r>
              <a:rPr lang="en-US" sz="4000" err="1"/>
              <a:t>Teşekkürler</a:t>
            </a:r>
            <a:endParaRPr lang="en-US" err="1"/>
          </a:p>
        </p:txBody>
      </p:sp>
      <p:pic>
        <p:nvPicPr>
          <p:cNvPr id="13" name="Resim 12">
            <a:extLst>
              <a:ext uri="{FF2B5EF4-FFF2-40B4-BE49-F238E27FC236}">
                <a16:creationId xmlns:a16="http://schemas.microsoft.com/office/drawing/2014/main" id="{797473F1-A913-F1D8-C0A0-5470DEC012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60198" y="6062192"/>
            <a:ext cx="2071603" cy="69298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3512813-e05c-4c1a-9444-9766834801fc"/>
    <lcf76f155ced4ddcb4097134ff3c332f xmlns="cb279fd3-f5be-48e2-ba7b-489c611d0fd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9E57382222C6C34087E5EF78B5C13092" ma:contentTypeVersion="17" ma:contentTypeDescription="Yeni belge oluşturun." ma:contentTypeScope="" ma:versionID="59d04c84c837d64e99e6d3a7d4a52441">
  <xsd:schema xmlns:xsd="http://www.w3.org/2001/XMLSchema" xmlns:xs="http://www.w3.org/2001/XMLSchema" xmlns:p="http://schemas.microsoft.com/office/2006/metadata/properties" xmlns:ns2="cb279fd3-f5be-48e2-ba7b-489c611d0fd3" xmlns:ns3="d3512813-e05c-4c1a-9444-9766834801fc" targetNamespace="http://schemas.microsoft.com/office/2006/metadata/properties" ma:root="true" ma:fieldsID="7d2ad3c7b93dfd5b34be2548ac29b26c" ns2:_="" ns3:_="">
    <xsd:import namespace="cb279fd3-f5be-48e2-ba7b-489c611d0fd3"/>
    <xsd:import namespace="d3512813-e05c-4c1a-9444-9766834801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279fd3-f5be-48e2-ba7b-489c611d0f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Resim Etiketleri" ma:readOnly="false" ma:fieldId="{5cf76f15-5ced-4ddc-b409-7134ff3c332f}" ma:taxonomyMulti="true" ma:sspId="690c74a6-d45b-4f37-90f3-08e70b9524d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12813-e05c-4c1a-9444-9766834801fc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db024257-b0b4-46c0-b07a-1de736e11293}" ma:internalName="TaxCatchAll" ma:showField="CatchAllData" ma:web="d3512813-e05c-4c1a-9444-9766834801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B8910B0-ED29-406D-A5CE-D02EE9E29A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0C3790-D6A2-4A71-970D-5863DB3711B4}">
  <ds:schemaRefs>
    <ds:schemaRef ds:uri="cb279fd3-f5be-48e2-ba7b-489c611d0fd3"/>
    <ds:schemaRef ds:uri="http://schemas.microsoft.com/office/2006/metadata/properties"/>
    <ds:schemaRef ds:uri="d3512813-e05c-4c1a-9444-9766834801fc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084333D-3FE3-4788-AD95-F05BB66CF9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b279fd3-f5be-48e2-ba7b-489c611d0fd3"/>
    <ds:schemaRef ds:uri="d3512813-e05c-4c1a-9444-9766834801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1412</TotalTime>
  <Words>261</Words>
  <Application>Microsoft Office PowerPoint</Application>
  <PresentationFormat>Widescreen</PresentationFormat>
  <Paragraphs>72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Office Theme</vt:lpstr>
      <vt:lpstr>ESG Veri Yönetimi  Projesi</vt:lpstr>
      <vt:lpstr>PowerPoint Presentation</vt:lpstr>
      <vt:lpstr>PowerPoint Presentation</vt:lpstr>
      <vt:lpstr>Akış </vt:lpstr>
      <vt:lpstr>PowerPoint Presentation</vt:lpstr>
      <vt:lpstr>Proje Planı</vt:lpstr>
      <vt:lpstr>PowerPoint Presentation</vt:lpstr>
      <vt:lpstr>PowerPoint Presentation</vt:lpstr>
      <vt:lpstr>Teşekkürler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Lorem Ipsum Dolar Sit Amed</dc:title>
  <dc:creator>Fatma Cavanog (Dogus Teknoloji)</dc:creator>
  <cp:lastModifiedBy>Fatma Cavanog (Dogus Teknoloji)</cp:lastModifiedBy>
  <cp:revision>329</cp:revision>
  <dcterms:created xsi:type="dcterms:W3CDTF">2024-09-04T06:25:27Z</dcterms:created>
  <dcterms:modified xsi:type="dcterms:W3CDTF">2026-09-10T07:23:54Z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2024-09-04T00:00:00Z</vt:filetime>
  </property>
  <property fmtid="{D5CDD505-2E9C-101B-9397-08002B2CF9AE}" pid="3" name="LastSaved">
    <vt:filetime>2024-09-04T00:00:00Z</vt:filetime>
  </property>
  <property fmtid="{D5CDD505-2E9C-101B-9397-08002B2CF9AE}" pid="4" name="Producer">
    <vt:lpwstr>macOS Sürüm 14.3.1 (Geliştirme 23D60) Quartz PDFContext</vt:lpwstr>
  </property>
  <property fmtid="{D5CDD505-2E9C-101B-9397-08002B2CF9AE}" pid="5" name="ContentTypeId">
    <vt:lpwstr>0x0101009E57382222C6C34087E5EF78B5C13092</vt:lpwstr>
  </property>
  <property fmtid="{D5CDD505-2E9C-101B-9397-08002B2CF9AE}" pid="6" name="MediaServiceImageTags">
    <vt:lpwstr/>
  </property>
  <property fmtid="{D5CDD505-2E9C-101B-9397-08002B2CF9AE}" pid="7" name="MSIP_Label_e37d9e9d-f81c-48e8-a6ce-76493d27b762_Enabled">
    <vt:lpwstr>true</vt:lpwstr>
  </property>
  <property fmtid="{D5CDD505-2E9C-101B-9397-08002B2CF9AE}" pid="8" name="MSIP_Label_e37d9e9d-f81c-48e8-a6ce-76493d27b762_SetDate">
    <vt:lpwstr>2024-11-26T07:19:41Z</vt:lpwstr>
  </property>
  <property fmtid="{D5CDD505-2E9C-101B-9397-08002B2CF9AE}" pid="9" name="MSIP_Label_e37d9e9d-f81c-48e8-a6ce-76493d27b762_Method">
    <vt:lpwstr>Standard</vt:lpwstr>
  </property>
  <property fmtid="{D5CDD505-2E9C-101B-9397-08002B2CF9AE}" pid="10" name="MSIP_Label_e37d9e9d-f81c-48e8-a6ce-76493d27b762_Name">
    <vt:lpwstr>e37d9e9d-f81c-48e8-a6ce-76493d27b762</vt:lpwstr>
  </property>
  <property fmtid="{D5CDD505-2E9C-101B-9397-08002B2CF9AE}" pid="11" name="MSIP_Label_e37d9e9d-f81c-48e8-a6ce-76493d27b762_SiteId">
    <vt:lpwstr>cc76235c-86ab-4979-bc0b-0e78c66edb7c</vt:lpwstr>
  </property>
  <property fmtid="{D5CDD505-2E9C-101B-9397-08002B2CF9AE}" pid="12" name="MSIP_Label_e37d9e9d-f81c-48e8-a6ce-76493d27b762_ActionId">
    <vt:lpwstr>74e52ef0-ac5a-45a1-a00c-41bab408cb19</vt:lpwstr>
  </property>
  <property fmtid="{D5CDD505-2E9C-101B-9397-08002B2CF9AE}" pid="13" name="MSIP_Label_e37d9e9d-f81c-48e8-a6ce-76493d27b762_ContentBits">
    <vt:lpwstr>2</vt:lpwstr>
  </property>
  <property fmtid="{D5CDD505-2E9C-101B-9397-08002B2CF9AE}" pid="14" name="ClassificationContentMarkingFooterLocations">
    <vt:lpwstr>Office Theme:8</vt:lpwstr>
  </property>
  <property fmtid="{D5CDD505-2E9C-101B-9397-08002B2CF9AE}" pid="15" name="ClassificationContentMarkingFooterText">
    <vt:lpwstr>Bu dokümanda HASSAS bilgi bulunmamaktadır. / This document does not contain SENSITIVE information.</vt:lpwstr>
  </property>
</Properties>
</file>