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B0D4D6-2A50-2FBF-F1B7-55E3F5B762D4}" v="99" dt="2026-09-08T06:12:15.6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re Özensoy" userId="bc73a70b-bc18-4923-9a0d-8b84d01ef0cc" providerId="ADAL" clId="{01CF4DB1-6A75-4156-9C87-B5B6E9F446E7}"/>
    <pc:docChg chg="modSld">
      <pc:chgData name="Emre Özensoy" userId="bc73a70b-bc18-4923-9a0d-8b84d01ef0cc" providerId="ADAL" clId="{01CF4DB1-6A75-4156-9C87-B5B6E9F446E7}" dt="2026-09-08T10:35:16.617" v="38" actId="20577"/>
      <pc:docMkLst>
        <pc:docMk/>
      </pc:docMkLst>
      <pc:sldChg chg="modSp mod">
        <pc:chgData name="Emre Özensoy" userId="bc73a70b-bc18-4923-9a0d-8b84d01ef0cc" providerId="ADAL" clId="{01CF4DB1-6A75-4156-9C87-B5B6E9F446E7}" dt="2026-09-08T10:35:16.617" v="38" actId="20577"/>
        <pc:sldMkLst>
          <pc:docMk/>
          <pc:sldMk cId="0" sldId="257"/>
        </pc:sldMkLst>
        <pc:spChg chg="mod">
          <ac:chgData name="Emre Özensoy" userId="bc73a70b-bc18-4923-9a0d-8b84d01ef0cc" providerId="ADAL" clId="{01CF4DB1-6A75-4156-9C87-B5B6E9F446E7}" dt="2026-09-08T10:35:16.617" v="38" actId="20577"/>
          <ac:spMkLst>
            <pc:docMk/>
            <pc:sldMk cId="0" sldId="257"/>
            <ac:spMk id="3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ED7B8-48D5-4282-8281-8D84CB0F49A6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F74F0-E3B3-4C3D-B767-3D486A070F6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46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24.png"/><Relationship Id="rId5" Type="http://schemas.openxmlformats.org/officeDocument/2006/relationships/image" Target="../media/image5.png"/><Relationship Id="rId10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2788920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2788920"/>
            <a:ext cx="12188952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418320" y="-1188720"/>
            <a:ext cx="4023360" cy="4023360"/>
          </a:xfrm>
          <a:prstGeom prst="ellipse">
            <a:avLst/>
          </a:prstGeom>
          <a:solidFill>
            <a:srgbClr val="1335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104120" y="502920"/>
            <a:ext cx="1828800" cy="1828800"/>
          </a:xfrm>
          <a:prstGeom prst="ellipse">
            <a:avLst/>
          </a:prstGeom>
          <a:solidFill>
            <a:srgbClr val="16406E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40" y="1005840"/>
            <a:ext cx="822960" cy="822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77240" y="566928"/>
            <a:ext cx="658368" cy="658368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722376"/>
            <a:ext cx="347472" cy="34747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65836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BİLGİ TEKNOLOJİLERİ  •  KURUMSAL AĞ ALTYAPISI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77240" y="1298448"/>
            <a:ext cx="8778240" cy="8686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/>
                <a:ea typeface="Georgia" pitchFamily="34" charset="-122"/>
                <a:cs typeface="Georgia" pitchFamily="34" charset="-120"/>
              </a:rPr>
              <a:t>Global SD-WAN </a:t>
            </a:r>
            <a:r>
              <a:rPr lang="en-US" sz="3800" b="1" dirty="0" err="1">
                <a:solidFill>
                  <a:srgbClr val="FFFFFF"/>
                </a:solidFill>
                <a:latin typeface="Georgia"/>
                <a:ea typeface="Georgia" pitchFamily="34" charset="-122"/>
                <a:cs typeface="Georgia" pitchFamily="34" charset="-120"/>
              </a:rPr>
              <a:t>Dönüşüm</a:t>
            </a:r>
            <a:r>
              <a:rPr lang="en-US" sz="3800" b="1" dirty="0">
                <a:solidFill>
                  <a:srgbClr val="FFFFFF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800" b="1" dirty="0" err="1">
                <a:solidFill>
                  <a:srgbClr val="FFFFFF"/>
                </a:solidFill>
                <a:latin typeface="Georgia"/>
                <a:ea typeface="Georgia" pitchFamily="34" charset="-122"/>
                <a:cs typeface="Georgia" pitchFamily="34" charset="-120"/>
              </a:rPr>
              <a:t>Projesi</a:t>
            </a:r>
            <a:endParaRPr lang="en-US" sz="3800" dirty="0" err="1">
              <a:latin typeface="Georgia"/>
            </a:endParaRPr>
          </a:p>
        </p:txBody>
      </p:sp>
      <p:sp>
        <p:nvSpPr>
          <p:cNvPr id="11" name="Text 7"/>
          <p:cNvSpPr/>
          <p:nvPr/>
        </p:nvSpPr>
        <p:spPr>
          <a:xfrm>
            <a:off x="804672" y="219456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Kuruma ait, yedekli ve merkezî yönetilen yazılım tanımlı geniş alan ağı (SD-WAN) mimarisi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502920" y="315468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502920" y="437083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502920" y="321868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</a:t>
            </a:r>
            <a:endParaRPr lang="en-US" sz="3600" dirty="0"/>
          </a:p>
        </p:txBody>
      </p:sp>
      <p:sp>
        <p:nvSpPr>
          <p:cNvPr id="15" name="Text 11"/>
          <p:cNvSpPr/>
          <p:nvPr/>
        </p:nvSpPr>
        <p:spPr>
          <a:xfrm>
            <a:off x="594360" y="384048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EdgeConnect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SD-WAN Cihazı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2816352" y="315468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2816352" y="437083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2816352" y="321868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9" name="Text 15"/>
          <p:cNvSpPr/>
          <p:nvPr/>
        </p:nvSpPr>
        <p:spPr>
          <a:xfrm>
            <a:off x="2907792" y="384048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Ülke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 • KZ • IQ • GH)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5129784" y="315468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7"/>
          <p:cNvSpPr/>
          <p:nvPr/>
        </p:nvSpPr>
        <p:spPr>
          <a:xfrm>
            <a:off x="5129784" y="437083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8"/>
          <p:cNvSpPr/>
          <p:nvPr/>
        </p:nvSpPr>
        <p:spPr>
          <a:xfrm>
            <a:off x="5129784" y="321868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23" name="Text 19"/>
          <p:cNvSpPr/>
          <p:nvPr/>
        </p:nvSpPr>
        <p:spPr>
          <a:xfrm>
            <a:off x="5221224" y="384048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Kıta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(Avrupa•Asya•Afrika)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7443216" y="315468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1"/>
          <p:cNvSpPr/>
          <p:nvPr/>
        </p:nvSpPr>
        <p:spPr>
          <a:xfrm>
            <a:off x="7443216" y="437083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7443216" y="321868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≥%99,9</a:t>
            </a:r>
            <a:endParaRPr lang="en-US" sz="2800" dirty="0"/>
          </a:p>
        </p:txBody>
      </p:sp>
      <p:sp>
        <p:nvSpPr>
          <p:cNvPr id="27" name="Text 23"/>
          <p:cNvSpPr/>
          <p:nvPr/>
        </p:nvSpPr>
        <p:spPr>
          <a:xfrm>
            <a:off x="7534656" y="384048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Erişilebilirlik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Hedefi</a:t>
            </a:r>
            <a:endParaRPr lang="en-US" sz="1100" dirty="0"/>
          </a:p>
        </p:txBody>
      </p:sp>
      <p:sp>
        <p:nvSpPr>
          <p:cNvPr id="28" name="Shape 24"/>
          <p:cNvSpPr/>
          <p:nvPr/>
        </p:nvSpPr>
        <p:spPr>
          <a:xfrm>
            <a:off x="9756648" y="315468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5"/>
          <p:cNvSpPr/>
          <p:nvPr/>
        </p:nvSpPr>
        <p:spPr>
          <a:xfrm>
            <a:off x="9756648" y="437083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6"/>
          <p:cNvSpPr/>
          <p:nvPr/>
        </p:nvSpPr>
        <p:spPr>
          <a:xfrm>
            <a:off x="9756648" y="321868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&lt;1 sn</a:t>
            </a:r>
            <a:endParaRPr lang="en-US" sz="2800" dirty="0"/>
          </a:p>
        </p:txBody>
      </p:sp>
      <p:sp>
        <p:nvSpPr>
          <p:cNvPr id="31" name="Text 27"/>
          <p:cNvSpPr/>
          <p:nvPr/>
        </p:nvSpPr>
        <p:spPr>
          <a:xfrm>
            <a:off x="9848088" y="384048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Failover</a:t>
            </a:r>
            <a:endParaRPr lang="en-US" sz="1100" dirty="0"/>
          </a:p>
        </p:txBody>
      </p:sp>
      <p:sp>
        <p:nvSpPr>
          <p:cNvPr id="32" name="Shape 28"/>
          <p:cNvSpPr/>
          <p:nvPr/>
        </p:nvSpPr>
        <p:spPr>
          <a:xfrm>
            <a:off x="502920" y="4709160"/>
            <a:ext cx="36576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9"/>
          <p:cNvSpPr/>
          <p:nvPr/>
        </p:nvSpPr>
        <p:spPr>
          <a:xfrm>
            <a:off x="502920" y="4709160"/>
            <a:ext cx="82296" cy="13716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928616"/>
            <a:ext cx="402336" cy="402336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1344168" y="4910328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Kuruma Ait WAN</a:t>
            </a:r>
            <a:endParaRPr lang="en-US" sz="1500" dirty="0"/>
          </a:p>
        </p:txBody>
      </p:sp>
      <p:sp>
        <p:nvSpPr>
          <p:cNvPr id="36" name="Text 31"/>
          <p:cNvSpPr/>
          <p:nvPr/>
        </p:nvSpPr>
        <p:spPr>
          <a:xfrm>
            <a:off x="795528" y="5385816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kontrolü operatörden alınıp Tiryaki BT'nin yönetimine geçti; MPLS bağımlılığı kalktı.</a:t>
            </a:r>
            <a:endParaRPr lang="en-US" sz="1100" dirty="0"/>
          </a:p>
        </p:txBody>
      </p:sp>
      <p:sp>
        <p:nvSpPr>
          <p:cNvPr id="37" name="Shape 32"/>
          <p:cNvSpPr/>
          <p:nvPr/>
        </p:nvSpPr>
        <p:spPr>
          <a:xfrm>
            <a:off x="4315968" y="4709160"/>
            <a:ext cx="36576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3"/>
          <p:cNvSpPr/>
          <p:nvPr/>
        </p:nvSpPr>
        <p:spPr>
          <a:xfrm>
            <a:off x="4315968" y="4709160"/>
            <a:ext cx="82296" cy="13716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288" y="4928616"/>
            <a:ext cx="402336" cy="402336"/>
          </a:xfrm>
          <a:prstGeom prst="rect">
            <a:avLst/>
          </a:prstGeom>
        </p:spPr>
      </p:pic>
      <p:sp>
        <p:nvSpPr>
          <p:cNvPr id="40" name="Text 34"/>
          <p:cNvSpPr/>
          <p:nvPr/>
        </p:nvSpPr>
        <p:spPr>
          <a:xfrm>
            <a:off x="5157216" y="4910328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Uçtan Uca Güvenli</a:t>
            </a:r>
            <a:endParaRPr lang="en-US" sz="1500" dirty="0"/>
          </a:p>
        </p:txBody>
      </p:sp>
      <p:sp>
        <p:nvSpPr>
          <p:cNvPr id="41" name="Text 35"/>
          <p:cNvSpPr/>
          <p:nvPr/>
        </p:nvSpPr>
        <p:spPr>
          <a:xfrm>
            <a:off x="4608576" y="5385816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AES-256 IPSec overlay tünelleri ve micro-segmentasyon ile sıfır güven yaklaşımı.</a:t>
            </a:r>
            <a:endParaRPr lang="en-US" sz="1100" dirty="0"/>
          </a:p>
        </p:txBody>
      </p:sp>
      <p:sp>
        <p:nvSpPr>
          <p:cNvPr id="42" name="Shape 36"/>
          <p:cNvSpPr/>
          <p:nvPr/>
        </p:nvSpPr>
        <p:spPr>
          <a:xfrm>
            <a:off x="8129016" y="4709160"/>
            <a:ext cx="36576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Shape 37"/>
          <p:cNvSpPr/>
          <p:nvPr/>
        </p:nvSpPr>
        <p:spPr>
          <a:xfrm>
            <a:off x="8129016" y="4709160"/>
            <a:ext cx="82296" cy="13716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3336" y="4928616"/>
            <a:ext cx="402336" cy="402336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8970264" y="4910328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Kesintisiz Süreklilik</a:t>
            </a:r>
            <a:endParaRPr lang="en-US" sz="1500" dirty="0"/>
          </a:p>
        </p:txBody>
      </p:sp>
      <p:sp>
        <p:nvSpPr>
          <p:cNvPr id="46" name="Text 39"/>
          <p:cNvSpPr/>
          <p:nvPr/>
        </p:nvSpPr>
        <p:spPr>
          <a:xfrm>
            <a:off x="8421624" y="5385816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 + hat + kablosuz çok katmanlı yedeklilik ile saniye altı otomatik failover.</a:t>
            </a:r>
            <a:endParaRPr lang="en-US" sz="1100" dirty="0"/>
          </a:p>
        </p:txBody>
      </p:sp>
      <p:sp>
        <p:nvSpPr>
          <p:cNvPr id="48" name="Text 41"/>
          <p:cNvSpPr/>
          <p:nvPr/>
        </p:nvSpPr>
        <p:spPr>
          <a:xfrm>
            <a:off x="387691" y="6440498"/>
            <a:ext cx="11155680" cy="3108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 dirty="0" err="1">
                <a:solidFill>
                  <a:srgbClr val="5B7185"/>
                </a:solidFill>
                <a:latin typeface="Trebuchet MS"/>
                <a:ea typeface="Calibri"/>
                <a:cs typeface="Calibri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Calibri"/>
                <a:cs typeface="Calibri"/>
              </a:rPr>
              <a:t> Business Solutions</a:t>
            </a:r>
          </a:p>
          <a:p>
            <a:endParaRPr lang="en-US" sz="1100" dirty="0">
              <a:solidFill>
                <a:srgbClr val="5B7185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YÖNETICI ÖZETI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Proje Bir Bakışta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02920" y="141732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02920" y="263347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02920" y="148132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</a:t>
            </a:r>
            <a:endParaRPr lang="en-US" sz="3600" dirty="0"/>
          </a:p>
        </p:txBody>
      </p:sp>
      <p:sp>
        <p:nvSpPr>
          <p:cNvPr id="11" name="Text 8"/>
          <p:cNvSpPr/>
          <p:nvPr/>
        </p:nvSpPr>
        <p:spPr>
          <a:xfrm>
            <a:off x="594360" y="210312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EdgeConnect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SD-WAN Cihazı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2816352" y="141732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2816352" y="263347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816352" y="148132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2907792" y="210312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Ülke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 • KZ • IQ • GH)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129784" y="141732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5129784" y="263347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129784" y="148132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19" name="Text 16"/>
          <p:cNvSpPr/>
          <p:nvPr/>
        </p:nvSpPr>
        <p:spPr>
          <a:xfrm>
            <a:off x="5221224" y="210312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Kıta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(Avrupa•Asya•Afrika)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443216" y="141732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7443216" y="263347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7443216" y="148132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≥%99,9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7534656" y="210312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Erişilebilirlik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Hedefi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9756648" y="1417320"/>
            <a:ext cx="2212848" cy="128016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9756648" y="2633472"/>
            <a:ext cx="2212848" cy="64008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9756648" y="1481328"/>
            <a:ext cx="22128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&lt;1 sn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9848088" y="2103120"/>
            <a:ext cx="2029968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Otomatik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Failover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502920" y="2926080"/>
            <a:ext cx="11183112" cy="137160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502920" y="2926080"/>
            <a:ext cx="91440" cy="1371600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3127248"/>
            <a:ext cx="292608" cy="292608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097280" y="312724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F2B33D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ÖNE ÇIKAN KAZANIMLAR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713232" y="3547872"/>
            <a:ext cx="2651760" cy="621792"/>
          </a:xfrm>
          <a:prstGeom prst="roundRect">
            <a:avLst>
              <a:gd name="adj" fmla="val 11765"/>
            </a:avLst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" y="3721608"/>
            <a:ext cx="274320" cy="27432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1243584" y="3584448"/>
            <a:ext cx="20299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Operatörden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bağımsız</a:t>
            </a: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yapı</a:t>
            </a:r>
            <a:endParaRPr lang="en-US" sz="1100" dirty="0"/>
          </a:p>
        </p:txBody>
      </p:sp>
      <p:sp>
        <p:nvSpPr>
          <p:cNvPr id="35" name="Shape 30"/>
          <p:cNvSpPr/>
          <p:nvPr/>
        </p:nvSpPr>
        <p:spPr>
          <a:xfrm>
            <a:off x="3483864" y="3547872"/>
            <a:ext cx="2651760" cy="621792"/>
          </a:xfrm>
          <a:prstGeom prst="roundRect">
            <a:avLst>
              <a:gd name="adj" fmla="val 11765"/>
            </a:avLst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8456" y="3721608"/>
            <a:ext cx="274320" cy="274320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4014216" y="3584448"/>
            <a:ext cx="20299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MPLS'ten Metro</a:t>
            </a:r>
            <a:endParaRPr lang="en-US" sz="11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Ethernet'e geçildi</a:t>
            </a:r>
            <a:endParaRPr lang="en-US" sz="1100" dirty="0"/>
          </a:p>
        </p:txBody>
      </p:sp>
      <p:sp>
        <p:nvSpPr>
          <p:cNvPr id="38" name="Shape 32"/>
          <p:cNvSpPr/>
          <p:nvPr/>
        </p:nvSpPr>
        <p:spPr>
          <a:xfrm>
            <a:off x="6254496" y="3547872"/>
            <a:ext cx="2651760" cy="621792"/>
          </a:xfrm>
          <a:prstGeom prst="roundRect">
            <a:avLst>
              <a:gd name="adj" fmla="val 11765"/>
            </a:avLst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9088" y="3721608"/>
            <a:ext cx="274320" cy="274320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6784848" y="3584448"/>
            <a:ext cx="20299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Kesintisiz operasyon</a:t>
            </a:r>
            <a:endParaRPr lang="en-US" sz="11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(&lt;1 sn failover)</a:t>
            </a:r>
            <a:endParaRPr lang="en-US" sz="1100" dirty="0"/>
          </a:p>
        </p:txBody>
      </p:sp>
      <p:sp>
        <p:nvSpPr>
          <p:cNvPr id="41" name="Shape 34"/>
          <p:cNvSpPr/>
          <p:nvPr/>
        </p:nvSpPr>
        <p:spPr>
          <a:xfrm>
            <a:off x="9025128" y="3547872"/>
            <a:ext cx="2651760" cy="621792"/>
          </a:xfrm>
          <a:prstGeom prst="roundRect">
            <a:avLst>
              <a:gd name="adj" fmla="val 11765"/>
            </a:avLst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9720" y="3721608"/>
            <a:ext cx="274320" cy="274320"/>
          </a:xfrm>
          <a:prstGeom prst="rect">
            <a:avLst/>
          </a:prstGeom>
        </p:spPr>
      </p:pic>
      <p:sp>
        <p:nvSpPr>
          <p:cNvPr id="43" name="Text 35"/>
          <p:cNvSpPr/>
          <p:nvPr/>
        </p:nvSpPr>
        <p:spPr>
          <a:xfrm>
            <a:off x="9555480" y="3584448"/>
            <a:ext cx="20299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SilverPeak ile tek</a:t>
            </a:r>
            <a:endParaRPr lang="en-US" sz="11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panelden yönetim</a:t>
            </a:r>
            <a:endParaRPr lang="en-US" sz="1100" dirty="0"/>
          </a:p>
        </p:txBody>
      </p:sp>
      <p:sp>
        <p:nvSpPr>
          <p:cNvPr id="44" name="Shape 36"/>
          <p:cNvSpPr/>
          <p:nvPr/>
        </p:nvSpPr>
        <p:spPr>
          <a:xfrm>
            <a:off x="502920" y="4480560"/>
            <a:ext cx="36576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37"/>
          <p:cNvSpPr/>
          <p:nvPr/>
        </p:nvSpPr>
        <p:spPr>
          <a:xfrm>
            <a:off x="502920" y="4480560"/>
            <a:ext cx="82296" cy="169164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" y="4736592"/>
            <a:ext cx="420624" cy="420624"/>
          </a:xfrm>
          <a:prstGeom prst="rect">
            <a:avLst/>
          </a:prstGeom>
        </p:spPr>
      </p:pic>
      <p:sp>
        <p:nvSpPr>
          <p:cNvPr id="47" name="Text 38"/>
          <p:cNvSpPr/>
          <p:nvPr/>
        </p:nvSpPr>
        <p:spPr>
          <a:xfrm>
            <a:off x="1371600" y="4718304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 yapıldı?</a:t>
            </a:r>
            <a:endParaRPr lang="en-US" sz="1550" dirty="0"/>
          </a:p>
        </p:txBody>
      </p:sp>
      <p:sp>
        <p:nvSpPr>
          <p:cNvPr id="48" name="Text 39"/>
          <p:cNvSpPr/>
          <p:nvPr/>
        </p:nvSpPr>
        <p:spPr>
          <a:xfrm>
            <a:off x="795528" y="5230368"/>
            <a:ext cx="3108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Operatöre bağımlı, dağınık WAN yapısı; Tiryaki BT'nin SilverPeak'ten yönettiği Aruba EdgeConnect SD-WAN fabric'ine dönüştürüldü.</a:t>
            </a:r>
            <a:endParaRPr lang="en-US" sz="1150" dirty="0"/>
          </a:p>
        </p:txBody>
      </p:sp>
      <p:sp>
        <p:nvSpPr>
          <p:cNvPr id="49" name="Shape 40"/>
          <p:cNvSpPr/>
          <p:nvPr/>
        </p:nvSpPr>
        <p:spPr>
          <a:xfrm>
            <a:off x="4315968" y="4480560"/>
            <a:ext cx="36576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0" name="Shape 41"/>
          <p:cNvSpPr/>
          <p:nvPr/>
        </p:nvSpPr>
        <p:spPr>
          <a:xfrm>
            <a:off x="4315968" y="4480560"/>
            <a:ext cx="82296" cy="169164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0288" y="4736592"/>
            <a:ext cx="420624" cy="420624"/>
          </a:xfrm>
          <a:prstGeom prst="rect">
            <a:avLst/>
          </a:prstGeom>
        </p:spPr>
      </p:pic>
      <p:sp>
        <p:nvSpPr>
          <p:cNvPr id="52" name="Text 42"/>
          <p:cNvSpPr/>
          <p:nvPr/>
        </p:nvSpPr>
        <p:spPr>
          <a:xfrm>
            <a:off x="5184648" y="4718304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Nerede?</a:t>
            </a:r>
            <a:endParaRPr lang="en-US" sz="1550" dirty="0"/>
          </a:p>
        </p:txBody>
      </p:sp>
      <p:sp>
        <p:nvSpPr>
          <p:cNvPr id="53" name="Text 43"/>
          <p:cNvSpPr/>
          <p:nvPr/>
        </p:nvSpPr>
        <p:spPr>
          <a:xfrm>
            <a:off x="4608576" y="5230368"/>
            <a:ext cx="3108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EdgeConnect cihazı ile 4 ülke ve 3 kıtada; İstanbul ve Ankara datacenter'ları hub olacak şekilde konumlandı.</a:t>
            </a:r>
            <a:endParaRPr lang="en-US" sz="1150" dirty="0"/>
          </a:p>
        </p:txBody>
      </p:sp>
      <p:sp>
        <p:nvSpPr>
          <p:cNvPr id="54" name="Shape 44"/>
          <p:cNvSpPr/>
          <p:nvPr/>
        </p:nvSpPr>
        <p:spPr>
          <a:xfrm>
            <a:off x="8129016" y="4480560"/>
            <a:ext cx="36576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5" name="Shape 45"/>
          <p:cNvSpPr/>
          <p:nvPr/>
        </p:nvSpPr>
        <p:spPr>
          <a:xfrm>
            <a:off x="8129016" y="4480560"/>
            <a:ext cx="82296" cy="169164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03336" y="4736592"/>
            <a:ext cx="420624" cy="420624"/>
          </a:xfrm>
          <a:prstGeom prst="rect">
            <a:avLst/>
          </a:prstGeom>
        </p:spPr>
      </p:pic>
      <p:sp>
        <p:nvSpPr>
          <p:cNvPr id="57" name="Text 46"/>
          <p:cNvSpPr/>
          <p:nvPr/>
        </p:nvSpPr>
        <p:spPr>
          <a:xfrm>
            <a:off x="8997696" y="4718304"/>
            <a:ext cx="2606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Nasıl?</a:t>
            </a:r>
            <a:endParaRPr lang="en-US" sz="1550" dirty="0"/>
          </a:p>
        </p:txBody>
      </p:sp>
      <p:sp>
        <p:nvSpPr>
          <p:cNvPr id="58" name="Text 47"/>
          <p:cNvSpPr/>
          <p:nvPr/>
        </p:nvSpPr>
        <p:spPr>
          <a:xfrm>
            <a:off x="8421624" y="5230368"/>
            <a:ext cx="3108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AES-256 IPSec overlay, cihaz + hat + kablosuz katmanlı yedeklilik ve BFD ile saniye altı failover.</a:t>
            </a:r>
            <a:endParaRPr lang="en-US" sz="1150" dirty="0"/>
          </a:p>
        </p:txBody>
      </p:sp>
      <p:sp>
        <p:nvSpPr>
          <p:cNvPr id="59" name="Text 48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000" dirty="0"/>
          </a:p>
        </p:txBody>
      </p:sp>
      <p:sp>
        <p:nvSpPr>
          <p:cNvPr id="60" name="Text 49"/>
          <p:cNvSpPr/>
          <p:nvPr/>
        </p:nvSpPr>
        <p:spPr>
          <a:xfrm>
            <a:off x="502920" y="6530898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 dirty="0" err="1">
                <a:solidFill>
                  <a:srgbClr val="5B7185"/>
                </a:solidFill>
                <a:latin typeface="Trebuchet MS"/>
                <a:ea typeface="Calibri"/>
                <a:cs typeface="Calibri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Calibri"/>
                <a:cs typeface="Calibri"/>
              </a:rPr>
              <a:t> Business Solutions</a:t>
            </a:r>
          </a:p>
          <a:p>
            <a:endParaRPr lang="en-US" sz="1100" dirty="0">
              <a:solidFill>
                <a:srgbClr val="5B7185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900" dirty="0">
              <a:solidFill>
                <a:srgbClr val="5B7185"/>
              </a:solidFill>
              <a:latin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BAŞLANGIÇ NOKTASI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Neden SD-WAN?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46304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WAN, operatör kontrolünde, tek hatta bağımlı ve merkezî görünürlükten yoksundu. Çok uluslu büyüme, kesintisiz ve kuruma ait bir WAN katmanı gerektiriyordu.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02920" y="2286000"/>
            <a:ext cx="55321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02920" y="2286000"/>
            <a:ext cx="5532120" cy="6400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260604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17320" y="2578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Operatör Bağımlı WAN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813816" y="3154680"/>
            <a:ext cx="491032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trafiği ve topolojisi operatör tarafından yönetiliyor; BT ekibi uçtan uca kontrol ve politika uygulayamıyordu.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309360" y="2286000"/>
            <a:ext cx="55321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309360" y="2286000"/>
            <a:ext cx="5532120" cy="6400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968" y="260604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223760" y="2578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Yedeksiz Bağlantı</a:t>
            </a:r>
            <a:endParaRPr lang="en-US" sz="1650" dirty="0"/>
          </a:p>
        </p:txBody>
      </p:sp>
      <p:sp>
        <p:nvSpPr>
          <p:cNvPr id="18" name="Text 13"/>
          <p:cNvSpPr/>
          <p:nvPr/>
        </p:nvSpPr>
        <p:spPr>
          <a:xfrm>
            <a:off x="6620256" y="3154680"/>
            <a:ext cx="491032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cihaz / tek hat yapısı; bir arıza kritik üretim sahalarını komple internetsiz bırakabiliyordu.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502920" y="4251960"/>
            <a:ext cx="55321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502920" y="4251960"/>
            <a:ext cx="5532120" cy="6400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4572000"/>
            <a:ext cx="457200" cy="457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17320" y="454456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Sınırlı Görünürlük</a:t>
            </a:r>
            <a:endParaRPr lang="en-US" sz="1650" dirty="0"/>
          </a:p>
        </p:txBody>
      </p:sp>
      <p:sp>
        <p:nvSpPr>
          <p:cNvPr id="23" name="Text 17"/>
          <p:cNvSpPr/>
          <p:nvPr/>
        </p:nvSpPr>
        <p:spPr>
          <a:xfrm>
            <a:off x="813816" y="5120640"/>
            <a:ext cx="491032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bazlı trafik, gecikme ve hat sağlığı merkezî izlenemiyor, sorun tespiti yavaş kalıyordu.</a:t>
            </a:r>
            <a:endParaRPr lang="en-US" sz="1250" dirty="0"/>
          </a:p>
        </p:txBody>
      </p:sp>
      <p:sp>
        <p:nvSpPr>
          <p:cNvPr id="24" name="Shape 18"/>
          <p:cNvSpPr/>
          <p:nvPr/>
        </p:nvSpPr>
        <p:spPr>
          <a:xfrm>
            <a:off x="6309360" y="4251960"/>
            <a:ext cx="553212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6309360" y="4251960"/>
            <a:ext cx="5532120" cy="6400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968" y="4572000"/>
            <a:ext cx="457200" cy="4572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223760" y="454456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Yüksek MPLS Maliyeti</a:t>
            </a:r>
            <a:endParaRPr lang="en-US" sz="1650" dirty="0"/>
          </a:p>
        </p:txBody>
      </p:sp>
      <p:sp>
        <p:nvSpPr>
          <p:cNvPr id="28" name="Text 21"/>
          <p:cNvSpPr/>
          <p:nvPr/>
        </p:nvSpPr>
        <p:spPr>
          <a:xfrm>
            <a:off x="6620256" y="5120640"/>
            <a:ext cx="491032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Pahalı kiralık hat (MPLS/LL) bağımlılığı; yeni saha açılışında uzun tedarik ve devreye alma süreleri.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000" dirty="0"/>
          </a:p>
        </p:txBody>
      </p:sp>
      <p:sp>
        <p:nvSpPr>
          <p:cNvPr id="30" name="Text 23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MIMARI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SD-WAN Fabric Topolojisi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4617720" y="1417320"/>
            <a:ext cx="2971800" cy="713232"/>
          </a:xfrm>
          <a:prstGeom prst="roundRect">
            <a:avLst>
              <a:gd name="adj" fmla="val 15385"/>
            </a:avLst>
          </a:prstGeom>
          <a:solidFill>
            <a:srgbClr val="12B5A5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591056"/>
            <a:ext cx="384048" cy="38404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49240" y="1481328"/>
            <a:ext cx="214884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SilverPeak Orchestrator</a:t>
            </a:r>
            <a:endParaRPr lang="en-US" sz="1250" dirty="0"/>
          </a:p>
          <a:p>
            <a:pPr marL="0" indent="0">
              <a:buNone/>
            </a:pPr>
            <a:r>
              <a:rPr lang="en-US" sz="900" dirty="0">
                <a:solidFill>
                  <a:srgbClr val="E9FB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Bulut tabanlı merkezî SD-WAN yönetimi &amp; izleme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089904" y="2130552"/>
            <a:ext cx="0" cy="457200"/>
          </a:xfrm>
          <a:prstGeom prst="line">
            <a:avLst/>
          </a:prstGeom>
          <a:noFill/>
          <a:ln w="19050">
            <a:solidFill>
              <a:srgbClr val="27C4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2377440" y="2651760"/>
            <a:ext cx="2377440" cy="91440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2377440" y="2651760"/>
            <a:ext cx="2377440" cy="6400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0" y="2907792"/>
            <a:ext cx="384048" cy="38404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035808" y="2798064"/>
            <a:ext cx="1645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PREMIER DC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3035808" y="3072384"/>
            <a:ext cx="16916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FC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Eyüpsultan / İstanbul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2560320" y="3310128"/>
            <a:ext cx="20116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27C4E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2× EC — HUB</a:t>
            </a:r>
            <a:endParaRPr lang="en-US" sz="900" dirty="0"/>
          </a:p>
        </p:txBody>
      </p:sp>
      <p:sp>
        <p:nvSpPr>
          <p:cNvPr id="18" name="Shape 13"/>
          <p:cNvSpPr/>
          <p:nvPr/>
        </p:nvSpPr>
        <p:spPr>
          <a:xfrm>
            <a:off x="7452360" y="2651760"/>
            <a:ext cx="2377440" cy="91440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452360" y="2651760"/>
            <a:ext cx="2377440" cy="6400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240" y="2907792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110728" y="2798064"/>
            <a:ext cx="164592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Georgia"/>
              </a:rPr>
              <a:t>BEYLERBEYİ</a:t>
            </a:r>
            <a:endParaRPr lang="en-US" dirty="0"/>
          </a:p>
        </p:txBody>
      </p:sp>
      <p:sp>
        <p:nvSpPr>
          <p:cNvPr id="22" name="Text 16"/>
          <p:cNvSpPr/>
          <p:nvPr/>
        </p:nvSpPr>
        <p:spPr>
          <a:xfrm>
            <a:off x="8110728" y="3072384"/>
            <a:ext cx="1691640" cy="21945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 dirty="0" err="1">
                <a:solidFill>
                  <a:srgbClr val="AFC4D8"/>
                </a:solidFill>
                <a:ea typeface="Calibri"/>
                <a:cs typeface="Calibri"/>
              </a:rPr>
              <a:t>Üsküdar</a:t>
            </a:r>
            <a:r>
              <a:rPr lang="en-US" sz="900" dirty="0">
                <a:solidFill>
                  <a:srgbClr val="AFC4D8"/>
                </a:solidFill>
                <a:ea typeface="Calibri"/>
                <a:cs typeface="Calibri"/>
              </a:rPr>
              <a:t> / İstanbul</a:t>
            </a:r>
          </a:p>
        </p:txBody>
      </p:sp>
      <p:sp>
        <p:nvSpPr>
          <p:cNvPr id="23" name="Text 17"/>
          <p:cNvSpPr/>
          <p:nvPr/>
        </p:nvSpPr>
        <p:spPr>
          <a:xfrm>
            <a:off x="7635240" y="3421640"/>
            <a:ext cx="2011680" cy="21945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 b="1" dirty="0">
                <a:solidFill>
                  <a:srgbClr val="27C4E0"/>
                </a:solidFill>
                <a:latin typeface="Consolas"/>
                <a:ea typeface="Consolas" pitchFamily="34" charset="-122"/>
                <a:cs typeface="Consolas" pitchFamily="34" charset="-120"/>
              </a:rPr>
              <a:t>2× EC — HUB</a:t>
            </a:r>
            <a:endParaRPr lang="en-US" sz="900" dirty="0">
              <a:solidFill>
                <a:srgbClr val="000000"/>
              </a:solidFill>
              <a:latin typeface="Consolas"/>
              <a:ea typeface="Consolas" pitchFamily="34" charset="-122"/>
              <a:cs typeface="Consolas" pitchFamily="34" charset="-120"/>
            </a:endParaRPr>
          </a:p>
          <a:p>
            <a:pPr marL="0" indent="0">
              <a:buNone/>
            </a:pPr>
            <a:endParaRPr lang="en-US" sz="900" b="1" dirty="0">
              <a:solidFill>
                <a:srgbClr val="27C4E0"/>
              </a:solidFill>
              <a:latin typeface="Consolas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1463040" y="3794760"/>
            <a:ext cx="9262872" cy="566928"/>
          </a:xfrm>
          <a:prstGeom prst="roundRect">
            <a:avLst>
              <a:gd name="adj" fmla="val 16129"/>
            </a:avLst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40" y="3931920"/>
            <a:ext cx="292608" cy="29260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2103120" y="3886200"/>
            <a:ext cx="4114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SD-WAN OVERLAY FABRIC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5852160" y="3886200"/>
            <a:ext cx="4754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AES-256 IPSec tünel ağı  •  Dinamik path steering  •  QoS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3566160" y="3566160"/>
            <a:ext cx="0" cy="228600"/>
          </a:xfrm>
          <a:prstGeom prst="line">
            <a:avLst/>
          </a:prstGeom>
          <a:noFill/>
          <a:ln w="19050">
            <a:solidFill>
              <a:srgbClr val="27C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8641080" y="3566160"/>
            <a:ext cx="0" cy="228600"/>
          </a:xfrm>
          <a:prstGeom prst="line">
            <a:avLst/>
          </a:prstGeom>
          <a:noFill/>
          <a:ln w="19050">
            <a:solidFill>
              <a:srgbClr val="27C4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2331720" y="4361688"/>
            <a:ext cx="0" cy="301752"/>
          </a:xfrm>
          <a:prstGeom prst="line">
            <a:avLst/>
          </a:prstGeom>
          <a:noFill/>
          <a:ln w="15875">
            <a:solidFill>
              <a:srgbClr val="27C4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502920" y="4663440"/>
            <a:ext cx="3712464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5"/>
          <p:cNvSpPr/>
          <p:nvPr/>
        </p:nvSpPr>
        <p:spPr>
          <a:xfrm>
            <a:off x="502920" y="4663440"/>
            <a:ext cx="3712464" cy="457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764024"/>
            <a:ext cx="256032" cy="25603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051560" y="4700016"/>
            <a:ext cx="3108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İstanbul &amp; Marmara  — SPOKE</a:t>
            </a:r>
            <a:endParaRPr lang="en-US" sz="1150" dirty="0"/>
          </a:p>
        </p:txBody>
      </p:sp>
      <p:sp>
        <p:nvSpPr>
          <p:cNvPr id="35" name="Text 27"/>
          <p:cNvSpPr/>
          <p:nvPr/>
        </p:nvSpPr>
        <p:spPr>
          <a:xfrm>
            <a:off x="704088" y="5212080"/>
            <a:ext cx="33375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Beylerbeyi ×2 • Küplüce ×2 • Altunizade ×2 • Teknopark (Ataşehir) • Bandırma • Karacabey • Tekirdağ</a:t>
            </a:r>
            <a:endParaRPr lang="en-US" sz="1100" dirty="0"/>
          </a:p>
        </p:txBody>
      </p:sp>
      <p:sp>
        <p:nvSpPr>
          <p:cNvPr id="36" name="Shape 28"/>
          <p:cNvSpPr/>
          <p:nvPr/>
        </p:nvSpPr>
        <p:spPr>
          <a:xfrm>
            <a:off x="6053328" y="4361688"/>
            <a:ext cx="0" cy="301752"/>
          </a:xfrm>
          <a:prstGeom prst="line">
            <a:avLst/>
          </a:prstGeom>
          <a:noFill/>
          <a:ln w="15875">
            <a:solidFill>
              <a:srgbClr val="27C4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29"/>
          <p:cNvSpPr/>
          <p:nvPr/>
        </p:nvSpPr>
        <p:spPr>
          <a:xfrm>
            <a:off x="4224528" y="4663440"/>
            <a:ext cx="3712464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4224528" y="4663440"/>
            <a:ext cx="3712464" cy="457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7408" y="4764024"/>
            <a:ext cx="256032" cy="256032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4773168" y="4700016"/>
            <a:ext cx="3108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Anadolu &amp; Karadeniz  — SPOKE</a:t>
            </a:r>
            <a:endParaRPr lang="en-US" sz="1150" dirty="0"/>
          </a:p>
        </p:txBody>
      </p:sp>
      <p:sp>
        <p:nvSpPr>
          <p:cNvPr id="41" name="Text 32"/>
          <p:cNvSpPr/>
          <p:nvPr/>
        </p:nvSpPr>
        <p:spPr>
          <a:xfrm>
            <a:off x="4425696" y="5212080"/>
            <a:ext cx="3337560" cy="8686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>
              <a:lnSpc>
                <a:spcPct val="105000"/>
              </a:lnSpc>
            </a:pPr>
            <a:r>
              <a:rPr lang="en-US" sz="1100" dirty="0" err="1">
                <a:solidFill>
                  <a:srgbClr val="13202B"/>
                </a:solidFill>
                <a:latin typeface="Calibri"/>
                <a:ea typeface="Calibri"/>
                <a:cs typeface="Calibri"/>
              </a:rPr>
              <a:t>Çorum</a:t>
            </a:r>
            <a:r>
              <a:rPr lang="en-US" sz="1100" dirty="0">
                <a:solidFill>
                  <a:srgbClr val="13202B"/>
                </a:solidFill>
                <a:latin typeface="Calibri"/>
                <a:ea typeface="Calibri"/>
                <a:cs typeface="Calibri"/>
              </a:rPr>
              <a:t> ×2 • Samsun • Giresun ×3 • Trabzon • Konya • Gaziantep ×3 • Mersin ×2 • </a:t>
            </a:r>
            <a:r>
              <a:rPr lang="en-US" sz="1100" dirty="0" err="1">
                <a:solidFill>
                  <a:srgbClr val="13202B"/>
                </a:solidFill>
                <a:latin typeface="Calibri"/>
                <a:ea typeface="Calibri"/>
                <a:cs typeface="Calibri"/>
              </a:rPr>
              <a:t>Muş</a:t>
            </a:r>
            <a:r>
              <a:rPr lang="en-US" sz="1100" dirty="0">
                <a:solidFill>
                  <a:srgbClr val="13202B"/>
                </a:solidFill>
                <a:latin typeface="Calibri"/>
                <a:ea typeface="Calibri"/>
                <a:cs typeface="Calibri"/>
              </a:rPr>
              <a:t> • </a:t>
            </a:r>
            <a:r>
              <a:rPr lang="en-US" sz="1100" dirty="0" err="1">
                <a:solidFill>
                  <a:srgbClr val="13202B"/>
                </a:solidFill>
                <a:latin typeface="Calibri"/>
                <a:ea typeface="Calibri"/>
                <a:cs typeface="Calibri"/>
              </a:rPr>
              <a:t>Ayvalık</a:t>
            </a:r>
            <a:r>
              <a:rPr lang="en-US" sz="1100" dirty="0">
                <a:solidFill>
                  <a:srgbClr val="13202B"/>
                </a:solidFill>
                <a:latin typeface="Calibri"/>
                <a:ea typeface="Calibri"/>
                <a:cs typeface="Calibri"/>
              </a:rPr>
              <a:t> ×2• Ankara</a:t>
            </a:r>
            <a:endParaRPr lang="en-US" sz="1100" dirty="0">
              <a:solidFill>
                <a:srgbClr val="13202B"/>
              </a:solidFill>
              <a:ea typeface="Calibri"/>
              <a:cs typeface="Calibri"/>
            </a:endParaRPr>
          </a:p>
        </p:txBody>
      </p:sp>
      <p:sp>
        <p:nvSpPr>
          <p:cNvPr id="42" name="Shape 33"/>
          <p:cNvSpPr/>
          <p:nvPr/>
        </p:nvSpPr>
        <p:spPr>
          <a:xfrm>
            <a:off x="9774936" y="4361688"/>
            <a:ext cx="0" cy="301752"/>
          </a:xfrm>
          <a:prstGeom prst="line">
            <a:avLst/>
          </a:prstGeom>
          <a:noFill/>
          <a:ln w="15875">
            <a:solidFill>
              <a:srgbClr val="27C4E0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34"/>
          <p:cNvSpPr/>
          <p:nvPr/>
        </p:nvSpPr>
        <p:spPr>
          <a:xfrm>
            <a:off x="7946136" y="4663440"/>
            <a:ext cx="3712464" cy="1508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35"/>
          <p:cNvSpPr/>
          <p:nvPr/>
        </p:nvSpPr>
        <p:spPr>
          <a:xfrm>
            <a:off x="7946136" y="4663440"/>
            <a:ext cx="3712464" cy="457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5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9016" y="4764024"/>
            <a:ext cx="256032" cy="256032"/>
          </a:xfrm>
          <a:prstGeom prst="rect">
            <a:avLst/>
          </a:prstGeom>
        </p:spPr>
      </p:pic>
      <p:sp>
        <p:nvSpPr>
          <p:cNvPr id="46" name="Text 36"/>
          <p:cNvSpPr/>
          <p:nvPr/>
        </p:nvSpPr>
        <p:spPr>
          <a:xfrm>
            <a:off x="8494776" y="4700016"/>
            <a:ext cx="3108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Yurt Dışı  — SPOKE</a:t>
            </a:r>
            <a:endParaRPr lang="en-US" sz="1150" dirty="0"/>
          </a:p>
        </p:txBody>
      </p:sp>
      <p:sp>
        <p:nvSpPr>
          <p:cNvPr id="47" name="Text 37"/>
          <p:cNvSpPr/>
          <p:nvPr/>
        </p:nvSpPr>
        <p:spPr>
          <a:xfrm>
            <a:off x="8147304" y="5212080"/>
            <a:ext cx="33375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Kazakistan ×2 (Fabrika + Ofis) • Irak (Bağdat + Basra) • Gana (Akra + Tema)</a:t>
            </a:r>
            <a:endParaRPr lang="en-US" sz="1100" dirty="0"/>
          </a:p>
        </p:txBody>
      </p:sp>
      <p:sp>
        <p:nvSpPr>
          <p:cNvPr id="48" name="Text 38"/>
          <p:cNvSpPr/>
          <p:nvPr/>
        </p:nvSpPr>
        <p:spPr>
          <a:xfrm>
            <a:off x="502920" y="626364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Underlay: Metro Ethernet omurga (Kasım 2025) + kritik sahalarda kablosuz yedek hat (4.5G / Radyo Link) + bölgesel bağımsız internet çıkışı</a:t>
            </a:r>
            <a:endParaRPr lang="en-US" sz="1050" dirty="0"/>
          </a:p>
        </p:txBody>
      </p:sp>
      <p:sp>
        <p:nvSpPr>
          <p:cNvPr id="49" name="Text 39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1000" dirty="0"/>
          </a:p>
        </p:txBody>
      </p:sp>
      <p:sp>
        <p:nvSpPr>
          <p:cNvPr id="50" name="Text 40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İŞ SÜREKLILIĞI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Doğrulanabilir Kesintisizlik &amp; Failover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325880"/>
            <a:ext cx="11109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 katmanlı yedeklilik ve sürekli yol izleme (BFD) ile hat/cihaz arızasında saniye altı otomatik geçiş sağlanır; SLA hedefi ölçülebilir ve raporlanabilirdir.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02920" y="1965960"/>
            <a:ext cx="3657600" cy="210312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02920" y="1965960"/>
            <a:ext cx="3657600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2240280"/>
            <a:ext cx="402336" cy="4023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2148840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≥ %99,9</a:t>
            </a:r>
            <a:endParaRPr lang="en-US" sz="3400" dirty="0"/>
          </a:p>
        </p:txBody>
      </p:sp>
      <p:sp>
        <p:nvSpPr>
          <p:cNvPr id="13" name="Text 9"/>
          <p:cNvSpPr/>
          <p:nvPr/>
        </p:nvSpPr>
        <p:spPr>
          <a:xfrm>
            <a:off x="722376" y="2862072"/>
            <a:ext cx="3218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HİZMET ERİŞİLEBİLİRLİĞİ (SLA HEDEFİ)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740664" y="3337560"/>
            <a:ext cx="31821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Yıllık ≤ 8,8 saat plansız kesinti bütçesi; SilverPeak Orchestrator'da sürekli ölçülür ve raporlanır.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4315968" y="1965960"/>
            <a:ext cx="3657600" cy="210312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4315968" y="1965960"/>
            <a:ext cx="3657600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240280"/>
            <a:ext cx="402336" cy="40233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093208" y="2148840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 1 sn</a:t>
            </a:r>
            <a:endParaRPr lang="en-US" sz="3400" dirty="0"/>
          </a:p>
        </p:txBody>
      </p:sp>
      <p:sp>
        <p:nvSpPr>
          <p:cNvPr id="19" name="Text 14"/>
          <p:cNvSpPr/>
          <p:nvPr/>
        </p:nvSpPr>
        <p:spPr>
          <a:xfrm>
            <a:off x="4535424" y="2862072"/>
            <a:ext cx="3218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OTOMATİK FAILOVER (BFD)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4553712" y="3337560"/>
            <a:ext cx="31821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Sürekli yol izleme; hat kalitesi bozulunca trafik saniye altında sağlıklı yola/hatta taşınır.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8129016" y="1965960"/>
            <a:ext cx="3657600" cy="2103120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7"/>
          <p:cNvSpPr/>
          <p:nvPr/>
        </p:nvSpPr>
        <p:spPr>
          <a:xfrm>
            <a:off x="8129016" y="1965960"/>
            <a:ext cx="3657600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5048" y="2240280"/>
            <a:ext cx="402336" cy="40233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906256" y="2148840"/>
            <a:ext cx="27432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3400" dirty="0"/>
          </a:p>
        </p:txBody>
      </p:sp>
      <p:sp>
        <p:nvSpPr>
          <p:cNvPr id="25" name="Text 19"/>
          <p:cNvSpPr/>
          <p:nvPr/>
        </p:nvSpPr>
        <p:spPr>
          <a:xfrm>
            <a:off x="8348472" y="2862072"/>
            <a:ext cx="321868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TEK NOKTA ARIZA (SPOF)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8366760" y="3337560"/>
            <a:ext cx="3182112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 + hat + kablosuz (4.5G/RL) katmanlı yedeklilik ile hiçbir tekil arıza bölgeyi durdurmaz.</a:t>
            </a:r>
            <a:endParaRPr lang="en-US" sz="1050" dirty="0"/>
          </a:p>
        </p:txBody>
      </p:sp>
      <p:sp>
        <p:nvSpPr>
          <p:cNvPr id="27" name="Shape 21"/>
          <p:cNvSpPr/>
          <p:nvPr/>
        </p:nvSpPr>
        <p:spPr>
          <a:xfrm>
            <a:off x="502920" y="4343400"/>
            <a:ext cx="27249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2"/>
          <p:cNvSpPr/>
          <p:nvPr/>
        </p:nvSpPr>
        <p:spPr>
          <a:xfrm>
            <a:off x="502920" y="4343400"/>
            <a:ext cx="73152" cy="14173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64" y="4526280"/>
            <a:ext cx="384048" cy="38404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252728" y="4535424"/>
            <a:ext cx="18105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Cihaz Yedekliliği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740664" y="4992624"/>
            <a:ext cx="2267712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sahalarda çift EdgeConnect; arızada ikincisi kesintisiz devralır.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3346704" y="4343400"/>
            <a:ext cx="27249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3346704" y="4343400"/>
            <a:ext cx="73152" cy="14173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4448" y="4526280"/>
            <a:ext cx="384048" cy="384048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4096512" y="4535424"/>
            <a:ext cx="18105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Hat Yedekliliği</a:t>
            </a:r>
            <a:endParaRPr lang="en-US" sz="1300" dirty="0"/>
          </a:p>
        </p:txBody>
      </p:sp>
      <p:sp>
        <p:nvSpPr>
          <p:cNvPr id="36" name="Text 28"/>
          <p:cNvSpPr/>
          <p:nvPr/>
        </p:nvSpPr>
        <p:spPr>
          <a:xfrm>
            <a:off x="3584448" y="4992624"/>
            <a:ext cx="2267712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Ethernet + kablosuz (4.5G/RL) ikinci hat ile taşıyıcı bağımsız çıkış.</a:t>
            </a:r>
            <a:endParaRPr lang="en-US" sz="1050" dirty="0"/>
          </a:p>
        </p:txBody>
      </p:sp>
      <p:sp>
        <p:nvSpPr>
          <p:cNvPr id="37" name="Shape 29"/>
          <p:cNvSpPr/>
          <p:nvPr/>
        </p:nvSpPr>
        <p:spPr>
          <a:xfrm>
            <a:off x="6190488" y="4343400"/>
            <a:ext cx="27249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6190488" y="4343400"/>
            <a:ext cx="73152" cy="14173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8232" y="4526280"/>
            <a:ext cx="384048" cy="384048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6940296" y="4535424"/>
            <a:ext cx="18105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Dinamik Path Steering</a:t>
            </a:r>
            <a:endParaRPr lang="en-US" sz="1300" dirty="0"/>
          </a:p>
        </p:txBody>
      </p:sp>
      <p:sp>
        <p:nvSpPr>
          <p:cNvPr id="41" name="Text 32"/>
          <p:cNvSpPr/>
          <p:nvPr/>
        </p:nvSpPr>
        <p:spPr>
          <a:xfrm>
            <a:off x="6428232" y="4992624"/>
            <a:ext cx="2267712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Gecikme/paket kaybı eşiği aşılınca trafik otomatik en iyi yola yönlenir.</a:t>
            </a:r>
            <a:endParaRPr lang="en-US" sz="1050" dirty="0"/>
          </a:p>
        </p:txBody>
      </p:sp>
      <p:sp>
        <p:nvSpPr>
          <p:cNvPr id="42" name="Shape 33"/>
          <p:cNvSpPr/>
          <p:nvPr/>
        </p:nvSpPr>
        <p:spPr>
          <a:xfrm>
            <a:off x="9034272" y="4343400"/>
            <a:ext cx="2724912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Shape 34"/>
          <p:cNvSpPr/>
          <p:nvPr/>
        </p:nvSpPr>
        <p:spPr>
          <a:xfrm>
            <a:off x="9034272" y="4343400"/>
            <a:ext cx="73152" cy="14173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2016" y="4526280"/>
            <a:ext cx="384048" cy="384048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9784080" y="4535424"/>
            <a:ext cx="18105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Sürekli İzleme</a:t>
            </a:r>
            <a:endParaRPr lang="en-US" sz="1300" dirty="0"/>
          </a:p>
        </p:txBody>
      </p:sp>
      <p:sp>
        <p:nvSpPr>
          <p:cNvPr id="46" name="Text 36"/>
          <p:cNvSpPr/>
          <p:nvPr/>
        </p:nvSpPr>
        <p:spPr>
          <a:xfrm>
            <a:off x="9272016" y="4992624"/>
            <a:ext cx="2267712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Tünel, hat ve gecikme sağlığı SilverPeak'te 7/24 gerçek zamanlı raporlanır.</a:t>
            </a:r>
            <a:endParaRPr lang="en-US" sz="1050" dirty="0"/>
          </a:p>
        </p:txBody>
      </p:sp>
      <p:sp>
        <p:nvSpPr>
          <p:cNvPr id="47" name="Text 37"/>
          <p:cNvSpPr/>
          <p:nvPr/>
        </p:nvSpPr>
        <p:spPr>
          <a:xfrm>
            <a:off x="502920" y="626364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erişilebilirliği ve failover süreleri SilverPeak Orchestrator raporlarıyla doğrulanabilir.</a:t>
            </a:r>
            <a:endParaRPr lang="en-US" sz="1000" dirty="0"/>
          </a:p>
        </p:txBody>
      </p:sp>
      <p:sp>
        <p:nvSpPr>
          <p:cNvPr id="48" name="Text 38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1000" dirty="0"/>
          </a:p>
        </p:txBody>
      </p:sp>
      <p:sp>
        <p:nvSpPr>
          <p:cNvPr id="49" name="Text 39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GÜVENLIK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SD-WAN Üzerinde Sıfır Güven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417320"/>
            <a:ext cx="110642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Overlay fabric, şifreli tüneller ve segmentasyon ile güvenli hale getirildi. Uygulama trafiği kurumsal politikalarla, lokasyon gateway'lerinde denetlenir.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02920" y="2148840"/>
            <a:ext cx="3657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02920" y="2148840"/>
            <a:ext cx="82296" cy="1600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423160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99032" y="242316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AES-256 IPSec Overlay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795528" y="299008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Tüm site-to-site tüneller uçtan uca şifreli; veri kamusal internette dahi korunur.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315968" y="2148840"/>
            <a:ext cx="3657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4315968" y="2148840"/>
            <a:ext cx="82296" cy="1600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288" y="2423160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212080" y="242316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Micro-Segmentasyon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4608576" y="299008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Lokasyon ve servis bazlı segmentler ile yatay hareketin (lateral) sınırlanması.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8129016" y="2148840"/>
            <a:ext cx="3657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8129016" y="2148840"/>
            <a:ext cx="82296" cy="1600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336" y="2423160"/>
            <a:ext cx="457200" cy="457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25128" y="242316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Gateway NGFW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8421624" y="299008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lokasyon gateway'inde yeni nesil güvenlik duvarı fonksiyonları ve trafik denetimi.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502920" y="3977640"/>
            <a:ext cx="3657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502920" y="3977640"/>
            <a:ext cx="82296" cy="1600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4251960"/>
            <a:ext cx="457200" cy="4572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399032" y="425196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Uygulama Görünürlüğü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795528" y="481888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Şifreli olsa da uygulama bazlı sınıflandırma ile politika ve öncelik uygulama.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4315968" y="3977640"/>
            <a:ext cx="3657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4315968" y="3977640"/>
            <a:ext cx="82296" cy="1600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0288" y="4251960"/>
            <a:ext cx="457200" cy="45720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212080" y="425196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Merkezî Politika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4608576" y="481888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SilverPeak Orchestrator'dan tüm cihazlara tutarlı güvenlik ve BIO kurallarının dağıtımı.</a:t>
            </a:r>
            <a:endParaRPr lang="en-US" sz="1200" dirty="0"/>
          </a:p>
        </p:txBody>
      </p:sp>
      <p:sp>
        <p:nvSpPr>
          <p:cNvPr id="34" name="Shape 26"/>
          <p:cNvSpPr/>
          <p:nvPr/>
        </p:nvSpPr>
        <p:spPr>
          <a:xfrm>
            <a:off x="8129016" y="3977640"/>
            <a:ext cx="365760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27"/>
          <p:cNvSpPr/>
          <p:nvPr/>
        </p:nvSpPr>
        <p:spPr>
          <a:xfrm>
            <a:off x="8129016" y="3977640"/>
            <a:ext cx="82296" cy="1600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3336" y="4251960"/>
            <a:ext cx="457200" cy="45720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9025128" y="4251960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Intent Overlay</a:t>
            </a:r>
            <a:endParaRPr lang="en-US" sz="1450" dirty="0"/>
          </a:p>
        </p:txBody>
      </p:sp>
      <p:sp>
        <p:nvSpPr>
          <p:cNvPr id="38" name="Text 29"/>
          <p:cNvSpPr/>
          <p:nvPr/>
        </p:nvSpPr>
        <p:spPr>
          <a:xfrm>
            <a:off x="8421624" y="4818888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Uygulama önem düzeyine göre trafik, güvenlik ve yönlendirme politikaları (BIO).</a:t>
            </a:r>
            <a:endParaRPr lang="en-US" sz="1200" dirty="0"/>
          </a:p>
        </p:txBody>
      </p:sp>
      <p:sp>
        <p:nvSpPr>
          <p:cNvPr id="39" name="Text 30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06</a:t>
            </a:r>
            <a:endParaRPr lang="en-US" sz="1000" dirty="0"/>
          </a:p>
        </p:txBody>
      </p:sp>
      <p:sp>
        <p:nvSpPr>
          <p:cNvPr id="40" name="Text 3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TTech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KAZANIMLAR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SD-WAN Bize Ne Kazandırdı?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389888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SD-WAN geçişi, WAN'ı operatörün elinden alıp kurumun kontrolüne verdi. İşte en somut dönüşümler: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02920" y="1938528"/>
            <a:ext cx="5257800" cy="45720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02920" y="1938528"/>
            <a:ext cx="5257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ÖNCESİ  —  Operatör Bağımlı WAN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400800" y="1938528"/>
            <a:ext cx="5257800" cy="45720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00800" y="1938528"/>
            <a:ext cx="5257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1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SONRASI  —  Kuruma Ait SD-WAN Fabric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02920" y="2395728"/>
            <a:ext cx="5257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02920" y="2395728"/>
            <a:ext cx="73152" cy="50292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8368" y="2395728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4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143000" y="2395728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WAN, operatör kontrolünde yönetiliyordu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779008" y="2395728"/>
            <a:ext cx="60350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400800" y="2395728"/>
            <a:ext cx="5257800" cy="502920"/>
          </a:xfrm>
          <a:prstGeom prst="rect">
            <a:avLst/>
          </a:prstGeom>
          <a:solidFill>
            <a:srgbClr val="E9F7F5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400800" y="2395728"/>
            <a:ext cx="73152" cy="5029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968" y="2500884"/>
            <a:ext cx="292608" cy="29260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004304" y="23957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artık tamamen Tiryaki BT'nin kontrolünde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502920" y="2967228"/>
            <a:ext cx="5257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9"/>
          <p:cNvSpPr/>
          <p:nvPr/>
        </p:nvSpPr>
        <p:spPr>
          <a:xfrm>
            <a:off x="502920" y="2967228"/>
            <a:ext cx="73152" cy="50292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0"/>
          <p:cNvSpPr/>
          <p:nvPr/>
        </p:nvSpPr>
        <p:spPr>
          <a:xfrm>
            <a:off x="658368" y="2967228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4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1143000" y="2967228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Pahalı MPLS / kiralık hat bağımlılığı</a:t>
            </a:r>
            <a:endParaRPr lang="en-US" sz="1150" dirty="0"/>
          </a:p>
        </p:txBody>
      </p:sp>
      <p:sp>
        <p:nvSpPr>
          <p:cNvPr id="26" name="Text 22"/>
          <p:cNvSpPr/>
          <p:nvPr/>
        </p:nvSpPr>
        <p:spPr>
          <a:xfrm>
            <a:off x="5779008" y="2967228"/>
            <a:ext cx="60350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1600" dirty="0"/>
          </a:p>
        </p:txBody>
      </p:sp>
      <p:sp>
        <p:nvSpPr>
          <p:cNvPr id="27" name="Shape 23"/>
          <p:cNvSpPr/>
          <p:nvPr/>
        </p:nvSpPr>
        <p:spPr>
          <a:xfrm>
            <a:off x="6400800" y="2967228"/>
            <a:ext cx="5257800" cy="502920"/>
          </a:xfrm>
          <a:prstGeom prst="rect">
            <a:avLst/>
          </a:prstGeom>
          <a:solidFill>
            <a:srgbClr val="E9F7F5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4"/>
          <p:cNvSpPr/>
          <p:nvPr/>
        </p:nvSpPr>
        <p:spPr>
          <a:xfrm>
            <a:off x="6400800" y="2967228"/>
            <a:ext cx="73152" cy="5029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968" y="3072384"/>
            <a:ext cx="292608" cy="292608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7004304" y="29672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MPLS'ten çıkış → Metro Ethernet'e geçiş (Kasım 2025)</a:t>
            </a:r>
            <a:endParaRPr lang="en-US" sz="1150" dirty="0"/>
          </a:p>
        </p:txBody>
      </p:sp>
      <p:sp>
        <p:nvSpPr>
          <p:cNvPr id="31" name="Shape 26"/>
          <p:cNvSpPr/>
          <p:nvPr/>
        </p:nvSpPr>
        <p:spPr>
          <a:xfrm>
            <a:off x="502920" y="3538728"/>
            <a:ext cx="5257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27"/>
          <p:cNvSpPr/>
          <p:nvPr/>
        </p:nvSpPr>
        <p:spPr>
          <a:xfrm>
            <a:off x="502920" y="3538728"/>
            <a:ext cx="73152" cy="50292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28"/>
          <p:cNvSpPr/>
          <p:nvPr/>
        </p:nvSpPr>
        <p:spPr>
          <a:xfrm>
            <a:off x="658368" y="3538728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4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400" dirty="0"/>
          </a:p>
        </p:txBody>
      </p:sp>
      <p:sp>
        <p:nvSpPr>
          <p:cNvPr id="34" name="Text 29"/>
          <p:cNvSpPr/>
          <p:nvPr/>
        </p:nvSpPr>
        <p:spPr>
          <a:xfrm>
            <a:off x="1143000" y="3538728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İnternet çıkışı merkeze bağımlıydı</a:t>
            </a:r>
            <a:endParaRPr lang="en-US" sz="1150" dirty="0"/>
          </a:p>
        </p:txBody>
      </p:sp>
      <p:sp>
        <p:nvSpPr>
          <p:cNvPr id="35" name="Text 30"/>
          <p:cNvSpPr/>
          <p:nvPr/>
        </p:nvSpPr>
        <p:spPr>
          <a:xfrm>
            <a:off x="5779008" y="3538728"/>
            <a:ext cx="60350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1600" dirty="0"/>
          </a:p>
        </p:txBody>
      </p:sp>
      <p:sp>
        <p:nvSpPr>
          <p:cNvPr id="36" name="Shape 31"/>
          <p:cNvSpPr/>
          <p:nvPr/>
        </p:nvSpPr>
        <p:spPr>
          <a:xfrm>
            <a:off x="6400800" y="3538728"/>
            <a:ext cx="5257800" cy="502920"/>
          </a:xfrm>
          <a:prstGeom prst="rect">
            <a:avLst/>
          </a:prstGeom>
          <a:solidFill>
            <a:srgbClr val="E9F7F5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2"/>
          <p:cNvSpPr/>
          <p:nvPr/>
        </p:nvSpPr>
        <p:spPr>
          <a:xfrm>
            <a:off x="6400800" y="3538728"/>
            <a:ext cx="73152" cy="5029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1968" y="3643884"/>
            <a:ext cx="292608" cy="292608"/>
          </a:xfrm>
          <a:prstGeom prst="rect">
            <a:avLst/>
          </a:prstGeom>
        </p:spPr>
      </p:pic>
      <p:sp>
        <p:nvSpPr>
          <p:cNvPr id="39" name="Text 33"/>
          <p:cNvSpPr/>
          <p:nvPr/>
        </p:nvSpPr>
        <p:spPr>
          <a:xfrm>
            <a:off x="7004304" y="35387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Bölgesel bağımsız internet çıkışı (local breakout)</a:t>
            </a:r>
            <a:endParaRPr lang="en-US" sz="1150" dirty="0"/>
          </a:p>
        </p:txBody>
      </p:sp>
      <p:sp>
        <p:nvSpPr>
          <p:cNvPr id="40" name="Shape 34"/>
          <p:cNvSpPr/>
          <p:nvPr/>
        </p:nvSpPr>
        <p:spPr>
          <a:xfrm>
            <a:off x="502920" y="4110228"/>
            <a:ext cx="5257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5"/>
          <p:cNvSpPr/>
          <p:nvPr/>
        </p:nvSpPr>
        <p:spPr>
          <a:xfrm>
            <a:off x="502920" y="4110228"/>
            <a:ext cx="73152" cy="50292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36"/>
          <p:cNvSpPr/>
          <p:nvPr/>
        </p:nvSpPr>
        <p:spPr>
          <a:xfrm>
            <a:off x="658368" y="4110228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4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400" dirty="0"/>
          </a:p>
        </p:txBody>
      </p:sp>
      <p:sp>
        <p:nvSpPr>
          <p:cNvPr id="43" name="Text 37"/>
          <p:cNvSpPr/>
          <p:nvPr/>
        </p:nvSpPr>
        <p:spPr>
          <a:xfrm>
            <a:off x="1143000" y="4110228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hat / tek cihaz — yüksek kesinti riski</a:t>
            </a:r>
            <a:endParaRPr lang="en-US" sz="1150" dirty="0"/>
          </a:p>
        </p:txBody>
      </p:sp>
      <p:sp>
        <p:nvSpPr>
          <p:cNvPr id="44" name="Text 38"/>
          <p:cNvSpPr/>
          <p:nvPr/>
        </p:nvSpPr>
        <p:spPr>
          <a:xfrm>
            <a:off x="5779008" y="4110228"/>
            <a:ext cx="60350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1600" dirty="0"/>
          </a:p>
        </p:txBody>
      </p:sp>
      <p:sp>
        <p:nvSpPr>
          <p:cNvPr id="45" name="Shape 39"/>
          <p:cNvSpPr/>
          <p:nvPr/>
        </p:nvSpPr>
        <p:spPr>
          <a:xfrm>
            <a:off x="6400800" y="4110228"/>
            <a:ext cx="5257800" cy="502920"/>
          </a:xfrm>
          <a:prstGeom prst="rect">
            <a:avLst/>
          </a:prstGeom>
          <a:solidFill>
            <a:srgbClr val="E9F7F5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0"/>
          <p:cNvSpPr/>
          <p:nvPr/>
        </p:nvSpPr>
        <p:spPr>
          <a:xfrm>
            <a:off x="6400800" y="4110228"/>
            <a:ext cx="73152" cy="5029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1968" y="4215384"/>
            <a:ext cx="292608" cy="292608"/>
          </a:xfrm>
          <a:prstGeom prst="rect">
            <a:avLst/>
          </a:prstGeom>
        </p:spPr>
      </p:pic>
      <p:sp>
        <p:nvSpPr>
          <p:cNvPr id="48" name="Text 41"/>
          <p:cNvSpPr/>
          <p:nvPr/>
        </p:nvSpPr>
        <p:spPr>
          <a:xfrm>
            <a:off x="7004304" y="41102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Çift cihaz + kablosuz yedek ile &lt; 1 sn failover</a:t>
            </a:r>
            <a:endParaRPr lang="en-US" sz="1150" dirty="0"/>
          </a:p>
        </p:txBody>
      </p:sp>
      <p:sp>
        <p:nvSpPr>
          <p:cNvPr id="49" name="Shape 42"/>
          <p:cNvSpPr/>
          <p:nvPr/>
        </p:nvSpPr>
        <p:spPr>
          <a:xfrm>
            <a:off x="502920" y="4681728"/>
            <a:ext cx="5257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3"/>
          <p:cNvSpPr/>
          <p:nvPr/>
        </p:nvSpPr>
        <p:spPr>
          <a:xfrm>
            <a:off x="502920" y="4681728"/>
            <a:ext cx="73152" cy="50292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4"/>
          <p:cNvSpPr/>
          <p:nvPr/>
        </p:nvSpPr>
        <p:spPr>
          <a:xfrm>
            <a:off x="658368" y="4681728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4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400" dirty="0"/>
          </a:p>
        </p:txBody>
      </p:sp>
      <p:sp>
        <p:nvSpPr>
          <p:cNvPr id="52" name="Text 45"/>
          <p:cNvSpPr/>
          <p:nvPr/>
        </p:nvSpPr>
        <p:spPr>
          <a:xfrm>
            <a:off x="1143000" y="4681728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Saha bazlı, dağınık ve yavaş yönetim</a:t>
            </a:r>
            <a:endParaRPr lang="en-US" sz="1150" dirty="0"/>
          </a:p>
        </p:txBody>
      </p:sp>
      <p:sp>
        <p:nvSpPr>
          <p:cNvPr id="53" name="Text 46"/>
          <p:cNvSpPr/>
          <p:nvPr/>
        </p:nvSpPr>
        <p:spPr>
          <a:xfrm>
            <a:off x="5779008" y="4681728"/>
            <a:ext cx="60350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1600" dirty="0"/>
          </a:p>
        </p:txBody>
      </p:sp>
      <p:sp>
        <p:nvSpPr>
          <p:cNvPr id="54" name="Shape 47"/>
          <p:cNvSpPr/>
          <p:nvPr/>
        </p:nvSpPr>
        <p:spPr>
          <a:xfrm>
            <a:off x="6400800" y="4681728"/>
            <a:ext cx="5257800" cy="502920"/>
          </a:xfrm>
          <a:prstGeom prst="rect">
            <a:avLst/>
          </a:prstGeom>
          <a:solidFill>
            <a:srgbClr val="E9F7F5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48"/>
          <p:cNvSpPr/>
          <p:nvPr/>
        </p:nvSpPr>
        <p:spPr>
          <a:xfrm>
            <a:off x="6400800" y="4681728"/>
            <a:ext cx="73152" cy="5029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1968" y="4786884"/>
            <a:ext cx="292608" cy="292608"/>
          </a:xfrm>
          <a:prstGeom prst="rect">
            <a:avLst/>
          </a:prstGeom>
        </p:spPr>
      </p:pic>
      <p:sp>
        <p:nvSpPr>
          <p:cNvPr id="57" name="Text 49"/>
          <p:cNvSpPr/>
          <p:nvPr/>
        </p:nvSpPr>
        <p:spPr>
          <a:xfrm>
            <a:off x="7004304" y="46817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SilverPeak Orchestrator ile tek panelden yönetim</a:t>
            </a:r>
            <a:endParaRPr lang="en-US" sz="1150" dirty="0"/>
          </a:p>
        </p:txBody>
      </p:sp>
      <p:sp>
        <p:nvSpPr>
          <p:cNvPr id="58" name="Shape 50"/>
          <p:cNvSpPr/>
          <p:nvPr/>
        </p:nvSpPr>
        <p:spPr>
          <a:xfrm>
            <a:off x="502920" y="5253228"/>
            <a:ext cx="52578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6C9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1"/>
          <p:cNvSpPr/>
          <p:nvPr/>
        </p:nvSpPr>
        <p:spPr>
          <a:xfrm>
            <a:off x="502920" y="5253228"/>
            <a:ext cx="73152" cy="502920"/>
          </a:xfrm>
          <a:prstGeom prst="rect">
            <a:avLst/>
          </a:prstGeom>
          <a:solidFill>
            <a:srgbClr val="C24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2"/>
          <p:cNvSpPr/>
          <p:nvPr/>
        </p:nvSpPr>
        <p:spPr>
          <a:xfrm>
            <a:off x="658368" y="5253228"/>
            <a:ext cx="457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4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400" dirty="0"/>
          </a:p>
        </p:txBody>
      </p:sp>
      <p:sp>
        <p:nvSpPr>
          <p:cNvPr id="61" name="Text 53"/>
          <p:cNvSpPr/>
          <p:nvPr/>
        </p:nvSpPr>
        <p:spPr>
          <a:xfrm>
            <a:off x="1143000" y="5253228"/>
            <a:ext cx="4526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saha açılışı haftalar sürüyordu</a:t>
            </a:r>
            <a:endParaRPr lang="en-US" sz="1150" dirty="0"/>
          </a:p>
        </p:txBody>
      </p:sp>
      <p:sp>
        <p:nvSpPr>
          <p:cNvPr id="62" name="Text 54"/>
          <p:cNvSpPr/>
          <p:nvPr/>
        </p:nvSpPr>
        <p:spPr>
          <a:xfrm>
            <a:off x="5779008" y="5253228"/>
            <a:ext cx="60350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B71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1600" dirty="0"/>
          </a:p>
        </p:txBody>
      </p:sp>
      <p:sp>
        <p:nvSpPr>
          <p:cNvPr id="63" name="Shape 55"/>
          <p:cNvSpPr/>
          <p:nvPr/>
        </p:nvSpPr>
        <p:spPr>
          <a:xfrm>
            <a:off x="6400800" y="5253228"/>
            <a:ext cx="5257800" cy="502920"/>
          </a:xfrm>
          <a:prstGeom prst="rect">
            <a:avLst/>
          </a:prstGeom>
          <a:solidFill>
            <a:srgbClr val="E9F7F5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56"/>
          <p:cNvSpPr/>
          <p:nvPr/>
        </p:nvSpPr>
        <p:spPr>
          <a:xfrm>
            <a:off x="6400800" y="5253228"/>
            <a:ext cx="73152" cy="50292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1968" y="5358384"/>
            <a:ext cx="292608" cy="292608"/>
          </a:xfrm>
          <a:prstGeom prst="rect">
            <a:avLst/>
          </a:prstGeom>
        </p:spPr>
      </p:pic>
      <p:sp>
        <p:nvSpPr>
          <p:cNvPr id="66" name="Text 57"/>
          <p:cNvSpPr/>
          <p:nvPr/>
        </p:nvSpPr>
        <p:spPr>
          <a:xfrm>
            <a:off x="7004304" y="5253228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Zero-touch ile yeni saha dakikalar içinde ayakta</a:t>
            </a:r>
            <a:endParaRPr lang="en-US" sz="1150" dirty="0"/>
          </a:p>
        </p:txBody>
      </p:sp>
      <p:sp>
        <p:nvSpPr>
          <p:cNvPr id="67" name="Shape 58"/>
          <p:cNvSpPr/>
          <p:nvPr/>
        </p:nvSpPr>
        <p:spPr>
          <a:xfrm>
            <a:off x="502920" y="5861304"/>
            <a:ext cx="11155680" cy="475488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Shape 59"/>
          <p:cNvSpPr/>
          <p:nvPr/>
        </p:nvSpPr>
        <p:spPr>
          <a:xfrm>
            <a:off x="502920" y="5861304"/>
            <a:ext cx="91440" cy="47548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Text 60"/>
          <p:cNvSpPr/>
          <p:nvPr/>
        </p:nvSpPr>
        <p:spPr>
          <a:xfrm>
            <a:off x="777240" y="5861304"/>
            <a:ext cx="1078992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2B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Sonuç:  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artık operatörün değil, </a:t>
            </a:r>
            <a:r>
              <a:rPr lang="en-US" sz="1200" b="1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Tiryaki'nin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daha ucuz, daha yedekli ve tek panelden yönetilen bir kurumsal ağ.</a:t>
            </a:r>
            <a:endParaRPr lang="en-US" sz="1200" dirty="0"/>
          </a:p>
        </p:txBody>
      </p:sp>
      <p:sp>
        <p:nvSpPr>
          <p:cNvPr id="70" name="Text 61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07</a:t>
            </a:r>
            <a:endParaRPr lang="en-US" sz="1000" dirty="0"/>
          </a:p>
        </p:txBody>
      </p:sp>
      <p:sp>
        <p:nvSpPr>
          <p:cNvPr id="71" name="Text 62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9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STRATEJIK KAZANIMLAR 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Operasyonel Mükemmellik &amp; Sürdürülebilirlik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29844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SD-WAN, günlük operasyonu sadeleştirirken maliyet ve sürdürülebilirlik tarafında da yapısal kazanımlar sağladı.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02920" y="1536192"/>
            <a:ext cx="553212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02920" y="1536192"/>
            <a:ext cx="5532120" cy="841248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02920" y="1536192"/>
            <a:ext cx="5532120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58952" y="1737360"/>
            <a:ext cx="457200" cy="457200"/>
          </a:xfrm>
          <a:prstGeom prst="ellipse">
            <a:avLst/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1837944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371600" y="168249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Operasyonel Mükemmellik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1371600" y="2048256"/>
            <a:ext cx="4526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ELDEN, HIZLI VE PROAKTİF YÖNETİM</a:t>
            </a:r>
            <a:endParaRPr lang="en-US" sz="10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28" y="2633472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2560320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 Panel Görünürlük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371600" y="2862072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EdgeConnect tek ekranda; uygulama bazlı trafik ve hat sağlığı gerçek zamanlı izleniyor.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795528" y="3364992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349300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419856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Zero-Touch Devreye Alma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1371600" y="3721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cihaz sahaya takılınca otomatik konfigüre olur; manuel kurulum ortadan kalktı.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795528" y="4224528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528" y="4352544"/>
            <a:ext cx="384048" cy="38404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371600" y="4279392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Otomatik Failover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1371600" y="458114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BFD ile hat/cihaz arızasında insan müdahalesi olmadan saniye altı yön değişimi.</a:t>
            </a:r>
            <a:endParaRPr lang="en-US" sz="1100" dirty="0"/>
          </a:p>
        </p:txBody>
      </p:sp>
      <p:sp>
        <p:nvSpPr>
          <p:cNvPr id="27" name="Shape 20"/>
          <p:cNvSpPr/>
          <p:nvPr/>
        </p:nvSpPr>
        <p:spPr>
          <a:xfrm>
            <a:off x="795528" y="5084064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5212080"/>
            <a:ext cx="384048" cy="38404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371600" y="5138928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Düşük MTTR</a:t>
            </a:r>
            <a:endParaRPr lang="en-US" sz="1350" dirty="0"/>
          </a:p>
        </p:txBody>
      </p:sp>
      <p:sp>
        <p:nvSpPr>
          <p:cNvPr id="30" name="Text 22"/>
          <p:cNvSpPr/>
          <p:nvPr/>
        </p:nvSpPr>
        <p:spPr>
          <a:xfrm>
            <a:off x="1371600" y="5440680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Merkezî uyarı ve kök-neden analizi ile arıza tespit ve çözüm süresi kısaldı.</a:t>
            </a:r>
            <a:endParaRPr lang="en-US" sz="1100" dirty="0"/>
          </a:p>
        </p:txBody>
      </p:sp>
      <p:sp>
        <p:nvSpPr>
          <p:cNvPr id="31" name="Shape 23"/>
          <p:cNvSpPr/>
          <p:nvPr/>
        </p:nvSpPr>
        <p:spPr>
          <a:xfrm>
            <a:off x="6153912" y="1536192"/>
            <a:ext cx="553212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4"/>
          <p:cNvSpPr/>
          <p:nvPr/>
        </p:nvSpPr>
        <p:spPr>
          <a:xfrm>
            <a:off x="6153912" y="1536192"/>
            <a:ext cx="5532120" cy="841248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5"/>
          <p:cNvSpPr/>
          <p:nvPr/>
        </p:nvSpPr>
        <p:spPr>
          <a:xfrm>
            <a:off x="6153912" y="1536192"/>
            <a:ext cx="5532120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409944" y="1737360"/>
            <a:ext cx="457200" cy="457200"/>
          </a:xfrm>
          <a:prstGeom prst="ellipse">
            <a:avLst/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1837944"/>
            <a:ext cx="256032" cy="256032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7022592" y="168249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Maliyet &amp; Sürdürülebilirlik</a:t>
            </a:r>
            <a:endParaRPr lang="en-US" sz="1700" dirty="0"/>
          </a:p>
        </p:txBody>
      </p:sp>
      <p:sp>
        <p:nvSpPr>
          <p:cNvPr id="37" name="Text 28"/>
          <p:cNvSpPr/>
          <p:nvPr/>
        </p:nvSpPr>
        <p:spPr>
          <a:xfrm>
            <a:off x="7022592" y="2048256"/>
            <a:ext cx="4526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DAHA AZ HARCAMA, DAHA DÜŞÜK AYAK İZİ</a:t>
            </a:r>
            <a:endParaRPr lang="en-US" sz="1050" dirty="0"/>
          </a:p>
        </p:txBody>
      </p:sp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6520" y="2633472"/>
            <a:ext cx="384048" cy="384048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7022592" y="2560320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Metro Ethernet'e Geçiş</a:t>
            </a:r>
            <a:endParaRPr lang="en-US" sz="1350" dirty="0"/>
          </a:p>
        </p:txBody>
      </p:sp>
      <p:sp>
        <p:nvSpPr>
          <p:cNvPr id="40" name="Text 30"/>
          <p:cNvSpPr/>
          <p:nvPr/>
        </p:nvSpPr>
        <p:spPr>
          <a:xfrm>
            <a:off x="7022592" y="2862072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Kasım 2025'te MPLS'ten çıkıldı; ekonomik Metro Ethernet ile WAN OPEX'inde yapısal düşüş.</a:t>
            </a:r>
            <a:endParaRPr lang="en-US" sz="1100" dirty="0"/>
          </a:p>
        </p:txBody>
      </p:sp>
      <p:sp>
        <p:nvSpPr>
          <p:cNvPr id="41" name="Shape 31"/>
          <p:cNvSpPr/>
          <p:nvPr/>
        </p:nvSpPr>
        <p:spPr>
          <a:xfrm>
            <a:off x="6446520" y="3364992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6520" y="3493008"/>
            <a:ext cx="384048" cy="384048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7022592" y="3419856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Standart Donanım</a:t>
            </a:r>
            <a:endParaRPr lang="en-US" sz="1350" dirty="0"/>
          </a:p>
        </p:txBody>
      </p:sp>
      <p:sp>
        <p:nvSpPr>
          <p:cNvPr id="44" name="Text 33"/>
          <p:cNvSpPr/>
          <p:nvPr/>
        </p:nvSpPr>
        <p:spPr>
          <a:xfrm>
            <a:off x="7022592" y="3721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 tip EdgeConnect ile tedarik, stok ve bakım süreçleri sadeleşti.</a:t>
            </a:r>
            <a:endParaRPr lang="en-US" sz="1100" dirty="0"/>
          </a:p>
        </p:txBody>
      </p:sp>
      <p:sp>
        <p:nvSpPr>
          <p:cNvPr id="45" name="Shape 34"/>
          <p:cNvSpPr/>
          <p:nvPr/>
        </p:nvSpPr>
        <p:spPr>
          <a:xfrm>
            <a:off x="6446520" y="4224528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6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6520" y="4352544"/>
            <a:ext cx="384048" cy="384048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7022592" y="4279392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Az Saha Ziyareti</a:t>
            </a:r>
            <a:endParaRPr lang="en-US" sz="1350" dirty="0"/>
          </a:p>
        </p:txBody>
      </p:sp>
      <p:sp>
        <p:nvSpPr>
          <p:cNvPr id="48" name="Text 36"/>
          <p:cNvSpPr/>
          <p:nvPr/>
        </p:nvSpPr>
        <p:spPr>
          <a:xfrm>
            <a:off x="7022592" y="458114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Uzaktan merkezî yönetim → daha az seyahat, düşük karbon ayak izi.</a:t>
            </a:r>
            <a:endParaRPr lang="en-US" sz="1100" dirty="0"/>
          </a:p>
        </p:txBody>
      </p:sp>
      <p:sp>
        <p:nvSpPr>
          <p:cNvPr id="49" name="Shape 37"/>
          <p:cNvSpPr/>
          <p:nvPr/>
        </p:nvSpPr>
        <p:spPr>
          <a:xfrm>
            <a:off x="6446520" y="5084064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0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6520" y="5212080"/>
            <a:ext cx="384048" cy="384048"/>
          </a:xfrm>
          <a:prstGeom prst="rect">
            <a:avLst/>
          </a:prstGeom>
        </p:spPr>
      </p:pic>
      <p:sp>
        <p:nvSpPr>
          <p:cNvPr id="51" name="Text 38"/>
          <p:cNvSpPr/>
          <p:nvPr/>
        </p:nvSpPr>
        <p:spPr>
          <a:xfrm>
            <a:off x="7022592" y="5138928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Yatırım Koruması</a:t>
            </a:r>
            <a:endParaRPr lang="en-US" sz="1350" dirty="0"/>
          </a:p>
        </p:txBody>
      </p:sp>
      <p:sp>
        <p:nvSpPr>
          <p:cNvPr id="52" name="Text 39"/>
          <p:cNvSpPr/>
          <p:nvPr/>
        </p:nvSpPr>
        <p:spPr>
          <a:xfrm>
            <a:off x="7022592" y="5440680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Yazılım tanımlı mimari; yeni yetenekler donanım değişmeden devreye alınabiliyor.</a:t>
            </a:r>
            <a:endParaRPr lang="en-US" sz="1100" dirty="0"/>
          </a:p>
        </p:txBody>
      </p:sp>
      <p:sp>
        <p:nvSpPr>
          <p:cNvPr id="53" name="Text 40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08</a:t>
            </a:r>
            <a:endParaRPr lang="en-US" sz="1000" dirty="0"/>
          </a:p>
        </p:txBody>
      </p:sp>
      <p:sp>
        <p:nvSpPr>
          <p:cNvPr id="54" name="Text 4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STRATEJIK KAZANIMLAR II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Ölçeklenebilirlik &amp; İş Sürekliliği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298448"/>
            <a:ext cx="11109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Mimari, kurumun büyümesini hızlandırırken kesintisiz iş sürekliliğini taşıyıcı sınıfı bir dayanıklılıkla güvence altına aldı.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02920" y="1536192"/>
            <a:ext cx="553212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02920" y="1536192"/>
            <a:ext cx="5532120" cy="841248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502920" y="1536192"/>
            <a:ext cx="5532120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758952" y="1737360"/>
            <a:ext cx="457200" cy="457200"/>
          </a:xfrm>
          <a:prstGeom prst="ellipse">
            <a:avLst/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1837944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371600" y="168249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Ölçeklenebilirlik &amp; Genişleme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1371600" y="2048256"/>
            <a:ext cx="4526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HIZLI, STANDART VE SINIRSIZ BÜYÜME</a:t>
            </a:r>
            <a:endParaRPr lang="en-US" sz="1050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28" y="2633472"/>
            <a:ext cx="384048" cy="38404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71600" y="2560320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Hızlı Saha Açılışı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371600" y="2862072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lokasyon haftalar yerine dakikalar içinde ayağa kalkıyor (zero-touch).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795528" y="3364992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49300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71600" y="3419856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Standart Mimari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1371600" y="3721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kıtada tekrarlanabilir şablon; her yeni saha aynı kalite ve güvenlikle devrede.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795528" y="4224528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4352544"/>
            <a:ext cx="384048" cy="38404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371600" y="4279392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Bağımsız Bölgesel Çıkış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1371600" y="458114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bölge merkeze bağımlı olmadan kendi internet çıkışına (local breakout) sahip; M365/ERP'ye doğrudan hızlı erişim.</a:t>
            </a:r>
            <a:endParaRPr lang="en-US" sz="1100" dirty="0"/>
          </a:p>
        </p:txBody>
      </p:sp>
      <p:sp>
        <p:nvSpPr>
          <p:cNvPr id="27" name="Shape 20"/>
          <p:cNvSpPr/>
          <p:nvPr/>
        </p:nvSpPr>
        <p:spPr>
          <a:xfrm>
            <a:off x="795528" y="5084064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528" y="5212080"/>
            <a:ext cx="384048" cy="38404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371600" y="5138928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M&amp;A / Yeni Bölge</a:t>
            </a:r>
            <a:endParaRPr lang="en-US" sz="1350" dirty="0"/>
          </a:p>
        </p:txBody>
      </p:sp>
      <p:sp>
        <p:nvSpPr>
          <p:cNvPr id="30" name="Text 22"/>
          <p:cNvSpPr/>
          <p:nvPr/>
        </p:nvSpPr>
        <p:spPr>
          <a:xfrm>
            <a:off x="1371600" y="5440680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şirket veya ülke ağı, standart profil ile hızla kurumsal fabric'e katılıyor.</a:t>
            </a:r>
            <a:endParaRPr lang="en-US" sz="1100" dirty="0"/>
          </a:p>
        </p:txBody>
      </p:sp>
      <p:sp>
        <p:nvSpPr>
          <p:cNvPr id="31" name="Shape 23"/>
          <p:cNvSpPr/>
          <p:nvPr/>
        </p:nvSpPr>
        <p:spPr>
          <a:xfrm>
            <a:off x="6153912" y="1536192"/>
            <a:ext cx="5532120" cy="4617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4"/>
          <p:cNvSpPr/>
          <p:nvPr/>
        </p:nvSpPr>
        <p:spPr>
          <a:xfrm>
            <a:off x="6153912" y="1536192"/>
            <a:ext cx="5532120" cy="841248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5"/>
          <p:cNvSpPr/>
          <p:nvPr/>
        </p:nvSpPr>
        <p:spPr>
          <a:xfrm>
            <a:off x="6153912" y="1536192"/>
            <a:ext cx="5532120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409944" y="1737360"/>
            <a:ext cx="457200" cy="457200"/>
          </a:xfrm>
          <a:prstGeom prst="ellipse">
            <a:avLst/>
          </a:prstGeom>
          <a:solidFill>
            <a:srgbClr val="13355C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0528" y="1837944"/>
            <a:ext cx="256032" cy="256032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7022592" y="1682496"/>
            <a:ext cx="4526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İş Sürekliliği &amp; Dayanıklılık</a:t>
            </a:r>
            <a:endParaRPr lang="en-US" sz="1700" dirty="0"/>
          </a:p>
        </p:txBody>
      </p:sp>
      <p:sp>
        <p:nvSpPr>
          <p:cNvPr id="37" name="Text 28"/>
          <p:cNvSpPr/>
          <p:nvPr/>
        </p:nvSpPr>
        <p:spPr>
          <a:xfrm>
            <a:off x="7022592" y="2048256"/>
            <a:ext cx="4526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7C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SIFIR TEK NOKTA ARIZA (SPOF)</a:t>
            </a:r>
            <a:endParaRPr lang="en-US" sz="1050" dirty="0"/>
          </a:p>
        </p:txBody>
      </p:sp>
      <p:pic>
        <p:nvPicPr>
          <p:cNvPr id="38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520" y="2633472"/>
            <a:ext cx="384048" cy="384048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7022592" y="2560320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Çok Katmanlı Yedeklilik</a:t>
            </a:r>
            <a:endParaRPr lang="en-US" sz="1350" dirty="0"/>
          </a:p>
        </p:txBody>
      </p:sp>
      <p:sp>
        <p:nvSpPr>
          <p:cNvPr id="40" name="Text 30"/>
          <p:cNvSpPr/>
          <p:nvPr/>
        </p:nvSpPr>
        <p:spPr>
          <a:xfrm>
            <a:off x="7022592" y="2862072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Cihaz + hat + kablosuz (4.5G/RL) katman; her lokasyon kesintiye dayanıklı.</a:t>
            </a:r>
            <a:endParaRPr lang="en-US" sz="1100" dirty="0"/>
          </a:p>
        </p:txBody>
      </p:sp>
      <p:sp>
        <p:nvSpPr>
          <p:cNvPr id="41" name="Shape 31"/>
          <p:cNvSpPr/>
          <p:nvPr/>
        </p:nvSpPr>
        <p:spPr>
          <a:xfrm>
            <a:off x="6446520" y="3364992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6520" y="3493008"/>
            <a:ext cx="384048" cy="384048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7022592" y="3419856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Saniye Altı Failover</a:t>
            </a:r>
            <a:endParaRPr lang="en-US" sz="1350" dirty="0"/>
          </a:p>
        </p:txBody>
      </p:sp>
      <p:sp>
        <p:nvSpPr>
          <p:cNvPr id="44" name="Text 33"/>
          <p:cNvSpPr/>
          <p:nvPr/>
        </p:nvSpPr>
        <p:spPr>
          <a:xfrm>
            <a:off x="7022592" y="3721608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BFD ile kalitesi düşen hattı anında bırakıp en sağlıklı yola &lt; 1 sn'de geçiş.</a:t>
            </a:r>
            <a:endParaRPr lang="en-US" sz="1100" dirty="0"/>
          </a:p>
        </p:txBody>
      </p:sp>
      <p:sp>
        <p:nvSpPr>
          <p:cNvPr id="45" name="Shape 34"/>
          <p:cNvSpPr/>
          <p:nvPr/>
        </p:nvSpPr>
        <p:spPr>
          <a:xfrm>
            <a:off x="6446520" y="4224528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6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6520" y="4352544"/>
            <a:ext cx="384048" cy="384048"/>
          </a:xfrm>
          <a:prstGeom prst="rect">
            <a:avLst/>
          </a:prstGeom>
        </p:spPr>
      </p:pic>
      <p:sp>
        <p:nvSpPr>
          <p:cNvPr id="47" name="Text 35"/>
          <p:cNvSpPr/>
          <p:nvPr/>
        </p:nvSpPr>
        <p:spPr>
          <a:xfrm>
            <a:off x="7022592" y="4279392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Merkeze Bağımsız Bölgeler</a:t>
            </a:r>
            <a:endParaRPr lang="en-US" sz="1350" dirty="0"/>
          </a:p>
        </p:txBody>
      </p:sp>
      <p:sp>
        <p:nvSpPr>
          <p:cNvPr id="48" name="Text 36"/>
          <p:cNvSpPr/>
          <p:nvPr/>
        </p:nvSpPr>
        <p:spPr>
          <a:xfrm>
            <a:off x="7022592" y="4581144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Bölgesel bağımsız çıkış sayesinde merkez kesintisinde bile bölge kesintisiz çalışır.</a:t>
            </a:r>
            <a:endParaRPr lang="en-US" sz="1100" dirty="0"/>
          </a:p>
        </p:txBody>
      </p:sp>
      <p:sp>
        <p:nvSpPr>
          <p:cNvPr id="49" name="Shape 37"/>
          <p:cNvSpPr/>
          <p:nvPr/>
        </p:nvSpPr>
        <p:spPr>
          <a:xfrm>
            <a:off x="6446520" y="5084064"/>
            <a:ext cx="4946904" cy="0"/>
          </a:xfrm>
          <a:prstGeom prst="line">
            <a:avLst/>
          </a:prstGeom>
          <a:noFill/>
          <a:ln w="12700">
            <a:solidFill>
              <a:srgbClr val="EAEF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0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6520" y="5212080"/>
            <a:ext cx="384048" cy="384048"/>
          </a:xfrm>
          <a:prstGeom prst="rect">
            <a:avLst/>
          </a:prstGeom>
        </p:spPr>
      </p:pic>
      <p:sp>
        <p:nvSpPr>
          <p:cNvPr id="51" name="Text 38"/>
          <p:cNvSpPr/>
          <p:nvPr/>
        </p:nvSpPr>
        <p:spPr>
          <a:xfrm>
            <a:off x="7022592" y="5138928"/>
            <a:ext cx="4434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Uygulama SLA Güvencesi</a:t>
            </a:r>
            <a:endParaRPr lang="en-US" sz="1350" dirty="0"/>
          </a:p>
        </p:txBody>
      </p:sp>
      <p:sp>
        <p:nvSpPr>
          <p:cNvPr id="52" name="Text 39"/>
          <p:cNvSpPr/>
          <p:nvPr/>
        </p:nvSpPr>
        <p:spPr>
          <a:xfrm>
            <a:off x="7022592" y="5440680"/>
            <a:ext cx="44348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uygulamalara öncelik (QoS); ≥ %99,9 erişilebilirlik hedefi izlenir.</a:t>
            </a:r>
            <a:endParaRPr lang="en-US" sz="1100" dirty="0"/>
          </a:p>
        </p:txBody>
      </p:sp>
      <p:sp>
        <p:nvSpPr>
          <p:cNvPr id="53" name="Text 40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09</a:t>
            </a:r>
            <a:endParaRPr lang="en-US" sz="1000" dirty="0"/>
          </a:p>
        </p:txBody>
      </p:sp>
      <p:sp>
        <p:nvSpPr>
          <p:cNvPr id="54" name="Text 41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F2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70432"/>
          </a:xfrm>
          <a:prstGeom prst="rect">
            <a:avLst/>
          </a:prstGeom>
          <a:solidFill>
            <a:srgbClr val="0A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1170432"/>
            <a:ext cx="12188952" cy="5486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02920" y="283464"/>
            <a:ext cx="603504" cy="603504"/>
          </a:xfrm>
          <a:prstGeom prst="ellipse">
            <a:avLst/>
          </a:prstGeom>
          <a:solidFill>
            <a:srgbClr val="13355C"/>
          </a:solidFill>
          <a:ln w="15875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420624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274320"/>
            <a:ext cx="9601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ÖLÇÜLEBILIR İŞ SONUÇLARI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280160" y="502920"/>
            <a:ext cx="104241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Yatırımın Kanıtlanmış Getirisi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548640" y="1371600"/>
            <a:ext cx="11109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proje bir altyapı yenilemesi değil, ölçülebilir iş değeri üreten bir dönüşümdür. Sonuçlar kurum genelinde geçerli, tekrarlanabilir ve ölçeklenebilirdir.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02920" y="1993392"/>
            <a:ext cx="3657600" cy="2084832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502920" y="1993392"/>
            <a:ext cx="3657600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94360" y="2194560"/>
            <a:ext cx="34747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%100</a:t>
            </a:r>
            <a:endParaRPr lang="en-US" sz="5200" dirty="0"/>
          </a:p>
        </p:txBody>
      </p:sp>
      <p:sp>
        <p:nvSpPr>
          <p:cNvPr id="12" name="Text 9"/>
          <p:cNvSpPr/>
          <p:nvPr/>
        </p:nvSpPr>
        <p:spPr>
          <a:xfrm>
            <a:off x="685800" y="301752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MPLS'TEN ÇIKIŞ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758952" y="3364992"/>
            <a:ext cx="3145536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Kasım 2025'te Metro Ethernet'e geçiş tamamlandı; pahalı MPLS bağımlılığı ve tedarikçi kilidi ortadan kalktı.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315968" y="1993392"/>
            <a:ext cx="3657600" cy="2084832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315968" y="1993392"/>
            <a:ext cx="3657600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407408" y="2194560"/>
            <a:ext cx="34747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≥%99,9</a:t>
            </a:r>
            <a:endParaRPr lang="en-US" sz="4000" dirty="0"/>
          </a:p>
        </p:txBody>
      </p:sp>
      <p:sp>
        <p:nvSpPr>
          <p:cNvPr id="17" name="Text 14"/>
          <p:cNvSpPr/>
          <p:nvPr/>
        </p:nvSpPr>
        <p:spPr>
          <a:xfrm>
            <a:off x="4498848" y="301752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ERİŞİLEBİLİRLİK (SLA)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4572000" y="3364992"/>
            <a:ext cx="3145536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Yıllık ≤ 8,8 saat plansız kesinti bütçesi; çok katmanlı yedeklilik ile SilverPeak'te ölçülür.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8129016" y="1993392"/>
            <a:ext cx="3657600" cy="2084832"/>
          </a:xfrm>
          <a:prstGeom prst="rect">
            <a:avLst/>
          </a:prstGeom>
          <a:solidFill>
            <a:srgbClr val="0A2540"/>
          </a:solidFill>
          <a:ln/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8129016" y="1993392"/>
            <a:ext cx="3657600" cy="73152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8220456" y="2194560"/>
            <a:ext cx="347472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</a:t>
            </a:r>
            <a:endParaRPr lang="en-US" sz="5200" dirty="0"/>
          </a:p>
        </p:txBody>
      </p:sp>
      <p:sp>
        <p:nvSpPr>
          <p:cNvPr id="22" name="Text 19"/>
          <p:cNvSpPr/>
          <p:nvPr/>
        </p:nvSpPr>
        <p:spPr>
          <a:xfrm>
            <a:off x="8311896" y="301752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kern="0" spc="5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TEK ELDEN KONTROL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8385048" y="3364992"/>
            <a:ext cx="3145536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kıtadaki tüm SD-WAN cihazları SilverPeak Orchestrator'dan tek panelden yönetiliyor.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502920" y="4224528"/>
            <a:ext cx="272491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502920" y="4224528"/>
            <a:ext cx="73152" cy="148132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740664" y="4443984"/>
            <a:ext cx="502920" cy="502920"/>
          </a:xfrm>
          <a:prstGeom prst="ellipse">
            <a:avLst/>
          </a:prstGeom>
          <a:solidFill>
            <a:srgbClr val="EAF2F8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4562856"/>
            <a:ext cx="274320" cy="27432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1371600" y="4407408"/>
            <a:ext cx="17190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 1 sn</a:t>
            </a:r>
            <a:endParaRPr lang="en-US" sz="1900" dirty="0"/>
          </a:p>
        </p:txBody>
      </p:sp>
      <p:sp>
        <p:nvSpPr>
          <p:cNvPr id="29" name="Text 25"/>
          <p:cNvSpPr/>
          <p:nvPr/>
        </p:nvSpPr>
        <p:spPr>
          <a:xfrm>
            <a:off x="758952" y="5065776"/>
            <a:ext cx="226771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12B5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KESİNTİSİZLİK</a:t>
            </a:r>
            <a:endParaRPr lang="en-US" sz="900" dirty="0"/>
          </a:p>
        </p:txBody>
      </p:sp>
      <p:sp>
        <p:nvSpPr>
          <p:cNvPr id="30" name="Text 26"/>
          <p:cNvSpPr/>
          <p:nvPr/>
        </p:nvSpPr>
        <p:spPr>
          <a:xfrm>
            <a:off x="758952" y="5266944"/>
            <a:ext cx="22677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BFD ile otomatik failover süresi</a:t>
            </a:r>
            <a:endParaRPr lang="en-US" sz="1100" dirty="0"/>
          </a:p>
        </p:txBody>
      </p:sp>
      <p:sp>
        <p:nvSpPr>
          <p:cNvPr id="31" name="Shape 27"/>
          <p:cNvSpPr/>
          <p:nvPr/>
        </p:nvSpPr>
        <p:spPr>
          <a:xfrm>
            <a:off x="3346704" y="4224528"/>
            <a:ext cx="272491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Shape 28"/>
          <p:cNvSpPr/>
          <p:nvPr/>
        </p:nvSpPr>
        <p:spPr>
          <a:xfrm>
            <a:off x="3346704" y="4224528"/>
            <a:ext cx="73152" cy="148132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29"/>
          <p:cNvSpPr/>
          <p:nvPr/>
        </p:nvSpPr>
        <p:spPr>
          <a:xfrm>
            <a:off x="3584448" y="4443984"/>
            <a:ext cx="502920" cy="502920"/>
          </a:xfrm>
          <a:prstGeom prst="ellipse">
            <a:avLst/>
          </a:prstGeom>
          <a:solidFill>
            <a:srgbClr val="EAF2F8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320" y="4562856"/>
            <a:ext cx="274320" cy="274320"/>
          </a:xfrm>
          <a:prstGeom prst="rect">
            <a:avLst/>
          </a:prstGeom>
        </p:spPr>
      </p:pic>
      <p:sp>
        <p:nvSpPr>
          <p:cNvPr id="35" name="Text 30"/>
          <p:cNvSpPr/>
          <p:nvPr/>
        </p:nvSpPr>
        <p:spPr>
          <a:xfrm>
            <a:off x="4215384" y="4407408"/>
            <a:ext cx="17190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Saha</a:t>
            </a:r>
            <a:endParaRPr lang="en-US" sz="1900" dirty="0"/>
          </a:p>
        </p:txBody>
      </p:sp>
      <p:sp>
        <p:nvSpPr>
          <p:cNvPr id="36" name="Text 31"/>
          <p:cNvSpPr/>
          <p:nvPr/>
        </p:nvSpPr>
        <p:spPr>
          <a:xfrm>
            <a:off x="3602736" y="5065776"/>
            <a:ext cx="226771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12B5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YEDEKLİLİK</a:t>
            </a:r>
            <a:endParaRPr lang="en-US" sz="900" dirty="0"/>
          </a:p>
        </p:txBody>
      </p:sp>
      <p:sp>
        <p:nvSpPr>
          <p:cNvPr id="37" name="Text 32"/>
          <p:cNvSpPr/>
          <p:nvPr/>
        </p:nvSpPr>
        <p:spPr>
          <a:xfrm>
            <a:off x="3602736" y="5266944"/>
            <a:ext cx="22677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4.5G LTE veya RL ile kablosuz yedekli</a:t>
            </a:r>
            <a:endParaRPr lang="en-US" sz="1100" dirty="0"/>
          </a:p>
        </p:txBody>
      </p:sp>
      <p:sp>
        <p:nvSpPr>
          <p:cNvPr id="38" name="Shape 33"/>
          <p:cNvSpPr/>
          <p:nvPr/>
        </p:nvSpPr>
        <p:spPr>
          <a:xfrm>
            <a:off x="6190488" y="4224528"/>
            <a:ext cx="272491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4"/>
          <p:cNvSpPr/>
          <p:nvPr/>
        </p:nvSpPr>
        <p:spPr>
          <a:xfrm>
            <a:off x="6190488" y="4224528"/>
            <a:ext cx="73152" cy="148132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5"/>
          <p:cNvSpPr/>
          <p:nvPr/>
        </p:nvSpPr>
        <p:spPr>
          <a:xfrm>
            <a:off x="6428232" y="4443984"/>
            <a:ext cx="502920" cy="502920"/>
          </a:xfrm>
          <a:prstGeom prst="ellipse">
            <a:avLst/>
          </a:prstGeom>
          <a:solidFill>
            <a:srgbClr val="EAF2F8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7104" y="4562856"/>
            <a:ext cx="274320" cy="274320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7059168" y="4407408"/>
            <a:ext cx="17190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/ 3</a:t>
            </a:r>
            <a:endParaRPr lang="en-US" sz="1900" dirty="0"/>
          </a:p>
        </p:txBody>
      </p:sp>
      <p:sp>
        <p:nvSpPr>
          <p:cNvPr id="43" name="Text 37"/>
          <p:cNvSpPr/>
          <p:nvPr/>
        </p:nvSpPr>
        <p:spPr>
          <a:xfrm>
            <a:off x="6446520" y="5065776"/>
            <a:ext cx="226771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12B5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ÖLÇEKLENEBİLİR</a:t>
            </a:r>
            <a:endParaRPr lang="en-US" sz="900" dirty="0"/>
          </a:p>
        </p:txBody>
      </p:sp>
      <p:sp>
        <p:nvSpPr>
          <p:cNvPr id="44" name="Text 38"/>
          <p:cNvSpPr/>
          <p:nvPr/>
        </p:nvSpPr>
        <p:spPr>
          <a:xfrm>
            <a:off x="6446520" y="5266944"/>
            <a:ext cx="22677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Ülke / kıtada standart mimari</a:t>
            </a:r>
            <a:endParaRPr lang="en-US" sz="1100" dirty="0"/>
          </a:p>
        </p:txBody>
      </p:sp>
      <p:sp>
        <p:nvSpPr>
          <p:cNvPr id="45" name="Shape 39"/>
          <p:cNvSpPr/>
          <p:nvPr/>
        </p:nvSpPr>
        <p:spPr>
          <a:xfrm>
            <a:off x="9034272" y="4224528"/>
            <a:ext cx="2724912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0EA"/>
            </a:solidFill>
            <a:prstDash val="solid"/>
          </a:ln>
          <a:effectLst>
            <a:outerShdw blurRad="114300" dist="38100" dir="8100000" algn="bl" rotWithShape="0">
              <a:srgbClr val="0A254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Shape 40"/>
          <p:cNvSpPr/>
          <p:nvPr/>
        </p:nvSpPr>
        <p:spPr>
          <a:xfrm>
            <a:off x="9034272" y="4224528"/>
            <a:ext cx="73152" cy="1481328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1"/>
          <p:cNvSpPr/>
          <p:nvPr/>
        </p:nvSpPr>
        <p:spPr>
          <a:xfrm>
            <a:off x="9272016" y="4443984"/>
            <a:ext cx="502920" cy="502920"/>
          </a:xfrm>
          <a:prstGeom prst="ellipse">
            <a:avLst/>
          </a:prstGeom>
          <a:solidFill>
            <a:srgbClr val="EAF2F8"/>
          </a:solidFill>
          <a:ln w="12700">
            <a:solidFill>
              <a:srgbClr val="12B5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0888" y="4562856"/>
            <a:ext cx="274320" cy="274320"/>
          </a:xfrm>
          <a:prstGeom prst="rect">
            <a:avLst/>
          </a:prstGeom>
        </p:spPr>
      </p:pic>
      <p:sp>
        <p:nvSpPr>
          <p:cNvPr id="49" name="Text 42"/>
          <p:cNvSpPr/>
          <p:nvPr/>
        </p:nvSpPr>
        <p:spPr>
          <a:xfrm>
            <a:off x="9902952" y="4407408"/>
            <a:ext cx="171907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A25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Hafta→Dk</a:t>
            </a:r>
            <a:endParaRPr lang="en-US" sz="1900" dirty="0"/>
          </a:p>
        </p:txBody>
      </p:sp>
      <p:sp>
        <p:nvSpPr>
          <p:cNvPr id="50" name="Text 43"/>
          <p:cNvSpPr/>
          <p:nvPr/>
        </p:nvSpPr>
        <p:spPr>
          <a:xfrm>
            <a:off x="9290304" y="5065776"/>
            <a:ext cx="226771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12B5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ÇEVİKLİK</a:t>
            </a:r>
            <a:endParaRPr lang="en-US" sz="900" dirty="0"/>
          </a:p>
        </p:txBody>
      </p:sp>
      <p:sp>
        <p:nvSpPr>
          <p:cNvPr id="51" name="Text 44"/>
          <p:cNvSpPr/>
          <p:nvPr/>
        </p:nvSpPr>
        <p:spPr>
          <a:xfrm>
            <a:off x="9290304" y="5266944"/>
            <a:ext cx="2267712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3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saha açılışında hız</a:t>
            </a:r>
            <a:endParaRPr lang="en-US" sz="1100" dirty="0"/>
          </a:p>
        </p:txBody>
      </p:sp>
      <p:sp>
        <p:nvSpPr>
          <p:cNvPr id="52" name="Text 45"/>
          <p:cNvSpPr/>
          <p:nvPr/>
        </p:nvSpPr>
        <p:spPr>
          <a:xfrm>
            <a:off x="502920" y="6217920"/>
            <a:ext cx="11155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1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 genelinde geçerli • Metro Ethernet omurga + çok katmanlı yedeklilik • Kaynak: SilverPeak Orchestrator envanteri ve SLA raporları</a:t>
            </a:r>
            <a:endParaRPr lang="en-US" sz="1000" dirty="0"/>
          </a:p>
        </p:txBody>
      </p:sp>
      <p:sp>
        <p:nvSpPr>
          <p:cNvPr id="53" name="Text 46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718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10</a:t>
            </a:r>
            <a:endParaRPr lang="en-US" sz="1000" dirty="0"/>
          </a:p>
        </p:txBody>
      </p:sp>
      <p:sp>
        <p:nvSpPr>
          <p:cNvPr id="54" name="Text 47"/>
          <p:cNvSpPr/>
          <p:nvPr/>
        </p:nvSpPr>
        <p:spPr>
          <a:xfrm>
            <a:off x="50292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TTech Business Solutions</a:t>
            </a:r>
            <a:endParaRPr lang="en-US" sz="900" dirty="0">
              <a:latin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711696"/>
            <a:ext cx="12188952" cy="146304"/>
          </a:xfrm>
          <a:prstGeom prst="rect">
            <a:avLst/>
          </a:prstGeom>
          <a:solidFill>
            <a:srgbClr val="F2B33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326880" y="-1280160"/>
            <a:ext cx="4937760" cy="4937760"/>
          </a:xfrm>
          <a:prstGeom prst="ellipse">
            <a:avLst/>
          </a:prstGeom>
          <a:solidFill>
            <a:srgbClr val="13355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685800"/>
            <a:ext cx="1234440" cy="12344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77240" y="6858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27C4E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ÖZET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77240" y="1024128"/>
            <a:ext cx="9601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Kuruma Ait, Yedekli ve</a:t>
            </a:r>
            <a:endParaRPr lang="en-US" sz="3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Merkezî Bir Küresel Ağ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777240" y="2743200"/>
            <a:ext cx="5257800" cy="1280160"/>
          </a:xfrm>
          <a:prstGeom prst="rect">
            <a:avLst/>
          </a:prstGeom>
          <a:solidFill>
            <a:srgbClr val="13355C"/>
          </a:solidFill>
          <a:ln w="12700">
            <a:solidFill>
              <a:srgbClr val="2652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77240" y="2743200"/>
            <a:ext cx="73152" cy="128016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303580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29260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Kurumsal Kontrol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1645920" y="3310128"/>
            <a:ext cx="42062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 operatörden alınıp Tiryaki BT'nin yönetimine geçti; MPLS'ten Metro Ethernet'e geçildi.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6355080" y="2743200"/>
            <a:ext cx="5257800" cy="1280160"/>
          </a:xfrm>
          <a:prstGeom prst="rect">
            <a:avLst/>
          </a:prstGeom>
          <a:solidFill>
            <a:srgbClr val="13355C"/>
          </a:solidFill>
          <a:ln w="12700">
            <a:solidFill>
              <a:srgbClr val="2652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6355080" y="2743200"/>
            <a:ext cx="73152" cy="128016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3035808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223760" y="292608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Kesintisiz Süreklilik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7223760" y="3310128"/>
            <a:ext cx="42062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Çok katmanlı yedeklilik ve &lt; 1 sn failover ile ≥ %99,9 erişilebilirlik hedefi.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777240" y="4297680"/>
            <a:ext cx="5257800" cy="1280160"/>
          </a:xfrm>
          <a:prstGeom prst="rect">
            <a:avLst/>
          </a:prstGeom>
          <a:solidFill>
            <a:srgbClr val="13355C"/>
          </a:solidFill>
          <a:ln w="12700">
            <a:solidFill>
              <a:srgbClr val="2652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777240" y="4297680"/>
            <a:ext cx="73152" cy="128016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560" y="459028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645920" y="4480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Küresel Ölçek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1645920" y="4864608"/>
            <a:ext cx="42062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kıta, 4 ülkedeki tüm sahalar tek panelden, standart mimariyle yönetiliyor.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6355080" y="4297680"/>
            <a:ext cx="5257800" cy="1280160"/>
          </a:xfrm>
          <a:prstGeom prst="rect">
            <a:avLst/>
          </a:prstGeom>
          <a:solidFill>
            <a:srgbClr val="13355C"/>
          </a:solidFill>
          <a:ln w="12700">
            <a:solidFill>
              <a:srgbClr val="2652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6355080" y="4297680"/>
            <a:ext cx="73152" cy="1280160"/>
          </a:xfrm>
          <a:prstGeom prst="rect">
            <a:avLst/>
          </a:prstGeom>
          <a:solidFill>
            <a:srgbClr val="12B5A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9400" y="4590288"/>
            <a:ext cx="384048" cy="38404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223760" y="4480560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Sürdürülebilir Değer</a:t>
            </a:r>
            <a:endParaRPr lang="en-US" sz="1600" dirty="0"/>
          </a:p>
        </p:txBody>
      </p:sp>
      <p:sp>
        <p:nvSpPr>
          <p:cNvPr id="27" name="Text 20"/>
          <p:cNvSpPr/>
          <p:nvPr/>
        </p:nvSpPr>
        <p:spPr>
          <a:xfrm>
            <a:off x="7223760" y="4864608"/>
            <a:ext cx="42062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7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Daha düşük hat maliyeti, bağımsız bölgesel çıkış ve daha yüksek görünürlük.</a:t>
            </a:r>
            <a:endParaRPr lang="en-US" sz="1150" dirty="0"/>
          </a:p>
        </p:txBody>
      </p:sp>
      <p:sp>
        <p:nvSpPr>
          <p:cNvPr id="28" name="Shape 21"/>
          <p:cNvSpPr/>
          <p:nvPr/>
        </p:nvSpPr>
        <p:spPr>
          <a:xfrm>
            <a:off x="777240" y="5806440"/>
            <a:ext cx="10607040" cy="0"/>
          </a:xfrm>
          <a:prstGeom prst="line">
            <a:avLst/>
          </a:prstGeom>
          <a:noFill/>
          <a:ln w="12700">
            <a:solidFill>
              <a:srgbClr val="2652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3"/>
          <p:cNvSpPr/>
          <p:nvPr/>
        </p:nvSpPr>
        <p:spPr>
          <a:xfrm>
            <a:off x="777240" y="6263640"/>
            <a:ext cx="1060704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950" kern="0" spc="1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</a:t>
            </a:r>
            <a:r>
              <a:rPr lang="en-US" sz="950" kern="0" spc="100" dirty="0" err="1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TTech</a:t>
            </a:r>
            <a:r>
              <a:rPr lang="en-US" sz="950" kern="0" spc="100" dirty="0">
                <a:solidFill>
                  <a:srgbClr val="5B7185"/>
                </a:solidFill>
                <a:latin typeface="Trebuchet MS"/>
                <a:ea typeface="Trebuchet MS" pitchFamily="34" charset="-122"/>
                <a:cs typeface="Trebuchet MS" pitchFamily="34" charset="-120"/>
              </a:rPr>
              <a:t> Business Solutions</a:t>
            </a:r>
            <a:endParaRPr lang="en-US" sz="950" dirty="0">
              <a:latin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1562</Words>
  <Application>Microsoft Office PowerPoint</Application>
  <PresentationFormat>Widescreen</PresentationFormat>
  <Paragraphs>264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Tiryaki Küresel SD-WAN Dönüşüm Projesi</dc:title>
  <dc:subject>PptxGenJS Presentation</dc:subject>
  <dc:creator>Fatih Harman</dc:creator>
  <cp:lastModifiedBy>Emre Özensoy</cp:lastModifiedBy>
  <cp:revision>41</cp:revision>
  <dcterms:created xsi:type="dcterms:W3CDTF">2026-09-08T05:50:03Z</dcterms:created>
  <dcterms:modified xsi:type="dcterms:W3CDTF">2026-09-08T10:35:20Z</dcterms:modified>
</cp:coreProperties>
</file>