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68" r:id="rId14"/>
    <p:sldId id="270" r:id="rId15"/>
  </p:sldIdLst>
  <p:sldSz cx="12192000" cy="6858000"/>
  <p:notesSz cx="6858000" cy="9144000"/>
  <p:embeddedFontLst>
    <p:embeddedFont>
      <p:font typeface="Montserrat" panose="00000500000000000000" pitchFamily="2" charset="0"/>
      <p:regular r:id="rId16"/>
      <p:bold r:id="rId17"/>
      <p:italic r:id="rId18"/>
      <p:boldItalic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217" autoAdjust="0"/>
    <p:restoredTop sz="94660"/>
  </p:normalViewPr>
  <p:slideViewPr>
    <p:cSldViewPr snapToGrid="0" snapToObjects="1">
      <p:cViewPr varScale="1">
        <p:scale>
          <a:sx n="120" d="100"/>
          <a:sy n="120" d="100"/>
        </p:scale>
        <p:origin x="73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re Özensoy" userId="bc73a70b-bc18-4923-9a0d-8b84d01ef0cc" providerId="ADAL" clId="{01CF4DB1-6A75-4156-9C87-B5B6E9F446E7}"/>
    <pc:docChg chg="custSel delSld modSld">
      <pc:chgData name="Emre Özensoy" userId="bc73a70b-bc18-4923-9a0d-8b84d01ef0cc" providerId="ADAL" clId="{01CF4DB1-6A75-4156-9C87-B5B6E9F446E7}" dt="2026-09-10T10:42:48.962" v="2" actId="47"/>
      <pc:docMkLst>
        <pc:docMk/>
      </pc:docMkLst>
      <pc:sldChg chg="delSp mod">
        <pc:chgData name="Emre Özensoy" userId="bc73a70b-bc18-4923-9a0d-8b84d01ef0cc" providerId="ADAL" clId="{01CF4DB1-6A75-4156-9C87-B5B6E9F446E7}" dt="2026-09-10T10:42:23.418" v="0" actId="478"/>
        <pc:sldMkLst>
          <pc:docMk/>
          <pc:sldMk cId="2289490750" sldId="260"/>
        </pc:sldMkLst>
        <pc:picChg chg="del">
          <ac:chgData name="Emre Özensoy" userId="bc73a70b-bc18-4923-9a0d-8b84d01ef0cc" providerId="ADAL" clId="{01CF4DB1-6A75-4156-9C87-B5B6E9F446E7}" dt="2026-09-10T10:42:23.418" v="0" actId="478"/>
          <ac:picMkLst>
            <pc:docMk/>
            <pc:sldMk cId="2289490750" sldId="260"/>
            <ac:picMk id="5" creationId="{58426433-EF04-9BD3-A44A-2B0D0C4E4FAB}"/>
          </ac:picMkLst>
        </pc:picChg>
      </pc:sldChg>
      <pc:sldChg chg="modSp mod">
        <pc:chgData name="Emre Özensoy" userId="bc73a70b-bc18-4923-9a0d-8b84d01ef0cc" providerId="ADAL" clId="{01CF4DB1-6A75-4156-9C87-B5B6E9F446E7}" dt="2026-09-10T10:42:31.657" v="1" actId="207"/>
        <pc:sldMkLst>
          <pc:docMk/>
          <pc:sldMk cId="2366930460" sldId="263"/>
        </pc:sldMkLst>
        <pc:spChg chg="mod">
          <ac:chgData name="Emre Özensoy" userId="bc73a70b-bc18-4923-9a0d-8b84d01ef0cc" providerId="ADAL" clId="{01CF4DB1-6A75-4156-9C87-B5B6E9F446E7}" dt="2026-09-10T10:42:31.657" v="1" actId="207"/>
          <ac:spMkLst>
            <pc:docMk/>
            <pc:sldMk cId="2366930460" sldId="263"/>
            <ac:spMk id="57" creationId="{74DB8EB0-9E6A-E975-C90C-76A821E57C90}"/>
          </ac:spMkLst>
        </pc:spChg>
      </pc:sldChg>
      <pc:sldChg chg="del">
        <pc:chgData name="Emre Özensoy" userId="bc73a70b-bc18-4923-9a0d-8b84d01ef0cc" providerId="ADAL" clId="{01CF4DB1-6A75-4156-9C87-B5B6E9F446E7}" dt="2026-09-10T10:42:48.962" v="2" actId="47"/>
        <pc:sldMkLst>
          <pc:docMk/>
          <pc:sldMk cId="797604711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gif"/><Relationship Id="rId4" Type="http://schemas.openxmlformats.org/officeDocument/2006/relationships/image" Target="../media/image1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1950" y="1962100"/>
            <a:ext cx="142871" cy="151562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57200" y="3501479"/>
            <a:ext cx="762000" cy="4762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0962" y="1952576"/>
            <a:ext cx="2876775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72" b="1" i="0" dirty="0">
                <a:solidFill>
                  <a:srgbClr val="A8D8EA"/>
                </a:solidFill>
                <a:latin typeface="Open Sans"/>
              </a:rPr>
              <a:t>Teknoloji </a:t>
            </a:r>
            <a:r>
              <a:rPr sz="872" b="1" i="0" dirty="0" err="1">
                <a:solidFill>
                  <a:srgbClr val="A8D8EA"/>
                </a:solidFill>
                <a:latin typeface="Open Sans"/>
              </a:rPr>
              <a:t>Kaptanları</a:t>
            </a:r>
            <a:r>
              <a:rPr sz="872" b="1" i="0" dirty="0">
                <a:solidFill>
                  <a:srgbClr val="A8D8EA"/>
                </a:solidFill>
                <a:latin typeface="Open Sans"/>
              </a:rPr>
              <a:t> </a:t>
            </a:r>
            <a:r>
              <a:rPr sz="872" b="1" i="0" dirty="0" err="1">
                <a:solidFill>
                  <a:srgbClr val="A8D8EA"/>
                </a:solidFill>
                <a:latin typeface="Open Sans"/>
              </a:rPr>
              <a:t>Proje</a:t>
            </a:r>
            <a:r>
              <a:rPr sz="872" b="1" i="0" dirty="0">
                <a:solidFill>
                  <a:srgbClr val="A8D8EA"/>
                </a:solidFill>
                <a:latin typeface="Open Sans"/>
              </a:rPr>
              <a:t> </a:t>
            </a:r>
            <a:r>
              <a:rPr sz="872" b="1" i="0" dirty="0" err="1">
                <a:solidFill>
                  <a:srgbClr val="A8D8EA"/>
                </a:solidFill>
                <a:latin typeface="Open Sans"/>
              </a:rPr>
              <a:t>Yarışması</a:t>
            </a:r>
            <a:endParaRPr sz="872" b="1" i="0" dirty="0">
              <a:solidFill>
                <a:srgbClr val="A8D8EA"/>
              </a:solidFill>
              <a:latin typeface="Open San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188" y="2207810"/>
            <a:ext cx="6346021" cy="113642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378" b="1" i="0" dirty="0">
                <a:solidFill>
                  <a:srgbClr val="FFFFFF"/>
                </a:solidFill>
                <a:latin typeface="Montserrat"/>
              </a:rPr>
              <a:t>TEKNOLOJİ KAPTANLARI</a:t>
            </a:r>
          </a:p>
          <a:p>
            <a:pPr algn="l"/>
            <a:r>
              <a:rPr sz="3378" b="1" i="0" dirty="0">
                <a:solidFill>
                  <a:srgbClr val="FFFFFF"/>
                </a:solidFill>
                <a:latin typeface="Montserrat"/>
              </a:rPr>
              <a:t>PROJE YARIŞMASI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188" y="3771805"/>
            <a:ext cx="7320523" cy="5429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24" b="0" i="0">
                <a:solidFill>
                  <a:srgbClr val="A8D8EA"/>
                </a:solidFill>
                <a:latin typeface="Open Sans"/>
              </a:rPr>
              <a:t>Tiryaki Agro — Yapay Zekâ Destekli Akıllı İSG ve Operasyonel Verimlilik Dönüşümü · Balıkesir Tesisi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9BB727-DBC6-D8E1-F691-F4C28C813B52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6649C56-AED9-DFEC-F86F-286F1E6FDD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8F26F8-04E2-4414-CE84-F13982FF3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A9741C03-C6B8-44A5-2BB4-ACCCB81C6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EF4FF1-2D2C-0270-CBD3-BAA0829B0137}"/>
              </a:ext>
            </a:extLst>
          </p:cNvPr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1E9A9D-2A28-0587-30FF-79BFE4886FA4}"/>
              </a:ext>
            </a:extLst>
          </p:cNvPr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25E356D-D895-6DBD-0790-1FE2467F3A50}"/>
              </a:ext>
            </a:extLst>
          </p:cNvPr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044546-DF29-4CE8-F298-2B4283AB6ECA}"/>
              </a:ext>
            </a:extLst>
          </p:cNvPr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01EB3-6DEE-89F8-3CEF-21C3FE30B08C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922513D-51F6-AD34-9A1D-702F120B7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  <p:sp>
        <p:nvSpPr>
          <p:cNvPr id="13" name="Google Shape;97;p14">
            <a:extLst>
              <a:ext uri="{FF2B5EF4-FFF2-40B4-BE49-F238E27FC236}">
                <a16:creationId xmlns:a16="http://schemas.microsoft.com/office/drawing/2014/main" id="{7B4223FE-5727-41BB-C3C5-48CE1439CD28}"/>
              </a:ext>
            </a:extLst>
          </p:cNvPr>
          <p:cNvSpPr txBox="1"/>
          <p:nvPr/>
        </p:nvSpPr>
        <p:spPr>
          <a:xfrm>
            <a:off x="647700" y="1401086"/>
            <a:ext cx="10241023" cy="233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Göremediğiniz</a:t>
            </a:r>
            <a:r>
              <a:rPr lang="en-US" sz="7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72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riski</a:t>
            </a:r>
            <a:endParaRPr dirty="0"/>
          </a:p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önleyemezsiniz</a:t>
            </a:r>
            <a:r>
              <a:rPr lang="en-US" sz="7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17" name="Google Shape;98;p14">
            <a:extLst>
              <a:ext uri="{FF2B5EF4-FFF2-40B4-BE49-F238E27FC236}">
                <a16:creationId xmlns:a16="http://schemas.microsoft.com/office/drawing/2014/main" id="{5FF7EABF-7C6F-63D1-6B75-38FA54CE007A}"/>
              </a:ext>
            </a:extLst>
          </p:cNvPr>
          <p:cNvSpPr txBox="1"/>
          <p:nvPr/>
        </p:nvSpPr>
        <p:spPr>
          <a:xfrm>
            <a:off x="647700" y="3808846"/>
            <a:ext cx="102411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Balıkesir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tesisinde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dirty="0">
                <a:solidFill>
                  <a:srgbClr val="FFFFFF"/>
                </a:solidFill>
              </a:rPr>
              <a:t>20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kamera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60 </a:t>
            </a:r>
            <a:r>
              <a:rPr lang="en-US" sz="22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kural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7/24 </a:t>
            </a:r>
            <a:r>
              <a:rPr lang="en-US" sz="22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kesintisiz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gözlem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— </a:t>
            </a:r>
            <a:r>
              <a:rPr lang="en-US" sz="22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insan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gözünün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yetişemediği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yerde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4945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43D284-8942-F10F-5D73-0359C26B8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760CCEAB-737F-2A59-5098-BB44AEB3F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A690C1-A431-F0BA-C28F-F7A41913123C}"/>
              </a:ext>
            </a:extLst>
          </p:cNvPr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73535E-6B3B-826E-AC3A-459E5D02E5E0}"/>
              </a:ext>
            </a:extLst>
          </p:cNvPr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B0BCE39-42B1-CBF3-13CA-433BC815C85C}"/>
              </a:ext>
            </a:extLst>
          </p:cNvPr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12BB01-43E9-83DB-D95E-E2F1BBFF3751}"/>
              </a:ext>
            </a:extLst>
          </p:cNvPr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7CA06C-9348-FE67-A1DA-2F2A1283C90D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787767D-925B-25C2-4C3C-A314BD955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  <p:sp>
        <p:nvSpPr>
          <p:cNvPr id="39" name="Google Shape;187;p18">
            <a:extLst>
              <a:ext uri="{FF2B5EF4-FFF2-40B4-BE49-F238E27FC236}">
                <a16:creationId xmlns:a16="http://schemas.microsoft.com/office/drawing/2014/main" id="{CBBCD3D7-7163-7E77-1A8C-1E7ADE29B62B}"/>
              </a:ext>
            </a:extLst>
          </p:cNvPr>
          <p:cNvSpPr txBox="1"/>
          <p:nvPr/>
        </p:nvSpPr>
        <p:spPr>
          <a:xfrm>
            <a:off x="609584" y="1371600"/>
            <a:ext cx="10972525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Bugünkü kurulum</a:t>
            </a:r>
            <a:endParaRPr/>
          </a:p>
        </p:txBody>
      </p:sp>
      <p:sp>
        <p:nvSpPr>
          <p:cNvPr id="40" name="Google Shape;188;p18">
            <a:extLst>
              <a:ext uri="{FF2B5EF4-FFF2-40B4-BE49-F238E27FC236}">
                <a16:creationId xmlns:a16="http://schemas.microsoft.com/office/drawing/2014/main" id="{3D99C5EC-7743-05D9-5DCA-6573EE87D018}"/>
              </a:ext>
            </a:extLst>
          </p:cNvPr>
          <p:cNvSpPr txBox="1"/>
          <p:nvPr/>
        </p:nvSpPr>
        <p:spPr>
          <a:xfrm>
            <a:off x="609584" y="2160270"/>
            <a:ext cx="10609706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Mevcut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CCTV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altyapısı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, ek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donanım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yatırımı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olmadan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gerçek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zamanlı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bir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güvenlik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zekâsı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katmanına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dönüştürüldü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41" name="Google Shape;189;p18">
            <a:extLst>
              <a:ext uri="{FF2B5EF4-FFF2-40B4-BE49-F238E27FC236}">
                <a16:creationId xmlns:a16="http://schemas.microsoft.com/office/drawing/2014/main" id="{AB3B12DF-C0A7-89B7-ED82-DAE875F9517D}"/>
              </a:ext>
            </a:extLst>
          </p:cNvPr>
          <p:cNvSpPr/>
          <p:nvPr/>
        </p:nvSpPr>
        <p:spPr>
          <a:xfrm>
            <a:off x="609584" y="3017520"/>
            <a:ext cx="2514537" cy="2331720"/>
          </a:xfrm>
          <a:prstGeom prst="roundRect">
            <a:avLst>
              <a:gd name="adj" fmla="val 4705"/>
            </a:avLst>
          </a:prstGeom>
          <a:noFill/>
          <a:ln w="12700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190;p18">
            <a:extLst>
              <a:ext uri="{FF2B5EF4-FFF2-40B4-BE49-F238E27FC236}">
                <a16:creationId xmlns:a16="http://schemas.microsoft.com/office/drawing/2014/main" id="{5D17B2E4-F686-4F83-B00E-F927CD3262A7}"/>
              </a:ext>
            </a:extLst>
          </p:cNvPr>
          <p:cNvSpPr txBox="1"/>
          <p:nvPr/>
        </p:nvSpPr>
        <p:spPr>
          <a:xfrm>
            <a:off x="780268" y="3188970"/>
            <a:ext cx="21732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FF3D00"/>
                </a:solidFill>
              </a:rPr>
              <a:t>20</a:t>
            </a:r>
            <a:endParaRPr/>
          </a:p>
        </p:txBody>
      </p:sp>
      <p:sp>
        <p:nvSpPr>
          <p:cNvPr id="43" name="Google Shape;191;p18">
            <a:extLst>
              <a:ext uri="{FF2B5EF4-FFF2-40B4-BE49-F238E27FC236}">
                <a16:creationId xmlns:a16="http://schemas.microsoft.com/office/drawing/2014/main" id="{FC3C27CC-EBA3-DB64-284F-3DE9C9EA7E10}"/>
              </a:ext>
            </a:extLst>
          </p:cNvPr>
          <p:cNvSpPr txBox="1"/>
          <p:nvPr/>
        </p:nvSpPr>
        <p:spPr>
          <a:xfrm>
            <a:off x="780268" y="3943350"/>
            <a:ext cx="2173169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Aktif kamera</a:t>
            </a:r>
            <a:endParaRPr/>
          </a:p>
        </p:txBody>
      </p:sp>
      <p:sp>
        <p:nvSpPr>
          <p:cNvPr id="44" name="Google Shape;192;p18">
            <a:extLst>
              <a:ext uri="{FF2B5EF4-FFF2-40B4-BE49-F238E27FC236}">
                <a16:creationId xmlns:a16="http://schemas.microsoft.com/office/drawing/2014/main" id="{2BB2CBA4-2BE5-57B9-8345-814AADA082DD}"/>
              </a:ext>
            </a:extLst>
          </p:cNvPr>
          <p:cNvSpPr txBox="1"/>
          <p:nvPr/>
        </p:nvSpPr>
        <p:spPr>
          <a:xfrm>
            <a:off x="780268" y="4423409"/>
            <a:ext cx="2173169" cy="78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Dolum, sevkiyat, tanker boşaltma, hurdalık, iç yol, robot hatları ve trafo dâhil.</a:t>
            </a:r>
            <a:endParaRPr/>
          </a:p>
        </p:txBody>
      </p:sp>
      <p:sp>
        <p:nvSpPr>
          <p:cNvPr id="45" name="Google Shape;193;p18">
            <a:extLst>
              <a:ext uri="{FF2B5EF4-FFF2-40B4-BE49-F238E27FC236}">
                <a16:creationId xmlns:a16="http://schemas.microsoft.com/office/drawing/2014/main" id="{52DD682D-533E-0F8E-597F-4C80A74945F1}"/>
              </a:ext>
            </a:extLst>
          </p:cNvPr>
          <p:cNvSpPr/>
          <p:nvPr/>
        </p:nvSpPr>
        <p:spPr>
          <a:xfrm>
            <a:off x="3428914" y="3017520"/>
            <a:ext cx="2514537" cy="2331720"/>
          </a:xfrm>
          <a:prstGeom prst="roundRect">
            <a:avLst>
              <a:gd name="adj" fmla="val 4705"/>
            </a:avLst>
          </a:prstGeom>
          <a:noFill/>
          <a:ln w="12700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194;p18">
            <a:extLst>
              <a:ext uri="{FF2B5EF4-FFF2-40B4-BE49-F238E27FC236}">
                <a16:creationId xmlns:a16="http://schemas.microsoft.com/office/drawing/2014/main" id="{4C23322F-C201-98AC-B2A5-BC433BD6C629}"/>
              </a:ext>
            </a:extLst>
          </p:cNvPr>
          <p:cNvSpPr txBox="1"/>
          <p:nvPr/>
        </p:nvSpPr>
        <p:spPr>
          <a:xfrm>
            <a:off x="3599598" y="3188970"/>
            <a:ext cx="2173169" cy="822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60</a:t>
            </a:r>
            <a:endParaRPr/>
          </a:p>
        </p:txBody>
      </p:sp>
      <p:sp>
        <p:nvSpPr>
          <p:cNvPr id="47" name="Google Shape;195;p18">
            <a:extLst>
              <a:ext uri="{FF2B5EF4-FFF2-40B4-BE49-F238E27FC236}">
                <a16:creationId xmlns:a16="http://schemas.microsoft.com/office/drawing/2014/main" id="{0E986EAD-518E-6D44-2368-4A5577E2DB1B}"/>
              </a:ext>
            </a:extLst>
          </p:cNvPr>
          <p:cNvSpPr txBox="1"/>
          <p:nvPr/>
        </p:nvSpPr>
        <p:spPr>
          <a:xfrm>
            <a:off x="3599598" y="3943350"/>
            <a:ext cx="2173169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Tanımlı kural</a:t>
            </a:r>
            <a:endParaRPr/>
          </a:p>
        </p:txBody>
      </p:sp>
      <p:sp>
        <p:nvSpPr>
          <p:cNvPr id="48" name="Google Shape;196;p18">
            <a:extLst>
              <a:ext uri="{FF2B5EF4-FFF2-40B4-BE49-F238E27FC236}">
                <a16:creationId xmlns:a16="http://schemas.microsoft.com/office/drawing/2014/main" id="{7D53E7C6-FA11-778D-F3CF-6B613D80E55D}"/>
              </a:ext>
            </a:extLst>
          </p:cNvPr>
          <p:cNvSpPr txBox="1"/>
          <p:nvPr/>
        </p:nvSpPr>
        <p:spPr>
          <a:xfrm>
            <a:off x="3599598" y="4423409"/>
            <a:ext cx="2173169" cy="78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Bölge</a:t>
            </a:r>
            <a:r>
              <a:rPr lang="en-US" sz="105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05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davranış</a:t>
            </a:r>
            <a:r>
              <a:rPr lang="en-US" sz="105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, KKD, </a:t>
            </a:r>
            <a:r>
              <a:rPr lang="en-US" sz="105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araç</a:t>
            </a:r>
            <a:r>
              <a:rPr lang="en-US" sz="105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ve </a:t>
            </a:r>
            <a:r>
              <a:rPr lang="en-US" sz="105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anomali</a:t>
            </a:r>
            <a:r>
              <a:rPr lang="en-US" sz="105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kuralları</a:t>
            </a:r>
            <a:r>
              <a:rPr lang="en-US" sz="105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kamera</a:t>
            </a:r>
            <a:r>
              <a:rPr lang="en-US" sz="105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düzeyinde</a:t>
            </a:r>
            <a:r>
              <a:rPr lang="en-US" sz="105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5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yapılandırıldı</a:t>
            </a:r>
            <a:r>
              <a:rPr lang="en-US" sz="105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49" name="Google Shape;197;p18">
            <a:extLst>
              <a:ext uri="{FF2B5EF4-FFF2-40B4-BE49-F238E27FC236}">
                <a16:creationId xmlns:a16="http://schemas.microsoft.com/office/drawing/2014/main" id="{BB8D89CC-636D-8F55-CBBB-8D9CD18AEF64}"/>
              </a:ext>
            </a:extLst>
          </p:cNvPr>
          <p:cNvSpPr/>
          <p:nvPr/>
        </p:nvSpPr>
        <p:spPr>
          <a:xfrm>
            <a:off x="6248243" y="3017520"/>
            <a:ext cx="2514537" cy="2331720"/>
          </a:xfrm>
          <a:prstGeom prst="roundRect">
            <a:avLst>
              <a:gd name="adj" fmla="val 4705"/>
            </a:avLst>
          </a:prstGeom>
          <a:noFill/>
          <a:ln w="12700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198;p18">
            <a:extLst>
              <a:ext uri="{FF2B5EF4-FFF2-40B4-BE49-F238E27FC236}">
                <a16:creationId xmlns:a16="http://schemas.microsoft.com/office/drawing/2014/main" id="{71B87EE4-14DD-AEA1-0982-A365B91CB537}"/>
              </a:ext>
            </a:extLst>
          </p:cNvPr>
          <p:cNvSpPr txBox="1"/>
          <p:nvPr/>
        </p:nvSpPr>
        <p:spPr>
          <a:xfrm>
            <a:off x="6418927" y="3188970"/>
            <a:ext cx="2173169" cy="822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19</a:t>
            </a:r>
            <a:endParaRPr/>
          </a:p>
        </p:txBody>
      </p:sp>
      <p:sp>
        <p:nvSpPr>
          <p:cNvPr id="51" name="Google Shape;199;p18">
            <a:extLst>
              <a:ext uri="{FF2B5EF4-FFF2-40B4-BE49-F238E27FC236}">
                <a16:creationId xmlns:a16="http://schemas.microsoft.com/office/drawing/2014/main" id="{D62E4A14-5171-5DB8-573E-FDDA0012B48B}"/>
              </a:ext>
            </a:extLst>
          </p:cNvPr>
          <p:cNvSpPr txBox="1"/>
          <p:nvPr/>
        </p:nvSpPr>
        <p:spPr>
          <a:xfrm>
            <a:off x="6418927" y="3943350"/>
            <a:ext cx="2173169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Aktif senaryo</a:t>
            </a:r>
            <a:endParaRPr/>
          </a:p>
        </p:txBody>
      </p:sp>
      <p:sp>
        <p:nvSpPr>
          <p:cNvPr id="52" name="Google Shape;200;p18">
            <a:extLst>
              <a:ext uri="{FF2B5EF4-FFF2-40B4-BE49-F238E27FC236}">
                <a16:creationId xmlns:a16="http://schemas.microsoft.com/office/drawing/2014/main" id="{D6FC7150-4343-0C13-51B8-F4AE8EDBCE50}"/>
              </a:ext>
            </a:extLst>
          </p:cNvPr>
          <p:cNvSpPr txBox="1"/>
          <p:nvPr/>
        </p:nvSpPr>
        <p:spPr>
          <a:xfrm>
            <a:off x="6418927" y="4423409"/>
            <a:ext cx="2173169" cy="78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Baret, yelek, eldiven, tırmanma, yükseklik, hız, kapı durumu ve daha fazlası.</a:t>
            </a:r>
            <a:endParaRPr/>
          </a:p>
        </p:txBody>
      </p:sp>
      <p:sp>
        <p:nvSpPr>
          <p:cNvPr id="53" name="Google Shape;201;p18">
            <a:extLst>
              <a:ext uri="{FF2B5EF4-FFF2-40B4-BE49-F238E27FC236}">
                <a16:creationId xmlns:a16="http://schemas.microsoft.com/office/drawing/2014/main" id="{73A9E866-4CD0-E17C-EDAC-B047DEDA3DE5}"/>
              </a:ext>
            </a:extLst>
          </p:cNvPr>
          <p:cNvSpPr/>
          <p:nvPr/>
        </p:nvSpPr>
        <p:spPr>
          <a:xfrm>
            <a:off x="9067573" y="3017520"/>
            <a:ext cx="2514537" cy="2331720"/>
          </a:xfrm>
          <a:prstGeom prst="roundRect">
            <a:avLst>
              <a:gd name="adj" fmla="val 4705"/>
            </a:avLst>
          </a:prstGeom>
          <a:noFill/>
          <a:ln w="12700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202;p18">
            <a:extLst>
              <a:ext uri="{FF2B5EF4-FFF2-40B4-BE49-F238E27FC236}">
                <a16:creationId xmlns:a16="http://schemas.microsoft.com/office/drawing/2014/main" id="{230A52C9-67C4-B911-20CA-088135796189}"/>
              </a:ext>
            </a:extLst>
          </p:cNvPr>
          <p:cNvSpPr txBox="1"/>
          <p:nvPr/>
        </p:nvSpPr>
        <p:spPr>
          <a:xfrm>
            <a:off x="9238257" y="3188970"/>
            <a:ext cx="2173169" cy="822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%98,55</a:t>
            </a:r>
            <a:endParaRPr/>
          </a:p>
        </p:txBody>
      </p:sp>
      <p:sp>
        <p:nvSpPr>
          <p:cNvPr id="55" name="Google Shape;203;p18">
            <a:extLst>
              <a:ext uri="{FF2B5EF4-FFF2-40B4-BE49-F238E27FC236}">
                <a16:creationId xmlns:a16="http://schemas.microsoft.com/office/drawing/2014/main" id="{B8DDFCB1-D495-04B0-564A-6FBF7D487BD4}"/>
              </a:ext>
            </a:extLst>
          </p:cNvPr>
          <p:cNvSpPr txBox="1"/>
          <p:nvPr/>
        </p:nvSpPr>
        <p:spPr>
          <a:xfrm>
            <a:off x="9238257" y="3943350"/>
            <a:ext cx="2173169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Sistem çalışma süresi</a:t>
            </a:r>
            <a:endParaRPr/>
          </a:p>
        </p:txBody>
      </p:sp>
      <p:sp>
        <p:nvSpPr>
          <p:cNvPr id="56" name="Google Shape;204;p18">
            <a:extLst>
              <a:ext uri="{FF2B5EF4-FFF2-40B4-BE49-F238E27FC236}">
                <a16:creationId xmlns:a16="http://schemas.microsoft.com/office/drawing/2014/main" id="{C3BB3F23-0A43-2078-6A1E-AC3767EA400F}"/>
              </a:ext>
            </a:extLst>
          </p:cNvPr>
          <p:cNvSpPr txBox="1"/>
          <p:nvPr/>
        </p:nvSpPr>
        <p:spPr>
          <a:xfrm>
            <a:off x="9238257" y="4423409"/>
            <a:ext cx="2173169" cy="78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54.467 saat kesintisiz gözlem; 801 saat kopukluk.</a:t>
            </a:r>
            <a:endParaRPr/>
          </a:p>
        </p:txBody>
      </p:sp>
      <p:sp>
        <p:nvSpPr>
          <p:cNvPr id="59" name="Google Shape;207;p18">
            <a:extLst>
              <a:ext uri="{FF2B5EF4-FFF2-40B4-BE49-F238E27FC236}">
                <a16:creationId xmlns:a16="http://schemas.microsoft.com/office/drawing/2014/main" id="{E1222505-47B4-5F64-D082-C9D7F142142D}"/>
              </a:ext>
            </a:extLst>
          </p:cNvPr>
          <p:cNvSpPr txBox="1"/>
          <p:nvPr/>
        </p:nvSpPr>
        <p:spPr>
          <a:xfrm>
            <a:off x="609584" y="6446520"/>
            <a:ext cx="609584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EYLÜL 2026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70939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376124-8842-F00E-7E92-8850D1E43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B68D634-E9B8-4DCF-652B-A7FBB6A1DF2A}"/>
              </a:ext>
            </a:extLst>
          </p:cNvPr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2B034D-635D-5621-4097-3248EB1F2F90}"/>
              </a:ext>
            </a:extLst>
          </p:cNvPr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2277A76-20C8-F48B-349B-F06FC3ADF363}"/>
              </a:ext>
            </a:extLst>
          </p:cNvPr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B6F595-3744-8255-2D8D-ABB6E95B0B46}"/>
              </a:ext>
            </a:extLst>
          </p:cNvPr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A26E908-1B68-91E5-73E7-7AF4F8956FC3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417F66-D34C-732F-49E8-F5BD4FCEC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  <p:sp>
        <p:nvSpPr>
          <p:cNvPr id="13" name="Google Shape;228;p20">
            <a:extLst>
              <a:ext uri="{FF2B5EF4-FFF2-40B4-BE49-F238E27FC236}">
                <a16:creationId xmlns:a16="http://schemas.microsoft.com/office/drawing/2014/main" id="{CDD4D369-B068-4B22-FF82-6148D3CEED59}"/>
              </a:ext>
            </a:extLst>
          </p:cNvPr>
          <p:cNvSpPr txBox="1"/>
          <p:nvPr/>
        </p:nvSpPr>
        <p:spPr>
          <a:xfrm>
            <a:off x="609584" y="1371600"/>
            <a:ext cx="10972525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2026'da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ölçülen</a:t>
            </a: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etki</a:t>
            </a:r>
            <a:endParaRPr dirty="0"/>
          </a:p>
        </p:txBody>
      </p:sp>
      <p:sp>
        <p:nvSpPr>
          <p:cNvPr id="17" name="Google Shape;229;p20">
            <a:extLst>
              <a:ext uri="{FF2B5EF4-FFF2-40B4-BE49-F238E27FC236}">
                <a16:creationId xmlns:a16="http://schemas.microsoft.com/office/drawing/2014/main" id="{ED6D1B50-0AE1-114B-552A-3948F7980EB9}"/>
              </a:ext>
            </a:extLst>
          </p:cNvPr>
          <p:cNvSpPr txBox="1"/>
          <p:nvPr/>
        </p:nvSpPr>
        <p:spPr>
          <a:xfrm>
            <a:off x="609584" y="2160270"/>
            <a:ext cx="9509522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Görünürlük katlanarak arttı, kritik seviyedeki alarmlar ise pratikte ortadan kalktı.</a:t>
            </a:r>
            <a:endParaRPr/>
          </a:p>
        </p:txBody>
      </p:sp>
      <p:sp>
        <p:nvSpPr>
          <p:cNvPr id="19" name="Google Shape;230;p20">
            <a:extLst>
              <a:ext uri="{FF2B5EF4-FFF2-40B4-BE49-F238E27FC236}">
                <a16:creationId xmlns:a16="http://schemas.microsoft.com/office/drawing/2014/main" id="{CFAEA3CA-E7F0-D671-C7EB-66A47BE5FDBD}"/>
              </a:ext>
            </a:extLst>
          </p:cNvPr>
          <p:cNvSpPr/>
          <p:nvPr/>
        </p:nvSpPr>
        <p:spPr>
          <a:xfrm>
            <a:off x="609584" y="3017520"/>
            <a:ext cx="2514537" cy="2331720"/>
          </a:xfrm>
          <a:prstGeom prst="roundRect">
            <a:avLst>
              <a:gd name="adj" fmla="val 4705"/>
            </a:avLst>
          </a:prstGeom>
          <a:noFill/>
          <a:ln w="12700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31;p20">
            <a:extLst>
              <a:ext uri="{FF2B5EF4-FFF2-40B4-BE49-F238E27FC236}">
                <a16:creationId xmlns:a16="http://schemas.microsoft.com/office/drawing/2014/main" id="{CD344BB6-97E6-B03D-6C8B-25764D7A2909}"/>
              </a:ext>
            </a:extLst>
          </p:cNvPr>
          <p:cNvSpPr txBox="1"/>
          <p:nvPr/>
        </p:nvSpPr>
        <p:spPr>
          <a:xfrm>
            <a:off x="780268" y="3188970"/>
            <a:ext cx="2173169" cy="822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248.701</a:t>
            </a:r>
            <a:endParaRPr/>
          </a:p>
        </p:txBody>
      </p:sp>
      <p:sp>
        <p:nvSpPr>
          <p:cNvPr id="23" name="Google Shape;232;p20">
            <a:extLst>
              <a:ext uri="{FF2B5EF4-FFF2-40B4-BE49-F238E27FC236}">
                <a16:creationId xmlns:a16="http://schemas.microsoft.com/office/drawing/2014/main" id="{27A0B403-DEE3-5155-0DB7-EC1ACABA2D43}"/>
              </a:ext>
            </a:extLst>
          </p:cNvPr>
          <p:cNvSpPr txBox="1"/>
          <p:nvPr/>
        </p:nvSpPr>
        <p:spPr>
          <a:xfrm>
            <a:off x="780268" y="3943350"/>
            <a:ext cx="2173169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Otomatik gözlem</a:t>
            </a:r>
            <a:endParaRPr/>
          </a:p>
        </p:txBody>
      </p:sp>
      <p:sp>
        <p:nvSpPr>
          <p:cNvPr id="25" name="Google Shape;233;p20">
            <a:extLst>
              <a:ext uri="{FF2B5EF4-FFF2-40B4-BE49-F238E27FC236}">
                <a16:creationId xmlns:a16="http://schemas.microsoft.com/office/drawing/2014/main" id="{9B48EDDF-B846-FF90-C831-93822CFA4D7F}"/>
              </a:ext>
            </a:extLst>
          </p:cNvPr>
          <p:cNvSpPr txBox="1"/>
          <p:nvPr/>
        </p:nvSpPr>
        <p:spPr>
          <a:xfrm>
            <a:off x="780268" y="4423409"/>
            <a:ext cx="2173169" cy="788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4,5 ayda; günlük ortalama yaklaşık 1.870 gözlem.</a:t>
            </a:r>
            <a:endParaRPr/>
          </a:p>
        </p:txBody>
      </p:sp>
      <p:sp>
        <p:nvSpPr>
          <p:cNvPr id="27" name="Google Shape;234;p20">
            <a:extLst>
              <a:ext uri="{FF2B5EF4-FFF2-40B4-BE49-F238E27FC236}">
                <a16:creationId xmlns:a16="http://schemas.microsoft.com/office/drawing/2014/main" id="{4FD9DD8C-424C-3B32-3786-953E5312700A}"/>
              </a:ext>
            </a:extLst>
          </p:cNvPr>
          <p:cNvSpPr/>
          <p:nvPr/>
        </p:nvSpPr>
        <p:spPr>
          <a:xfrm>
            <a:off x="3320943" y="3017507"/>
            <a:ext cx="2514600" cy="2331600"/>
          </a:xfrm>
          <a:prstGeom prst="roundRect">
            <a:avLst>
              <a:gd name="adj" fmla="val 4705"/>
            </a:avLst>
          </a:prstGeom>
          <a:noFill/>
          <a:ln w="12700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35;p20">
            <a:extLst>
              <a:ext uri="{FF2B5EF4-FFF2-40B4-BE49-F238E27FC236}">
                <a16:creationId xmlns:a16="http://schemas.microsoft.com/office/drawing/2014/main" id="{D333C2C0-1045-2F92-B3B3-06E0C7D435D2}"/>
              </a:ext>
            </a:extLst>
          </p:cNvPr>
          <p:cNvSpPr txBox="1"/>
          <p:nvPr/>
        </p:nvSpPr>
        <p:spPr>
          <a:xfrm>
            <a:off x="3491627" y="3188957"/>
            <a:ext cx="2173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−%95</a:t>
            </a:r>
            <a:endParaRPr/>
          </a:p>
        </p:txBody>
      </p:sp>
      <p:sp>
        <p:nvSpPr>
          <p:cNvPr id="31" name="Google Shape;236;p20">
            <a:extLst>
              <a:ext uri="{FF2B5EF4-FFF2-40B4-BE49-F238E27FC236}">
                <a16:creationId xmlns:a16="http://schemas.microsoft.com/office/drawing/2014/main" id="{7DE1963E-2E49-59E6-A353-ECD2FA5CD7A8}"/>
              </a:ext>
            </a:extLst>
          </p:cNvPr>
          <p:cNvSpPr txBox="1"/>
          <p:nvPr/>
        </p:nvSpPr>
        <p:spPr>
          <a:xfrm>
            <a:off x="3491627" y="3943338"/>
            <a:ext cx="2173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Kritik alarmda azalma</a:t>
            </a:r>
            <a:endParaRPr/>
          </a:p>
        </p:txBody>
      </p:sp>
      <p:sp>
        <p:nvSpPr>
          <p:cNvPr id="33" name="Google Shape;237;p20">
            <a:extLst>
              <a:ext uri="{FF2B5EF4-FFF2-40B4-BE49-F238E27FC236}">
                <a16:creationId xmlns:a16="http://schemas.microsoft.com/office/drawing/2014/main" id="{9D56F265-EA5B-9235-90C9-8C1B6FA76D0C}"/>
              </a:ext>
            </a:extLst>
          </p:cNvPr>
          <p:cNvSpPr txBox="1"/>
          <p:nvPr/>
        </p:nvSpPr>
        <p:spPr>
          <a:xfrm>
            <a:off x="3491627" y="4423397"/>
            <a:ext cx="2173200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2025 temel çizgisine göre; aylık ortalama 760'tan 27'ye.</a:t>
            </a:r>
            <a:endParaRPr/>
          </a:p>
        </p:txBody>
      </p:sp>
      <p:sp>
        <p:nvSpPr>
          <p:cNvPr id="35" name="Google Shape;238;p20">
            <a:extLst>
              <a:ext uri="{FF2B5EF4-FFF2-40B4-BE49-F238E27FC236}">
                <a16:creationId xmlns:a16="http://schemas.microsoft.com/office/drawing/2014/main" id="{829FEEB6-49D1-DBD5-8502-D10F58CF3B94}"/>
              </a:ext>
            </a:extLst>
          </p:cNvPr>
          <p:cNvSpPr/>
          <p:nvPr/>
        </p:nvSpPr>
        <p:spPr>
          <a:xfrm>
            <a:off x="6140273" y="3017507"/>
            <a:ext cx="2514600" cy="2331600"/>
          </a:xfrm>
          <a:prstGeom prst="roundRect">
            <a:avLst>
              <a:gd name="adj" fmla="val 4705"/>
            </a:avLst>
          </a:prstGeom>
          <a:noFill/>
          <a:ln w="12700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239;p20">
            <a:extLst>
              <a:ext uri="{FF2B5EF4-FFF2-40B4-BE49-F238E27FC236}">
                <a16:creationId xmlns:a16="http://schemas.microsoft.com/office/drawing/2014/main" id="{CEF68202-8B4E-6E09-E019-E774E3DDA032}"/>
              </a:ext>
            </a:extLst>
          </p:cNvPr>
          <p:cNvSpPr txBox="1"/>
          <p:nvPr/>
        </p:nvSpPr>
        <p:spPr>
          <a:xfrm>
            <a:off x="6310957" y="3188957"/>
            <a:ext cx="2173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19.153</a:t>
            </a:r>
            <a:endParaRPr/>
          </a:p>
        </p:txBody>
      </p:sp>
      <p:sp>
        <p:nvSpPr>
          <p:cNvPr id="39" name="Google Shape;240;p20">
            <a:extLst>
              <a:ext uri="{FF2B5EF4-FFF2-40B4-BE49-F238E27FC236}">
                <a16:creationId xmlns:a16="http://schemas.microsoft.com/office/drawing/2014/main" id="{80F5907A-76FC-6BC2-12AE-A1EEDD06036F}"/>
              </a:ext>
            </a:extLst>
          </p:cNvPr>
          <p:cNvSpPr txBox="1"/>
          <p:nvPr/>
        </p:nvSpPr>
        <p:spPr>
          <a:xfrm>
            <a:off x="6310957" y="3943338"/>
            <a:ext cx="21732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pSIF alarmı incelendi</a:t>
            </a:r>
            <a:endParaRPr/>
          </a:p>
        </p:txBody>
      </p:sp>
      <p:sp>
        <p:nvSpPr>
          <p:cNvPr id="41" name="Google Shape;241;p20">
            <a:extLst>
              <a:ext uri="{FF2B5EF4-FFF2-40B4-BE49-F238E27FC236}">
                <a16:creationId xmlns:a16="http://schemas.microsoft.com/office/drawing/2014/main" id="{4F5B2389-947E-5545-C22E-B2158E14D8A9}"/>
              </a:ext>
            </a:extLst>
          </p:cNvPr>
          <p:cNvSpPr txBox="1"/>
          <p:nvPr/>
        </p:nvSpPr>
        <p:spPr>
          <a:xfrm>
            <a:off x="6310957" y="4423397"/>
            <a:ext cx="2173200" cy="3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Potansiyel ağır yaralanma ve ölüm riski taşıyan olaylar.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89490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A17B85-DCF7-7D33-E8BF-68BCAB31F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E57FFB2E-BA1D-8C31-2B7C-99E200B67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D0DCA52-7669-336A-70C4-C34FAF09A94B}"/>
              </a:ext>
            </a:extLst>
          </p:cNvPr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D10771-CE53-7050-8146-6211D46B29BF}"/>
              </a:ext>
            </a:extLst>
          </p:cNvPr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19127D1-971B-A82B-EE01-3444241E4806}"/>
              </a:ext>
            </a:extLst>
          </p:cNvPr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2452C2-C812-CBD0-15E6-A5103F0CB92A}"/>
              </a:ext>
            </a:extLst>
          </p:cNvPr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6CF70D-3360-94CE-0773-474F5084DB37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CB07EDF-F8B6-C334-1C5D-51B4ACCCC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  <p:sp>
        <p:nvSpPr>
          <p:cNvPr id="13" name="Google Shape;253;p21">
            <a:extLst>
              <a:ext uri="{FF2B5EF4-FFF2-40B4-BE49-F238E27FC236}">
                <a16:creationId xmlns:a16="http://schemas.microsoft.com/office/drawing/2014/main" id="{D260610D-C7F3-AA2F-03B7-03215D7F7D5F}"/>
              </a:ext>
            </a:extLst>
          </p:cNvPr>
          <p:cNvSpPr txBox="1"/>
          <p:nvPr/>
        </p:nvSpPr>
        <p:spPr>
          <a:xfrm>
            <a:off x="609584" y="1371600"/>
            <a:ext cx="10972525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Kritik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alarmlar</a:t>
            </a: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neredeyse</a:t>
            </a: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sıfırlandı</a:t>
            </a:r>
            <a:endParaRPr dirty="0"/>
          </a:p>
        </p:txBody>
      </p:sp>
      <p:sp>
        <p:nvSpPr>
          <p:cNvPr id="17" name="Google Shape;254;p21">
            <a:extLst>
              <a:ext uri="{FF2B5EF4-FFF2-40B4-BE49-F238E27FC236}">
                <a16:creationId xmlns:a16="http://schemas.microsoft.com/office/drawing/2014/main" id="{54B6FD18-29F5-8698-1479-8E9B28D5E848}"/>
              </a:ext>
            </a:extLst>
          </p:cNvPr>
          <p:cNvSpPr txBox="1"/>
          <p:nvPr/>
        </p:nvSpPr>
        <p:spPr>
          <a:xfrm>
            <a:off x="609584" y="2160270"/>
            <a:ext cx="9509522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Eylül 2025'teki kural rekonfigürasyonundan sonra yüksek öncelikli alarm hacmi kalıcı biçimde düştü.</a:t>
            </a:r>
            <a:endParaRPr/>
          </a:p>
        </p:txBody>
      </p:sp>
      <p:pic>
        <p:nvPicPr>
          <p:cNvPr id="19" name="Google Shape;255;p21">
            <a:extLst>
              <a:ext uri="{FF2B5EF4-FFF2-40B4-BE49-F238E27FC236}">
                <a16:creationId xmlns:a16="http://schemas.microsoft.com/office/drawing/2014/main" id="{16F0A870-9340-7A62-550F-4A6CDB119EE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584" y="2880360"/>
            <a:ext cx="7315017" cy="281177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56;p21">
            <a:extLst>
              <a:ext uri="{FF2B5EF4-FFF2-40B4-BE49-F238E27FC236}">
                <a16:creationId xmlns:a16="http://schemas.microsoft.com/office/drawing/2014/main" id="{5D1D29C9-2A0F-5559-72D7-98646DA0B36C}"/>
              </a:ext>
            </a:extLst>
          </p:cNvPr>
          <p:cNvSpPr txBox="1"/>
          <p:nvPr/>
        </p:nvSpPr>
        <p:spPr>
          <a:xfrm>
            <a:off x="8412269" y="2880360"/>
            <a:ext cx="31698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3.937</a:t>
            </a:r>
            <a:endParaRPr/>
          </a:p>
        </p:txBody>
      </p:sp>
      <p:sp>
        <p:nvSpPr>
          <p:cNvPr id="23" name="Google Shape;257;p21">
            <a:extLst>
              <a:ext uri="{FF2B5EF4-FFF2-40B4-BE49-F238E27FC236}">
                <a16:creationId xmlns:a16="http://schemas.microsoft.com/office/drawing/2014/main" id="{45941C59-D1FB-58E7-353A-0D23E82DEBC7}"/>
              </a:ext>
            </a:extLst>
          </p:cNvPr>
          <p:cNvSpPr txBox="1"/>
          <p:nvPr/>
        </p:nvSpPr>
        <p:spPr>
          <a:xfrm>
            <a:off x="8412269" y="3429000"/>
            <a:ext cx="3169840" cy="41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Eylül 2025 zirvesi (aylık)</a:t>
            </a:r>
            <a:endParaRPr/>
          </a:p>
        </p:txBody>
      </p:sp>
      <p:sp>
        <p:nvSpPr>
          <p:cNvPr id="25" name="Google Shape;258;p21">
            <a:extLst>
              <a:ext uri="{FF2B5EF4-FFF2-40B4-BE49-F238E27FC236}">
                <a16:creationId xmlns:a16="http://schemas.microsoft.com/office/drawing/2014/main" id="{6FF86803-FA04-681F-D5CC-31F5121CFDE8}"/>
              </a:ext>
            </a:extLst>
          </p:cNvPr>
          <p:cNvSpPr txBox="1"/>
          <p:nvPr/>
        </p:nvSpPr>
        <p:spPr>
          <a:xfrm>
            <a:off x="8412269" y="3874770"/>
            <a:ext cx="31698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≈9.120</a:t>
            </a:r>
            <a:endParaRPr/>
          </a:p>
        </p:txBody>
      </p:sp>
      <p:sp>
        <p:nvSpPr>
          <p:cNvPr id="27" name="Google Shape;259;p21">
            <a:extLst>
              <a:ext uri="{FF2B5EF4-FFF2-40B4-BE49-F238E27FC236}">
                <a16:creationId xmlns:a16="http://schemas.microsoft.com/office/drawing/2014/main" id="{D5502F76-D97A-963D-AB68-BED8186BF326}"/>
              </a:ext>
            </a:extLst>
          </p:cNvPr>
          <p:cNvSpPr txBox="1"/>
          <p:nvPr/>
        </p:nvSpPr>
        <p:spPr>
          <a:xfrm>
            <a:off x="8412269" y="4423409"/>
            <a:ext cx="3169840" cy="41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2025 yılı toplamı</a:t>
            </a:r>
            <a:endParaRPr/>
          </a:p>
        </p:txBody>
      </p:sp>
      <p:sp>
        <p:nvSpPr>
          <p:cNvPr id="29" name="Google Shape;260;p21">
            <a:extLst>
              <a:ext uri="{FF2B5EF4-FFF2-40B4-BE49-F238E27FC236}">
                <a16:creationId xmlns:a16="http://schemas.microsoft.com/office/drawing/2014/main" id="{06CC2641-1A84-A042-1697-4185805F9EC9}"/>
              </a:ext>
            </a:extLst>
          </p:cNvPr>
          <p:cNvSpPr txBox="1"/>
          <p:nvPr/>
        </p:nvSpPr>
        <p:spPr>
          <a:xfrm>
            <a:off x="8412269" y="4869179"/>
            <a:ext cx="316984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31" name="Google Shape;261;p21">
            <a:extLst>
              <a:ext uri="{FF2B5EF4-FFF2-40B4-BE49-F238E27FC236}">
                <a16:creationId xmlns:a16="http://schemas.microsoft.com/office/drawing/2014/main" id="{E0A49192-F9C7-78F5-0E7D-0FA9F89D636C}"/>
              </a:ext>
            </a:extLst>
          </p:cNvPr>
          <p:cNvSpPr txBox="1"/>
          <p:nvPr/>
        </p:nvSpPr>
        <p:spPr>
          <a:xfrm>
            <a:off x="8412269" y="5417819"/>
            <a:ext cx="3169840" cy="411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May–Eyl 2026 yüksek öncelikli alarm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90726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BA12B7-FCBF-8E5B-580F-75B6BA3D5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2DFEA32-547D-5B1C-A57F-D35470268461}"/>
              </a:ext>
            </a:extLst>
          </p:cNvPr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CD0FD8-3514-238E-EEA1-70D0AE3E5519}"/>
              </a:ext>
            </a:extLst>
          </p:cNvPr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E4AF601-2885-F5D7-BCB7-E14EAC8B6EB2}"/>
              </a:ext>
            </a:extLst>
          </p:cNvPr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1FDCBC-B058-B97B-EA6F-0BCA7AEF4808}"/>
              </a:ext>
            </a:extLst>
          </p:cNvPr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4A0461-E207-8DB1-F80B-852963A99C6C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12642ED-0699-064E-A1B0-E691844975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  <p:sp>
        <p:nvSpPr>
          <p:cNvPr id="13" name="Google Shape;273;p22">
            <a:extLst>
              <a:ext uri="{FF2B5EF4-FFF2-40B4-BE49-F238E27FC236}">
                <a16:creationId xmlns:a16="http://schemas.microsoft.com/office/drawing/2014/main" id="{555B28E8-0BC0-8407-5F0D-5A7B13ACB7E6}"/>
              </a:ext>
            </a:extLst>
          </p:cNvPr>
          <p:cNvSpPr txBox="1"/>
          <p:nvPr/>
        </p:nvSpPr>
        <p:spPr>
          <a:xfrm>
            <a:off x="609584" y="1371600"/>
            <a:ext cx="10972525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Alarmların</a:t>
            </a: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çoğu</a:t>
            </a: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düşük</a:t>
            </a: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öncelikli</a:t>
            </a: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ve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alan</a:t>
            </a: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kaynaklı</a:t>
            </a:r>
            <a:endParaRPr dirty="0"/>
          </a:p>
        </p:txBody>
      </p:sp>
      <p:sp>
        <p:nvSpPr>
          <p:cNvPr id="17" name="Google Shape;274;p22">
            <a:extLst>
              <a:ext uri="{FF2B5EF4-FFF2-40B4-BE49-F238E27FC236}">
                <a16:creationId xmlns:a16="http://schemas.microsoft.com/office/drawing/2014/main" id="{6877F877-A2DF-8389-7D1C-15B99263FB2E}"/>
              </a:ext>
            </a:extLst>
          </p:cNvPr>
          <p:cNvSpPr txBox="1"/>
          <p:nvPr/>
        </p:nvSpPr>
        <p:spPr>
          <a:xfrm>
            <a:off x="609584" y="2160270"/>
            <a:ext cx="9509522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Risk profili, kritik olaylardan düzeltilebilir alan ve davranış konularına kaydı.</a:t>
            </a:r>
            <a:endParaRPr/>
          </a:p>
        </p:txBody>
      </p:sp>
      <p:sp>
        <p:nvSpPr>
          <p:cNvPr id="19" name="Google Shape;275;p22">
            <a:extLst>
              <a:ext uri="{FF2B5EF4-FFF2-40B4-BE49-F238E27FC236}">
                <a16:creationId xmlns:a16="http://schemas.microsoft.com/office/drawing/2014/main" id="{76DEBDD4-D8F8-3F31-249F-6032F7629673}"/>
              </a:ext>
            </a:extLst>
          </p:cNvPr>
          <p:cNvSpPr txBox="1"/>
          <p:nvPr/>
        </p:nvSpPr>
        <p:spPr>
          <a:xfrm>
            <a:off x="609584" y="2743200"/>
            <a:ext cx="5120511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ÖNEM DAĞILIMI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21" name="Google Shape;276;p22">
            <a:extLst>
              <a:ext uri="{FF2B5EF4-FFF2-40B4-BE49-F238E27FC236}">
                <a16:creationId xmlns:a16="http://schemas.microsoft.com/office/drawing/2014/main" id="{C44D2C56-6BC2-AA4C-8FD6-397F95225D7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584" y="3051810"/>
            <a:ext cx="5120511" cy="270891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77;p22">
            <a:extLst>
              <a:ext uri="{FF2B5EF4-FFF2-40B4-BE49-F238E27FC236}">
                <a16:creationId xmlns:a16="http://schemas.microsoft.com/office/drawing/2014/main" id="{C972D4ED-275D-61AB-82D7-324AFB870C8D}"/>
              </a:ext>
            </a:extLst>
          </p:cNvPr>
          <p:cNvSpPr txBox="1"/>
          <p:nvPr/>
        </p:nvSpPr>
        <p:spPr>
          <a:xfrm>
            <a:off x="6461598" y="2743200"/>
            <a:ext cx="5120511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KATEGORİ DAĞILIMI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25" name="Google Shape;278;p22">
            <a:extLst>
              <a:ext uri="{FF2B5EF4-FFF2-40B4-BE49-F238E27FC236}">
                <a16:creationId xmlns:a16="http://schemas.microsoft.com/office/drawing/2014/main" id="{B3A98EE7-622C-31F7-9AE7-B84DAD37B78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61598" y="3051810"/>
            <a:ext cx="5120511" cy="27089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4385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09356F-C692-A499-969D-3D0E811FB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08756C53-D341-6436-4C86-A014CEE4F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FCA3205-28D5-7507-3FF0-FA2486A5240B}"/>
              </a:ext>
            </a:extLst>
          </p:cNvPr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A890DB-0B2D-2547-F9E3-8602D58C6825}"/>
              </a:ext>
            </a:extLst>
          </p:cNvPr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4674E10-202B-9641-59B7-3C956F38B179}"/>
              </a:ext>
            </a:extLst>
          </p:cNvPr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E35E74-7CC4-BC68-89F2-276A5733D919}"/>
              </a:ext>
            </a:extLst>
          </p:cNvPr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57F99C-D98A-398D-79B6-5D6D1E3B4A1E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AAFD457-AD57-AE3E-BAB6-7D780C76A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  <p:sp>
        <p:nvSpPr>
          <p:cNvPr id="17" name="Google Shape;291;p23">
            <a:extLst>
              <a:ext uri="{FF2B5EF4-FFF2-40B4-BE49-F238E27FC236}">
                <a16:creationId xmlns:a16="http://schemas.microsoft.com/office/drawing/2014/main" id="{C4397A23-8BD2-6467-5226-6C22EC3F1049}"/>
              </a:ext>
            </a:extLst>
          </p:cNvPr>
          <p:cNvSpPr/>
          <p:nvPr/>
        </p:nvSpPr>
        <p:spPr>
          <a:xfrm>
            <a:off x="609584" y="2777490"/>
            <a:ext cx="5303387" cy="2846070"/>
          </a:xfrm>
          <a:prstGeom prst="roundRect">
            <a:avLst>
              <a:gd name="adj" fmla="val 3855"/>
            </a:avLst>
          </a:prstGeom>
          <a:noFill/>
          <a:ln w="12700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92;p23">
            <a:extLst>
              <a:ext uri="{FF2B5EF4-FFF2-40B4-BE49-F238E27FC236}">
                <a16:creationId xmlns:a16="http://schemas.microsoft.com/office/drawing/2014/main" id="{C7E2F9C5-154F-50F9-727E-F3F02EAE707C}"/>
              </a:ext>
            </a:extLst>
          </p:cNvPr>
          <p:cNvSpPr/>
          <p:nvPr/>
        </p:nvSpPr>
        <p:spPr>
          <a:xfrm>
            <a:off x="6278723" y="2777490"/>
            <a:ext cx="5303387" cy="2846070"/>
          </a:xfrm>
          <a:prstGeom prst="roundRect">
            <a:avLst>
              <a:gd name="adj" fmla="val 3855"/>
            </a:avLst>
          </a:prstGeom>
          <a:noFill/>
          <a:ln w="15875" cap="flat" cmpd="sng">
            <a:solidFill>
              <a:srgbClr val="FF3D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93;p23">
            <a:extLst>
              <a:ext uri="{FF2B5EF4-FFF2-40B4-BE49-F238E27FC236}">
                <a16:creationId xmlns:a16="http://schemas.microsoft.com/office/drawing/2014/main" id="{2E52AEF5-D5C2-3331-8E94-D8D1FCF7EACE}"/>
              </a:ext>
            </a:extLst>
          </p:cNvPr>
          <p:cNvSpPr txBox="1"/>
          <p:nvPr/>
        </p:nvSpPr>
        <p:spPr>
          <a:xfrm>
            <a:off x="853418" y="2955798"/>
            <a:ext cx="4815719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ÇÖZÜM ÖNCESİ</a:t>
            </a:r>
            <a:endParaRPr dirty="0"/>
          </a:p>
        </p:txBody>
      </p:sp>
      <p:sp>
        <p:nvSpPr>
          <p:cNvPr id="23" name="Google Shape;294;p23">
            <a:extLst>
              <a:ext uri="{FF2B5EF4-FFF2-40B4-BE49-F238E27FC236}">
                <a16:creationId xmlns:a16="http://schemas.microsoft.com/office/drawing/2014/main" id="{D05BD945-364A-A6AF-1E59-018720476C21}"/>
              </a:ext>
            </a:extLst>
          </p:cNvPr>
          <p:cNvSpPr txBox="1"/>
          <p:nvPr/>
        </p:nvSpPr>
        <p:spPr>
          <a:xfrm>
            <a:off x="6522556" y="2955798"/>
            <a:ext cx="4815719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FF3D00"/>
                </a:solidFill>
                <a:latin typeface="Arial"/>
                <a:cs typeface="Arial"/>
                <a:sym typeface="Arial"/>
              </a:rPr>
              <a:t>ÇÖZÜM İLE</a:t>
            </a:r>
            <a:endParaRPr dirty="0"/>
          </a:p>
        </p:txBody>
      </p:sp>
      <p:sp>
        <p:nvSpPr>
          <p:cNvPr id="25" name="Google Shape;295;p23">
            <a:extLst>
              <a:ext uri="{FF2B5EF4-FFF2-40B4-BE49-F238E27FC236}">
                <a16:creationId xmlns:a16="http://schemas.microsoft.com/office/drawing/2014/main" id="{E2A539EB-E4E5-2738-7481-FBD86D6F5312}"/>
              </a:ext>
            </a:extLst>
          </p:cNvPr>
          <p:cNvSpPr txBox="1"/>
          <p:nvPr/>
        </p:nvSpPr>
        <p:spPr>
          <a:xfrm>
            <a:off x="853418" y="3380994"/>
            <a:ext cx="481571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Noktasal saha turu</a:t>
            </a:r>
            <a:endParaRPr/>
          </a:p>
        </p:txBody>
      </p:sp>
      <p:sp>
        <p:nvSpPr>
          <p:cNvPr id="27" name="Google Shape;296;p23">
            <a:extLst>
              <a:ext uri="{FF2B5EF4-FFF2-40B4-BE49-F238E27FC236}">
                <a16:creationId xmlns:a16="http://schemas.microsoft.com/office/drawing/2014/main" id="{C66B019B-5135-17AF-2830-883C07665A31}"/>
              </a:ext>
            </a:extLst>
          </p:cNvPr>
          <p:cNvSpPr txBox="1"/>
          <p:nvPr/>
        </p:nvSpPr>
        <p:spPr>
          <a:xfrm>
            <a:off x="853418" y="3586734"/>
            <a:ext cx="4815719" cy="24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Vardiyada birkaç kez, sınırlı alan</a:t>
            </a:r>
            <a:endParaRPr/>
          </a:p>
        </p:txBody>
      </p:sp>
      <p:sp>
        <p:nvSpPr>
          <p:cNvPr id="29" name="Google Shape;297;p23">
            <a:extLst>
              <a:ext uri="{FF2B5EF4-FFF2-40B4-BE49-F238E27FC236}">
                <a16:creationId xmlns:a16="http://schemas.microsoft.com/office/drawing/2014/main" id="{5C4E5D77-75FA-6B1F-B0A5-63825E7C544B}"/>
              </a:ext>
            </a:extLst>
          </p:cNvPr>
          <p:cNvSpPr txBox="1"/>
          <p:nvPr/>
        </p:nvSpPr>
        <p:spPr>
          <a:xfrm>
            <a:off x="853418" y="3915918"/>
            <a:ext cx="481571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İnsan gözüne bağlı</a:t>
            </a:r>
            <a:endParaRPr/>
          </a:p>
        </p:txBody>
      </p:sp>
      <p:sp>
        <p:nvSpPr>
          <p:cNvPr id="31" name="Google Shape;298;p23">
            <a:extLst>
              <a:ext uri="{FF2B5EF4-FFF2-40B4-BE49-F238E27FC236}">
                <a16:creationId xmlns:a16="http://schemas.microsoft.com/office/drawing/2014/main" id="{AD4829A8-9D7E-3205-0219-F0E83524356C}"/>
              </a:ext>
            </a:extLst>
          </p:cNvPr>
          <p:cNvSpPr txBox="1"/>
          <p:nvPr/>
        </p:nvSpPr>
        <p:spPr>
          <a:xfrm>
            <a:off x="853418" y="4121657"/>
            <a:ext cx="4815719" cy="24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Aynı anda tek nokta gözlenebilir</a:t>
            </a:r>
            <a:endParaRPr/>
          </a:p>
        </p:txBody>
      </p:sp>
      <p:sp>
        <p:nvSpPr>
          <p:cNvPr id="33" name="Google Shape;299;p23">
            <a:extLst>
              <a:ext uri="{FF2B5EF4-FFF2-40B4-BE49-F238E27FC236}">
                <a16:creationId xmlns:a16="http://schemas.microsoft.com/office/drawing/2014/main" id="{E5AE982F-7FD3-47BE-49F4-18F1A9B10810}"/>
              </a:ext>
            </a:extLst>
          </p:cNvPr>
          <p:cNvSpPr txBox="1"/>
          <p:nvPr/>
        </p:nvSpPr>
        <p:spPr>
          <a:xfrm>
            <a:off x="853418" y="4450842"/>
            <a:ext cx="481571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Geriye dönük analiz</a:t>
            </a:r>
            <a:endParaRPr/>
          </a:p>
        </p:txBody>
      </p:sp>
      <p:sp>
        <p:nvSpPr>
          <p:cNvPr id="35" name="Google Shape;300;p23">
            <a:extLst>
              <a:ext uri="{FF2B5EF4-FFF2-40B4-BE49-F238E27FC236}">
                <a16:creationId xmlns:a16="http://schemas.microsoft.com/office/drawing/2014/main" id="{B788998A-7DAC-7C41-FF1B-A2294578382B}"/>
              </a:ext>
            </a:extLst>
          </p:cNvPr>
          <p:cNvSpPr txBox="1"/>
          <p:nvPr/>
        </p:nvSpPr>
        <p:spPr>
          <a:xfrm>
            <a:off x="853418" y="4656581"/>
            <a:ext cx="4815719" cy="24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Trend ve tekrar analizi çok zor</a:t>
            </a:r>
            <a:endParaRPr/>
          </a:p>
        </p:txBody>
      </p:sp>
      <p:sp>
        <p:nvSpPr>
          <p:cNvPr id="37" name="Google Shape;301;p23">
            <a:extLst>
              <a:ext uri="{FF2B5EF4-FFF2-40B4-BE49-F238E27FC236}">
                <a16:creationId xmlns:a16="http://schemas.microsoft.com/office/drawing/2014/main" id="{6A7706CE-7C98-6B7D-9B98-723D49D0BE12}"/>
              </a:ext>
            </a:extLst>
          </p:cNvPr>
          <p:cNvSpPr txBox="1"/>
          <p:nvPr/>
        </p:nvSpPr>
        <p:spPr>
          <a:xfrm>
            <a:off x="853418" y="4985766"/>
            <a:ext cx="481571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Reaktif yaklaşım</a:t>
            </a:r>
            <a:endParaRPr/>
          </a:p>
        </p:txBody>
      </p:sp>
      <p:sp>
        <p:nvSpPr>
          <p:cNvPr id="39" name="Google Shape;302;p23">
            <a:extLst>
              <a:ext uri="{FF2B5EF4-FFF2-40B4-BE49-F238E27FC236}">
                <a16:creationId xmlns:a16="http://schemas.microsoft.com/office/drawing/2014/main" id="{6FEAD28D-35F7-7725-1281-4DBE82A3EE6A}"/>
              </a:ext>
            </a:extLst>
          </p:cNvPr>
          <p:cNvSpPr txBox="1"/>
          <p:nvPr/>
        </p:nvSpPr>
        <p:spPr>
          <a:xfrm>
            <a:off x="853418" y="5191505"/>
            <a:ext cx="4815719" cy="24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Olaydan sonra müdahale</a:t>
            </a:r>
            <a:endParaRPr/>
          </a:p>
        </p:txBody>
      </p:sp>
      <p:sp>
        <p:nvSpPr>
          <p:cNvPr id="41" name="Google Shape;303;p23">
            <a:extLst>
              <a:ext uri="{FF2B5EF4-FFF2-40B4-BE49-F238E27FC236}">
                <a16:creationId xmlns:a16="http://schemas.microsoft.com/office/drawing/2014/main" id="{D0BED1C3-779D-9078-DB9D-9B70A00E96D8}"/>
              </a:ext>
            </a:extLst>
          </p:cNvPr>
          <p:cNvSpPr txBox="1"/>
          <p:nvPr/>
        </p:nvSpPr>
        <p:spPr>
          <a:xfrm>
            <a:off x="6522556" y="3380994"/>
            <a:ext cx="481571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Günlük ~1.870 gözlem</a:t>
            </a:r>
            <a:endParaRPr/>
          </a:p>
        </p:txBody>
      </p:sp>
      <p:sp>
        <p:nvSpPr>
          <p:cNvPr id="43" name="Google Shape;304;p23">
            <a:extLst>
              <a:ext uri="{FF2B5EF4-FFF2-40B4-BE49-F238E27FC236}">
                <a16:creationId xmlns:a16="http://schemas.microsoft.com/office/drawing/2014/main" id="{4896EE46-DB65-7CF6-FF30-40695DF9793A}"/>
              </a:ext>
            </a:extLst>
          </p:cNvPr>
          <p:cNvSpPr txBox="1"/>
          <p:nvPr/>
        </p:nvSpPr>
        <p:spPr>
          <a:xfrm>
            <a:off x="6522556" y="3586734"/>
            <a:ext cx="4815719" cy="24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4,5 ayda 248.701 otomatik gözlem</a:t>
            </a:r>
            <a:endParaRPr/>
          </a:p>
        </p:txBody>
      </p:sp>
      <p:sp>
        <p:nvSpPr>
          <p:cNvPr id="45" name="Google Shape;305;p23">
            <a:extLst>
              <a:ext uri="{FF2B5EF4-FFF2-40B4-BE49-F238E27FC236}">
                <a16:creationId xmlns:a16="http://schemas.microsoft.com/office/drawing/2014/main" id="{B7002B97-162E-3C13-8B55-34582D2149A6}"/>
              </a:ext>
            </a:extLst>
          </p:cNvPr>
          <p:cNvSpPr txBox="1"/>
          <p:nvPr/>
        </p:nvSpPr>
        <p:spPr>
          <a:xfrm>
            <a:off x="6522556" y="3915918"/>
            <a:ext cx="4815600" cy="2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FF3D00"/>
                </a:solidFill>
              </a:rPr>
              <a:t>20</a:t>
            </a:r>
            <a:r>
              <a:rPr lang="en-US" sz="1300" b="1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 kamera eşzamanlı</a:t>
            </a:r>
            <a:endParaRPr/>
          </a:p>
        </p:txBody>
      </p:sp>
      <p:sp>
        <p:nvSpPr>
          <p:cNvPr id="47" name="Google Shape;306;p23">
            <a:extLst>
              <a:ext uri="{FF2B5EF4-FFF2-40B4-BE49-F238E27FC236}">
                <a16:creationId xmlns:a16="http://schemas.microsoft.com/office/drawing/2014/main" id="{AD9A5944-AE13-9107-31BD-9E702B1A6171}"/>
              </a:ext>
            </a:extLst>
          </p:cNvPr>
          <p:cNvSpPr txBox="1"/>
          <p:nvPr/>
        </p:nvSpPr>
        <p:spPr>
          <a:xfrm>
            <a:off x="6522556" y="4121657"/>
            <a:ext cx="4815719" cy="24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54.467 saat kesintisiz izleme</a:t>
            </a:r>
            <a:endParaRPr/>
          </a:p>
        </p:txBody>
      </p:sp>
      <p:sp>
        <p:nvSpPr>
          <p:cNvPr id="49" name="Google Shape;307;p23">
            <a:extLst>
              <a:ext uri="{FF2B5EF4-FFF2-40B4-BE49-F238E27FC236}">
                <a16:creationId xmlns:a16="http://schemas.microsoft.com/office/drawing/2014/main" id="{13615DB8-BE72-4172-AA81-5F5A00C87C49}"/>
              </a:ext>
            </a:extLst>
          </p:cNvPr>
          <p:cNvSpPr txBox="1"/>
          <p:nvPr/>
        </p:nvSpPr>
        <p:spPr>
          <a:xfrm>
            <a:off x="6522556" y="4450842"/>
            <a:ext cx="481571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Anlık trend analizi</a:t>
            </a:r>
            <a:endParaRPr/>
          </a:p>
        </p:txBody>
      </p:sp>
      <p:sp>
        <p:nvSpPr>
          <p:cNvPr id="51" name="Google Shape;308;p23">
            <a:extLst>
              <a:ext uri="{FF2B5EF4-FFF2-40B4-BE49-F238E27FC236}">
                <a16:creationId xmlns:a16="http://schemas.microsoft.com/office/drawing/2014/main" id="{52533AE9-B96F-6FD2-EC89-746F12A46EE9}"/>
              </a:ext>
            </a:extLst>
          </p:cNvPr>
          <p:cNvSpPr txBox="1"/>
          <p:nvPr/>
        </p:nvSpPr>
        <p:spPr>
          <a:xfrm>
            <a:off x="6522556" y="4656581"/>
            <a:ext cx="4815719" cy="24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Bölge ve kural bazlı uyum puanı</a:t>
            </a:r>
            <a:endParaRPr/>
          </a:p>
        </p:txBody>
      </p:sp>
      <p:sp>
        <p:nvSpPr>
          <p:cNvPr id="53" name="Google Shape;309;p23">
            <a:extLst>
              <a:ext uri="{FF2B5EF4-FFF2-40B4-BE49-F238E27FC236}">
                <a16:creationId xmlns:a16="http://schemas.microsoft.com/office/drawing/2014/main" id="{7BC2D439-2162-B014-6CBD-1DD4F15A0E91}"/>
              </a:ext>
            </a:extLst>
          </p:cNvPr>
          <p:cNvSpPr txBox="1"/>
          <p:nvPr/>
        </p:nvSpPr>
        <p:spPr>
          <a:xfrm>
            <a:off x="6522556" y="4985766"/>
            <a:ext cx="481571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Proaktif önleme</a:t>
            </a:r>
            <a:endParaRPr/>
          </a:p>
        </p:txBody>
      </p:sp>
      <p:sp>
        <p:nvSpPr>
          <p:cNvPr id="55" name="Google Shape;310;p23">
            <a:extLst>
              <a:ext uri="{FF2B5EF4-FFF2-40B4-BE49-F238E27FC236}">
                <a16:creationId xmlns:a16="http://schemas.microsoft.com/office/drawing/2014/main" id="{C4E06F3B-3D86-06F6-F71C-7811230741D5}"/>
              </a:ext>
            </a:extLst>
          </p:cNvPr>
          <p:cNvSpPr txBox="1"/>
          <p:nvPr/>
        </p:nvSpPr>
        <p:spPr>
          <a:xfrm>
            <a:off x="6522556" y="5191505"/>
            <a:ext cx="4815719" cy="24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Risk gerçekleşmeden müdahale</a:t>
            </a:r>
            <a:endParaRPr/>
          </a:p>
        </p:txBody>
      </p:sp>
      <p:sp>
        <p:nvSpPr>
          <p:cNvPr id="57" name="Google Shape;289;p23">
            <a:extLst>
              <a:ext uri="{FF2B5EF4-FFF2-40B4-BE49-F238E27FC236}">
                <a16:creationId xmlns:a16="http://schemas.microsoft.com/office/drawing/2014/main" id="{74DB8EB0-9E6A-E975-C90C-76A821E57C90}"/>
              </a:ext>
            </a:extLst>
          </p:cNvPr>
          <p:cNvSpPr txBox="1"/>
          <p:nvPr/>
        </p:nvSpPr>
        <p:spPr>
          <a:xfrm>
            <a:off x="609584" y="1097280"/>
            <a:ext cx="7315017" cy="22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• OPERASYONEL VERİMLİLİK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9" name="Google Shape;290;p23">
            <a:extLst>
              <a:ext uri="{FF2B5EF4-FFF2-40B4-BE49-F238E27FC236}">
                <a16:creationId xmlns:a16="http://schemas.microsoft.com/office/drawing/2014/main" id="{18574CA1-3990-B560-24E9-20EC58EF3730}"/>
              </a:ext>
            </a:extLst>
          </p:cNvPr>
          <p:cNvSpPr txBox="1"/>
          <p:nvPr/>
        </p:nvSpPr>
        <p:spPr>
          <a:xfrm>
            <a:off x="609584" y="1440180"/>
            <a:ext cx="10972525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Manuel </a:t>
            </a:r>
            <a:r>
              <a:rPr lang="en-US" sz="36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denetimden</a:t>
            </a:r>
            <a:r>
              <a:rPr lang="en-US" sz="36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sürekli</a:t>
            </a:r>
            <a:r>
              <a:rPr lang="en-US" sz="36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gözleme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6930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0C7C0F-B3F2-5F4F-797A-54A74B482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F81521BF-BB5A-8EF1-DD5F-590445646E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76FC341-6E54-98EA-E447-162275D76ABF}"/>
              </a:ext>
            </a:extLst>
          </p:cNvPr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799D97-B27C-5E89-6ED5-7793C044D6C8}"/>
              </a:ext>
            </a:extLst>
          </p:cNvPr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7484FFC-CB44-77D9-ABD7-B519ADD8D22B}"/>
              </a:ext>
            </a:extLst>
          </p:cNvPr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2C3A23-E980-A7E8-F370-A340140EE2EE}"/>
              </a:ext>
            </a:extLst>
          </p:cNvPr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4649398-DCA5-BC08-B559-78BA24275D3E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BA3C7A2-7293-CB6F-E542-90880F7D05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  <p:sp>
        <p:nvSpPr>
          <p:cNvPr id="13" name="Google Shape;321;p24">
            <a:extLst>
              <a:ext uri="{FF2B5EF4-FFF2-40B4-BE49-F238E27FC236}">
                <a16:creationId xmlns:a16="http://schemas.microsoft.com/office/drawing/2014/main" id="{BD3346D6-A142-2055-7B13-84760333CA2B}"/>
              </a:ext>
            </a:extLst>
          </p:cNvPr>
          <p:cNvSpPr txBox="1"/>
          <p:nvPr/>
        </p:nvSpPr>
        <p:spPr>
          <a:xfrm>
            <a:off x="609584" y="1371600"/>
            <a:ext cx="10972525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Kural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bazlı</a:t>
            </a: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uyumda</a:t>
            </a: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ölçülen</a:t>
            </a:r>
            <a:r>
              <a:rPr lang="en-US" sz="38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8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iyileşme</a:t>
            </a:r>
            <a:endParaRPr dirty="0"/>
          </a:p>
        </p:txBody>
      </p:sp>
      <p:sp>
        <p:nvSpPr>
          <p:cNvPr id="17" name="Google Shape;322;p24">
            <a:extLst>
              <a:ext uri="{FF2B5EF4-FFF2-40B4-BE49-F238E27FC236}">
                <a16:creationId xmlns:a16="http://schemas.microsoft.com/office/drawing/2014/main" id="{EE949719-5E13-D5A2-2FB2-2DB23DD4264A}"/>
              </a:ext>
            </a:extLst>
          </p:cNvPr>
          <p:cNvSpPr txBox="1"/>
          <p:nvPr/>
        </p:nvSpPr>
        <p:spPr>
          <a:xfrm>
            <a:off x="609584" y="2160270"/>
            <a:ext cx="9509522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Aynı kurallarda ilk dönem ile son dönem karşılaştırması; korkuluk kullanımı ve yürüyüş yolu uyumu belirgin şekilde yükseldi.</a:t>
            </a:r>
            <a:endParaRPr/>
          </a:p>
        </p:txBody>
      </p:sp>
      <p:sp>
        <p:nvSpPr>
          <p:cNvPr id="19" name="Google Shape;323;p24">
            <a:extLst>
              <a:ext uri="{FF2B5EF4-FFF2-40B4-BE49-F238E27FC236}">
                <a16:creationId xmlns:a16="http://schemas.microsoft.com/office/drawing/2014/main" id="{BAC44EC1-3665-BBAA-B9B1-10D1E15B834F}"/>
              </a:ext>
            </a:extLst>
          </p:cNvPr>
          <p:cNvSpPr txBox="1"/>
          <p:nvPr/>
        </p:nvSpPr>
        <p:spPr>
          <a:xfrm>
            <a:off x="609584" y="5863590"/>
            <a:ext cx="109725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PANEL VERISI · UYUMLU GÖZLEMLERIN TOPLAM GÖZLEMLERE ORANI</a:t>
            </a:r>
            <a:endParaRPr/>
          </a:p>
        </p:txBody>
      </p:sp>
      <p:pic>
        <p:nvPicPr>
          <p:cNvPr id="21" name="Google Shape;327;p24" title="Code_Generated_Image.png">
            <a:extLst>
              <a:ext uri="{FF2B5EF4-FFF2-40B4-BE49-F238E27FC236}">
                <a16:creationId xmlns:a16="http://schemas.microsoft.com/office/drawing/2014/main" id="{5E81ACAC-2BF6-A86C-AE59-69CA1B85B40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2175" y="2790075"/>
            <a:ext cx="7887976" cy="28551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8308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CC89BF-783B-8C97-B9CC-67CFFD363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58B72ADC-B235-4F46-AAEE-5B5A81A61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A2B21C9-47D5-65B8-E0F1-F2113783A621}"/>
              </a:ext>
            </a:extLst>
          </p:cNvPr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D1971A-E9A0-DAB8-87AF-5BA4CF8785B0}"/>
              </a:ext>
            </a:extLst>
          </p:cNvPr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7916BC3-42CA-6B1D-4213-B5E25C5809A6}"/>
              </a:ext>
            </a:extLst>
          </p:cNvPr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1B3ACB-1BF1-5054-0FD8-063BFA732030}"/>
              </a:ext>
            </a:extLst>
          </p:cNvPr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4A0E202-49DF-04EF-363C-E58CC32232E9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029D9A6-6960-103E-2869-21EA9F81C5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  <p:sp>
        <p:nvSpPr>
          <p:cNvPr id="13" name="Google Shape;334;p25">
            <a:extLst>
              <a:ext uri="{FF2B5EF4-FFF2-40B4-BE49-F238E27FC236}">
                <a16:creationId xmlns:a16="http://schemas.microsoft.com/office/drawing/2014/main" id="{361C46F5-9AF7-160F-935D-3985752527AA}"/>
              </a:ext>
            </a:extLst>
          </p:cNvPr>
          <p:cNvSpPr txBox="1"/>
          <p:nvPr/>
        </p:nvSpPr>
        <p:spPr>
          <a:xfrm>
            <a:off x="6095847" y="445770"/>
            <a:ext cx="548626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 dirty="0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BÖLGE × KURAL UYUM HARİTASI</a:t>
            </a:r>
            <a:endParaRPr dirty="0"/>
          </a:p>
        </p:txBody>
      </p:sp>
      <p:sp>
        <p:nvSpPr>
          <p:cNvPr id="15" name="Google Shape;335;p25">
            <a:extLst>
              <a:ext uri="{FF2B5EF4-FFF2-40B4-BE49-F238E27FC236}">
                <a16:creationId xmlns:a16="http://schemas.microsoft.com/office/drawing/2014/main" id="{63C4E643-FA3A-0AB0-8DDA-670BF968AF5F}"/>
              </a:ext>
            </a:extLst>
          </p:cNvPr>
          <p:cNvSpPr txBox="1"/>
          <p:nvPr/>
        </p:nvSpPr>
        <p:spPr>
          <a:xfrm>
            <a:off x="609584" y="1371600"/>
            <a:ext cx="10972525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Alarm saymıyoruz, aksiyon önceliklendiriyoruz</a:t>
            </a:r>
            <a:endParaRPr/>
          </a:p>
        </p:txBody>
      </p:sp>
      <p:sp>
        <p:nvSpPr>
          <p:cNvPr id="17" name="Google Shape;336;p25">
            <a:extLst>
              <a:ext uri="{FF2B5EF4-FFF2-40B4-BE49-F238E27FC236}">
                <a16:creationId xmlns:a16="http://schemas.microsoft.com/office/drawing/2014/main" id="{EDA89201-B2CD-CCCA-7F38-B22F98C2EA02}"/>
              </a:ext>
            </a:extLst>
          </p:cNvPr>
          <p:cNvSpPr txBox="1"/>
          <p:nvPr/>
        </p:nvSpPr>
        <p:spPr>
          <a:xfrm>
            <a:off x="609584" y="2091690"/>
            <a:ext cx="9509522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Her bölgenin her kurala uyum oranı ayrı ölçülüyor; en düşük puanlı hücreler aksiyon listesini oluşturuyor.</a:t>
            </a:r>
            <a:endParaRPr/>
          </a:p>
        </p:txBody>
      </p:sp>
      <p:sp>
        <p:nvSpPr>
          <p:cNvPr id="18" name="Google Shape;337;p25">
            <a:extLst>
              <a:ext uri="{FF2B5EF4-FFF2-40B4-BE49-F238E27FC236}">
                <a16:creationId xmlns:a16="http://schemas.microsoft.com/office/drawing/2014/main" id="{1A363A2C-EBFD-DA3D-4D2B-3B135E3BB694}"/>
              </a:ext>
            </a:extLst>
          </p:cNvPr>
          <p:cNvSpPr txBox="1"/>
          <p:nvPr/>
        </p:nvSpPr>
        <p:spPr>
          <a:xfrm>
            <a:off x="3230799" y="2366010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HURDALIK</a:t>
            </a:r>
            <a:endParaRPr/>
          </a:p>
        </p:txBody>
      </p:sp>
      <p:sp>
        <p:nvSpPr>
          <p:cNvPr id="19" name="Google Shape;338;p25">
            <a:extLst>
              <a:ext uri="{FF2B5EF4-FFF2-40B4-BE49-F238E27FC236}">
                <a16:creationId xmlns:a16="http://schemas.microsoft.com/office/drawing/2014/main" id="{B2D1DF2F-9C5A-55C2-43A2-20319AAF6C77}"/>
              </a:ext>
            </a:extLst>
          </p:cNvPr>
          <p:cNvSpPr txBox="1"/>
          <p:nvPr/>
        </p:nvSpPr>
        <p:spPr>
          <a:xfrm>
            <a:off x="4274713" y="2366010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İÇ YOL</a:t>
            </a:r>
            <a:endParaRPr/>
          </a:p>
        </p:txBody>
      </p:sp>
      <p:sp>
        <p:nvSpPr>
          <p:cNvPr id="20" name="Google Shape;339;p25">
            <a:extLst>
              <a:ext uri="{FF2B5EF4-FFF2-40B4-BE49-F238E27FC236}">
                <a16:creationId xmlns:a16="http://schemas.microsoft.com/office/drawing/2014/main" id="{ED6CD0C9-4897-0258-DCCA-BB16F9C47CA2}"/>
              </a:ext>
            </a:extLst>
          </p:cNvPr>
          <p:cNvSpPr txBox="1"/>
          <p:nvPr/>
        </p:nvSpPr>
        <p:spPr>
          <a:xfrm>
            <a:off x="5318627" y="2366010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SEVKIYAT</a:t>
            </a:r>
            <a:endParaRPr/>
          </a:p>
        </p:txBody>
      </p:sp>
      <p:sp>
        <p:nvSpPr>
          <p:cNvPr id="21" name="Google Shape;340;p25">
            <a:extLst>
              <a:ext uri="{FF2B5EF4-FFF2-40B4-BE49-F238E27FC236}">
                <a16:creationId xmlns:a16="http://schemas.microsoft.com/office/drawing/2014/main" id="{DF033DB7-A400-1581-C5B7-7CF6459BD7E0}"/>
              </a:ext>
            </a:extLst>
          </p:cNvPr>
          <p:cNvSpPr txBox="1"/>
          <p:nvPr/>
        </p:nvSpPr>
        <p:spPr>
          <a:xfrm>
            <a:off x="6362540" y="2366010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SEVKIYAT İÇ</a:t>
            </a:r>
            <a:endParaRPr/>
          </a:p>
        </p:txBody>
      </p:sp>
      <p:sp>
        <p:nvSpPr>
          <p:cNvPr id="22" name="Google Shape;341;p25">
            <a:extLst>
              <a:ext uri="{FF2B5EF4-FFF2-40B4-BE49-F238E27FC236}">
                <a16:creationId xmlns:a16="http://schemas.microsoft.com/office/drawing/2014/main" id="{CB184D6E-0BDA-1988-6640-32CEEDE5563F}"/>
              </a:ext>
            </a:extLst>
          </p:cNvPr>
          <p:cNvSpPr txBox="1"/>
          <p:nvPr/>
        </p:nvSpPr>
        <p:spPr>
          <a:xfrm>
            <a:off x="7406454" y="2366010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SEVKIYAT DIŞ</a:t>
            </a:r>
            <a:endParaRPr/>
          </a:p>
        </p:txBody>
      </p:sp>
      <p:sp>
        <p:nvSpPr>
          <p:cNvPr id="23" name="Google Shape;342;p25">
            <a:extLst>
              <a:ext uri="{FF2B5EF4-FFF2-40B4-BE49-F238E27FC236}">
                <a16:creationId xmlns:a16="http://schemas.microsoft.com/office/drawing/2014/main" id="{516C1686-FF88-BE22-B948-1A1C632EF559}"/>
              </a:ext>
            </a:extLst>
          </p:cNvPr>
          <p:cNvSpPr txBox="1"/>
          <p:nvPr/>
        </p:nvSpPr>
        <p:spPr>
          <a:xfrm>
            <a:off x="8450368" y="2366010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TANKER BOŞ.</a:t>
            </a:r>
            <a:endParaRPr/>
          </a:p>
        </p:txBody>
      </p:sp>
      <p:sp>
        <p:nvSpPr>
          <p:cNvPr id="24" name="Google Shape;343;p25">
            <a:extLst>
              <a:ext uri="{FF2B5EF4-FFF2-40B4-BE49-F238E27FC236}">
                <a16:creationId xmlns:a16="http://schemas.microsoft.com/office/drawing/2014/main" id="{52D55F26-9435-814C-A70B-20FC1E03670D}"/>
              </a:ext>
            </a:extLst>
          </p:cNvPr>
          <p:cNvSpPr txBox="1"/>
          <p:nvPr/>
        </p:nvSpPr>
        <p:spPr>
          <a:xfrm>
            <a:off x="9494282" y="2366010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KOLI DEPOSU</a:t>
            </a:r>
            <a:endParaRPr/>
          </a:p>
        </p:txBody>
      </p:sp>
      <p:sp>
        <p:nvSpPr>
          <p:cNvPr id="25" name="Google Shape;344;p25">
            <a:extLst>
              <a:ext uri="{FF2B5EF4-FFF2-40B4-BE49-F238E27FC236}">
                <a16:creationId xmlns:a16="http://schemas.microsoft.com/office/drawing/2014/main" id="{A5208CEA-509D-C63F-FD95-91195A106ADA}"/>
              </a:ext>
            </a:extLst>
          </p:cNvPr>
          <p:cNvSpPr txBox="1"/>
          <p:nvPr/>
        </p:nvSpPr>
        <p:spPr>
          <a:xfrm>
            <a:off x="10538196" y="2366010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ÖZPET</a:t>
            </a:r>
            <a:endParaRPr/>
          </a:p>
        </p:txBody>
      </p:sp>
      <p:sp>
        <p:nvSpPr>
          <p:cNvPr id="26" name="Google Shape;345;p25">
            <a:extLst>
              <a:ext uri="{FF2B5EF4-FFF2-40B4-BE49-F238E27FC236}">
                <a16:creationId xmlns:a16="http://schemas.microsoft.com/office/drawing/2014/main" id="{2223E1FF-22D8-535E-3EA8-653FCD2EE200}"/>
              </a:ext>
            </a:extLst>
          </p:cNvPr>
          <p:cNvSpPr txBox="1"/>
          <p:nvPr/>
        </p:nvSpPr>
        <p:spPr>
          <a:xfrm>
            <a:off x="609584" y="2756058"/>
            <a:ext cx="2566350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Baret</a:t>
            </a:r>
            <a:endParaRPr/>
          </a:p>
        </p:txBody>
      </p:sp>
      <p:sp>
        <p:nvSpPr>
          <p:cNvPr id="27" name="Google Shape;346;p25">
            <a:extLst>
              <a:ext uri="{FF2B5EF4-FFF2-40B4-BE49-F238E27FC236}">
                <a16:creationId xmlns:a16="http://schemas.microsoft.com/office/drawing/2014/main" id="{EF9C4D90-4518-AD8B-1432-F2E67200634A}"/>
              </a:ext>
            </a:extLst>
          </p:cNvPr>
          <p:cNvSpPr/>
          <p:nvPr/>
        </p:nvSpPr>
        <p:spPr>
          <a:xfrm>
            <a:off x="3249087" y="2822367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1E555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347;p25">
            <a:extLst>
              <a:ext uri="{FF2B5EF4-FFF2-40B4-BE49-F238E27FC236}">
                <a16:creationId xmlns:a16="http://schemas.microsoft.com/office/drawing/2014/main" id="{24D4C8FE-6086-89E3-98D5-50D286787BEA}"/>
              </a:ext>
            </a:extLst>
          </p:cNvPr>
          <p:cNvSpPr txBox="1"/>
          <p:nvPr/>
        </p:nvSpPr>
        <p:spPr>
          <a:xfrm>
            <a:off x="3249087" y="2822367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%80,6</a:t>
            </a:r>
            <a:endParaRPr/>
          </a:p>
        </p:txBody>
      </p:sp>
      <p:sp>
        <p:nvSpPr>
          <p:cNvPr id="29" name="Google Shape;348;p25">
            <a:extLst>
              <a:ext uri="{FF2B5EF4-FFF2-40B4-BE49-F238E27FC236}">
                <a16:creationId xmlns:a16="http://schemas.microsoft.com/office/drawing/2014/main" id="{CEFE86BF-0734-3EE1-8E0E-CAE39FCC0E58}"/>
              </a:ext>
            </a:extLst>
          </p:cNvPr>
          <p:cNvSpPr txBox="1"/>
          <p:nvPr/>
        </p:nvSpPr>
        <p:spPr>
          <a:xfrm>
            <a:off x="4274713" y="2756058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30" name="Google Shape;349;p25">
            <a:extLst>
              <a:ext uri="{FF2B5EF4-FFF2-40B4-BE49-F238E27FC236}">
                <a16:creationId xmlns:a16="http://schemas.microsoft.com/office/drawing/2014/main" id="{B76E2C2C-3FA3-19C5-D9DA-84C56EE7EBC3}"/>
              </a:ext>
            </a:extLst>
          </p:cNvPr>
          <p:cNvSpPr txBox="1"/>
          <p:nvPr/>
        </p:nvSpPr>
        <p:spPr>
          <a:xfrm>
            <a:off x="5318627" y="2756058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31" name="Google Shape;350;p25">
            <a:extLst>
              <a:ext uri="{FF2B5EF4-FFF2-40B4-BE49-F238E27FC236}">
                <a16:creationId xmlns:a16="http://schemas.microsoft.com/office/drawing/2014/main" id="{405F3536-B539-3EDF-9048-32D2745E8144}"/>
              </a:ext>
            </a:extLst>
          </p:cNvPr>
          <p:cNvSpPr/>
          <p:nvPr/>
        </p:nvSpPr>
        <p:spPr>
          <a:xfrm>
            <a:off x="6380828" y="2822367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51;p25">
            <a:extLst>
              <a:ext uri="{FF2B5EF4-FFF2-40B4-BE49-F238E27FC236}">
                <a16:creationId xmlns:a16="http://schemas.microsoft.com/office/drawing/2014/main" id="{579848E1-C8AE-00B1-9C86-8AC74811AA00}"/>
              </a:ext>
            </a:extLst>
          </p:cNvPr>
          <p:cNvSpPr txBox="1"/>
          <p:nvPr/>
        </p:nvSpPr>
        <p:spPr>
          <a:xfrm>
            <a:off x="6380828" y="2822367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%10,6</a:t>
            </a:r>
            <a:endParaRPr/>
          </a:p>
        </p:txBody>
      </p:sp>
      <p:sp>
        <p:nvSpPr>
          <p:cNvPr id="33" name="Google Shape;352;p25">
            <a:extLst>
              <a:ext uri="{FF2B5EF4-FFF2-40B4-BE49-F238E27FC236}">
                <a16:creationId xmlns:a16="http://schemas.microsoft.com/office/drawing/2014/main" id="{91E5A4BB-7235-EAFE-B2CA-1B047BE9F03A}"/>
              </a:ext>
            </a:extLst>
          </p:cNvPr>
          <p:cNvSpPr txBox="1"/>
          <p:nvPr/>
        </p:nvSpPr>
        <p:spPr>
          <a:xfrm>
            <a:off x="7406454" y="2756058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34" name="Google Shape;353;p25">
            <a:extLst>
              <a:ext uri="{FF2B5EF4-FFF2-40B4-BE49-F238E27FC236}">
                <a16:creationId xmlns:a16="http://schemas.microsoft.com/office/drawing/2014/main" id="{546CBEFC-E154-851E-275E-1923D65312AC}"/>
              </a:ext>
            </a:extLst>
          </p:cNvPr>
          <p:cNvSpPr txBox="1"/>
          <p:nvPr/>
        </p:nvSpPr>
        <p:spPr>
          <a:xfrm>
            <a:off x="8450368" y="2756058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35" name="Google Shape;354;p25">
            <a:extLst>
              <a:ext uri="{FF2B5EF4-FFF2-40B4-BE49-F238E27FC236}">
                <a16:creationId xmlns:a16="http://schemas.microsoft.com/office/drawing/2014/main" id="{7EFA0D4D-01AB-5C6E-83C2-046A70CED1F0}"/>
              </a:ext>
            </a:extLst>
          </p:cNvPr>
          <p:cNvSpPr/>
          <p:nvPr/>
        </p:nvSpPr>
        <p:spPr>
          <a:xfrm>
            <a:off x="9512570" y="2822367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55;p25">
            <a:extLst>
              <a:ext uri="{FF2B5EF4-FFF2-40B4-BE49-F238E27FC236}">
                <a16:creationId xmlns:a16="http://schemas.microsoft.com/office/drawing/2014/main" id="{A1EF0B43-BEF3-C763-2966-130FCF2B0F07}"/>
              </a:ext>
            </a:extLst>
          </p:cNvPr>
          <p:cNvSpPr txBox="1"/>
          <p:nvPr/>
        </p:nvSpPr>
        <p:spPr>
          <a:xfrm>
            <a:off x="9512570" y="2822367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%14,1</a:t>
            </a:r>
            <a:endParaRPr/>
          </a:p>
        </p:txBody>
      </p:sp>
      <p:sp>
        <p:nvSpPr>
          <p:cNvPr id="37" name="Google Shape;356;p25">
            <a:extLst>
              <a:ext uri="{FF2B5EF4-FFF2-40B4-BE49-F238E27FC236}">
                <a16:creationId xmlns:a16="http://schemas.microsoft.com/office/drawing/2014/main" id="{D402CA2F-93C5-5928-AE2F-5F2B3D5EC9DB}"/>
              </a:ext>
            </a:extLst>
          </p:cNvPr>
          <p:cNvSpPr txBox="1"/>
          <p:nvPr/>
        </p:nvSpPr>
        <p:spPr>
          <a:xfrm>
            <a:off x="10538196" y="2756058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38" name="Google Shape;357;p25">
            <a:extLst>
              <a:ext uri="{FF2B5EF4-FFF2-40B4-BE49-F238E27FC236}">
                <a16:creationId xmlns:a16="http://schemas.microsoft.com/office/drawing/2014/main" id="{6C8EBDA0-DDF3-6957-A64C-92968F296E40}"/>
              </a:ext>
            </a:extLst>
          </p:cNvPr>
          <p:cNvSpPr txBox="1"/>
          <p:nvPr/>
        </p:nvSpPr>
        <p:spPr>
          <a:xfrm>
            <a:off x="609584" y="3146107"/>
            <a:ext cx="2566350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Reflektif yelek</a:t>
            </a:r>
            <a:endParaRPr/>
          </a:p>
        </p:txBody>
      </p:sp>
      <p:sp>
        <p:nvSpPr>
          <p:cNvPr id="39" name="Google Shape;358;p25">
            <a:extLst>
              <a:ext uri="{FF2B5EF4-FFF2-40B4-BE49-F238E27FC236}">
                <a16:creationId xmlns:a16="http://schemas.microsoft.com/office/drawing/2014/main" id="{4D1402D0-E6AD-113D-25BF-F778C74D4C72}"/>
              </a:ext>
            </a:extLst>
          </p:cNvPr>
          <p:cNvSpPr txBox="1"/>
          <p:nvPr/>
        </p:nvSpPr>
        <p:spPr>
          <a:xfrm>
            <a:off x="3230799" y="3146107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40" name="Google Shape;359;p25">
            <a:extLst>
              <a:ext uri="{FF2B5EF4-FFF2-40B4-BE49-F238E27FC236}">
                <a16:creationId xmlns:a16="http://schemas.microsoft.com/office/drawing/2014/main" id="{089C9BA1-96D4-1951-16C3-492A0E3C5317}"/>
              </a:ext>
            </a:extLst>
          </p:cNvPr>
          <p:cNvSpPr txBox="1"/>
          <p:nvPr/>
        </p:nvSpPr>
        <p:spPr>
          <a:xfrm>
            <a:off x="4274713" y="3146107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41" name="Google Shape;360;p25">
            <a:extLst>
              <a:ext uri="{FF2B5EF4-FFF2-40B4-BE49-F238E27FC236}">
                <a16:creationId xmlns:a16="http://schemas.microsoft.com/office/drawing/2014/main" id="{69411993-ED46-1179-FE5C-1EA65BB6232A}"/>
              </a:ext>
            </a:extLst>
          </p:cNvPr>
          <p:cNvSpPr/>
          <p:nvPr/>
        </p:nvSpPr>
        <p:spPr>
          <a:xfrm>
            <a:off x="5336915" y="3212415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FCAE2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361;p25">
            <a:extLst>
              <a:ext uri="{FF2B5EF4-FFF2-40B4-BE49-F238E27FC236}">
                <a16:creationId xmlns:a16="http://schemas.microsoft.com/office/drawing/2014/main" id="{AFEB7A55-73E2-1817-23CA-44FCD1C5C3BB}"/>
              </a:ext>
            </a:extLst>
          </p:cNvPr>
          <p:cNvSpPr txBox="1"/>
          <p:nvPr/>
        </p:nvSpPr>
        <p:spPr>
          <a:xfrm>
            <a:off x="5336915" y="3212415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%74,4</a:t>
            </a:r>
            <a:endParaRPr/>
          </a:p>
        </p:txBody>
      </p:sp>
      <p:sp>
        <p:nvSpPr>
          <p:cNvPr id="43" name="Google Shape;362;p25">
            <a:extLst>
              <a:ext uri="{FF2B5EF4-FFF2-40B4-BE49-F238E27FC236}">
                <a16:creationId xmlns:a16="http://schemas.microsoft.com/office/drawing/2014/main" id="{0F509433-35CD-F0C8-D357-2B03D65459C1}"/>
              </a:ext>
            </a:extLst>
          </p:cNvPr>
          <p:cNvSpPr/>
          <p:nvPr/>
        </p:nvSpPr>
        <p:spPr>
          <a:xfrm>
            <a:off x="6380828" y="3212415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FCAE2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363;p25">
            <a:extLst>
              <a:ext uri="{FF2B5EF4-FFF2-40B4-BE49-F238E27FC236}">
                <a16:creationId xmlns:a16="http://schemas.microsoft.com/office/drawing/2014/main" id="{6B287A90-DB72-EDE7-F8D6-CEF601E7A943}"/>
              </a:ext>
            </a:extLst>
          </p:cNvPr>
          <p:cNvSpPr txBox="1"/>
          <p:nvPr/>
        </p:nvSpPr>
        <p:spPr>
          <a:xfrm>
            <a:off x="6380828" y="3212415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%63,5</a:t>
            </a:r>
            <a:endParaRPr/>
          </a:p>
        </p:txBody>
      </p:sp>
      <p:sp>
        <p:nvSpPr>
          <p:cNvPr id="45" name="Google Shape;364;p25">
            <a:extLst>
              <a:ext uri="{FF2B5EF4-FFF2-40B4-BE49-F238E27FC236}">
                <a16:creationId xmlns:a16="http://schemas.microsoft.com/office/drawing/2014/main" id="{A56FCAA1-F97D-5A4C-10BC-67421B745C7D}"/>
              </a:ext>
            </a:extLst>
          </p:cNvPr>
          <p:cNvSpPr txBox="1"/>
          <p:nvPr/>
        </p:nvSpPr>
        <p:spPr>
          <a:xfrm>
            <a:off x="7406454" y="3146107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46" name="Google Shape;365;p25">
            <a:extLst>
              <a:ext uri="{FF2B5EF4-FFF2-40B4-BE49-F238E27FC236}">
                <a16:creationId xmlns:a16="http://schemas.microsoft.com/office/drawing/2014/main" id="{8ABB8ACB-0783-8C06-4010-85EB5DA61B47}"/>
              </a:ext>
            </a:extLst>
          </p:cNvPr>
          <p:cNvSpPr/>
          <p:nvPr/>
        </p:nvSpPr>
        <p:spPr>
          <a:xfrm>
            <a:off x="8468656" y="3212415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1E555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366;p25">
            <a:extLst>
              <a:ext uri="{FF2B5EF4-FFF2-40B4-BE49-F238E27FC236}">
                <a16:creationId xmlns:a16="http://schemas.microsoft.com/office/drawing/2014/main" id="{8593FCC3-B5F4-32D6-00E5-48B9A36AFEEA}"/>
              </a:ext>
            </a:extLst>
          </p:cNvPr>
          <p:cNvSpPr txBox="1"/>
          <p:nvPr/>
        </p:nvSpPr>
        <p:spPr>
          <a:xfrm>
            <a:off x="8468656" y="3212415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%83,8</a:t>
            </a:r>
            <a:endParaRPr/>
          </a:p>
        </p:txBody>
      </p:sp>
      <p:sp>
        <p:nvSpPr>
          <p:cNvPr id="48" name="Google Shape;367;p25">
            <a:extLst>
              <a:ext uri="{FF2B5EF4-FFF2-40B4-BE49-F238E27FC236}">
                <a16:creationId xmlns:a16="http://schemas.microsoft.com/office/drawing/2014/main" id="{8EA5C21F-B0E5-6647-2B9C-18D89544F639}"/>
              </a:ext>
            </a:extLst>
          </p:cNvPr>
          <p:cNvSpPr txBox="1"/>
          <p:nvPr/>
        </p:nvSpPr>
        <p:spPr>
          <a:xfrm>
            <a:off x="9494282" y="3146107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49" name="Google Shape;368;p25">
            <a:extLst>
              <a:ext uri="{FF2B5EF4-FFF2-40B4-BE49-F238E27FC236}">
                <a16:creationId xmlns:a16="http://schemas.microsoft.com/office/drawing/2014/main" id="{872BF967-565E-EC0C-AFBE-E02CC77A58DC}"/>
              </a:ext>
            </a:extLst>
          </p:cNvPr>
          <p:cNvSpPr txBox="1"/>
          <p:nvPr/>
        </p:nvSpPr>
        <p:spPr>
          <a:xfrm>
            <a:off x="10538196" y="3146107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50" name="Google Shape;369;p25">
            <a:extLst>
              <a:ext uri="{FF2B5EF4-FFF2-40B4-BE49-F238E27FC236}">
                <a16:creationId xmlns:a16="http://schemas.microsoft.com/office/drawing/2014/main" id="{7A901355-A6AD-321C-DF47-0C0B118C25E5}"/>
              </a:ext>
            </a:extLst>
          </p:cNvPr>
          <p:cNvSpPr txBox="1"/>
          <p:nvPr/>
        </p:nvSpPr>
        <p:spPr>
          <a:xfrm>
            <a:off x="609584" y="3536156"/>
            <a:ext cx="2566350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Eldiven</a:t>
            </a:r>
            <a:endParaRPr/>
          </a:p>
        </p:txBody>
      </p:sp>
      <p:sp>
        <p:nvSpPr>
          <p:cNvPr id="51" name="Google Shape;370;p25">
            <a:extLst>
              <a:ext uri="{FF2B5EF4-FFF2-40B4-BE49-F238E27FC236}">
                <a16:creationId xmlns:a16="http://schemas.microsoft.com/office/drawing/2014/main" id="{FB9D7211-648C-1B4F-0828-6B293E7A1A73}"/>
              </a:ext>
            </a:extLst>
          </p:cNvPr>
          <p:cNvSpPr txBox="1"/>
          <p:nvPr/>
        </p:nvSpPr>
        <p:spPr>
          <a:xfrm>
            <a:off x="3230799" y="3536156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52" name="Google Shape;371;p25">
            <a:extLst>
              <a:ext uri="{FF2B5EF4-FFF2-40B4-BE49-F238E27FC236}">
                <a16:creationId xmlns:a16="http://schemas.microsoft.com/office/drawing/2014/main" id="{3560682A-2906-2F31-60B1-E148D87A522C}"/>
              </a:ext>
            </a:extLst>
          </p:cNvPr>
          <p:cNvSpPr txBox="1"/>
          <p:nvPr/>
        </p:nvSpPr>
        <p:spPr>
          <a:xfrm>
            <a:off x="4274713" y="3536156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53" name="Google Shape;372;p25">
            <a:extLst>
              <a:ext uri="{FF2B5EF4-FFF2-40B4-BE49-F238E27FC236}">
                <a16:creationId xmlns:a16="http://schemas.microsoft.com/office/drawing/2014/main" id="{9C963DE2-1BD0-7717-0C95-357F3C5B8822}"/>
              </a:ext>
            </a:extLst>
          </p:cNvPr>
          <p:cNvSpPr/>
          <p:nvPr/>
        </p:nvSpPr>
        <p:spPr>
          <a:xfrm>
            <a:off x="5336915" y="3602464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373;p25">
            <a:extLst>
              <a:ext uri="{FF2B5EF4-FFF2-40B4-BE49-F238E27FC236}">
                <a16:creationId xmlns:a16="http://schemas.microsoft.com/office/drawing/2014/main" id="{3C058F5C-4BEF-1724-D20A-34D87D7C1607}"/>
              </a:ext>
            </a:extLst>
          </p:cNvPr>
          <p:cNvSpPr txBox="1"/>
          <p:nvPr/>
        </p:nvSpPr>
        <p:spPr>
          <a:xfrm>
            <a:off x="5336915" y="3602464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%2,8</a:t>
            </a:r>
            <a:endParaRPr/>
          </a:p>
        </p:txBody>
      </p:sp>
      <p:sp>
        <p:nvSpPr>
          <p:cNvPr id="55" name="Google Shape;374;p25">
            <a:extLst>
              <a:ext uri="{FF2B5EF4-FFF2-40B4-BE49-F238E27FC236}">
                <a16:creationId xmlns:a16="http://schemas.microsoft.com/office/drawing/2014/main" id="{47A7110C-BE8B-6254-5ED0-968C52B314B0}"/>
              </a:ext>
            </a:extLst>
          </p:cNvPr>
          <p:cNvSpPr txBox="1"/>
          <p:nvPr/>
        </p:nvSpPr>
        <p:spPr>
          <a:xfrm>
            <a:off x="6362540" y="3536156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56" name="Google Shape;375;p25">
            <a:extLst>
              <a:ext uri="{FF2B5EF4-FFF2-40B4-BE49-F238E27FC236}">
                <a16:creationId xmlns:a16="http://schemas.microsoft.com/office/drawing/2014/main" id="{A63ED182-5480-EE1A-34EF-A3A9A5AD2FF6}"/>
              </a:ext>
            </a:extLst>
          </p:cNvPr>
          <p:cNvSpPr txBox="1"/>
          <p:nvPr/>
        </p:nvSpPr>
        <p:spPr>
          <a:xfrm>
            <a:off x="7406454" y="3536156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57" name="Google Shape;376;p25">
            <a:extLst>
              <a:ext uri="{FF2B5EF4-FFF2-40B4-BE49-F238E27FC236}">
                <a16:creationId xmlns:a16="http://schemas.microsoft.com/office/drawing/2014/main" id="{C97DD1A8-F67B-CD1D-6341-F6C3C9212F25}"/>
              </a:ext>
            </a:extLst>
          </p:cNvPr>
          <p:cNvSpPr/>
          <p:nvPr/>
        </p:nvSpPr>
        <p:spPr>
          <a:xfrm>
            <a:off x="8468656" y="3602464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FCAE2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377;p25">
            <a:extLst>
              <a:ext uri="{FF2B5EF4-FFF2-40B4-BE49-F238E27FC236}">
                <a16:creationId xmlns:a16="http://schemas.microsoft.com/office/drawing/2014/main" id="{2A29629E-493C-F0DC-4611-B35A91C014C4}"/>
              </a:ext>
            </a:extLst>
          </p:cNvPr>
          <p:cNvSpPr txBox="1"/>
          <p:nvPr/>
        </p:nvSpPr>
        <p:spPr>
          <a:xfrm>
            <a:off x="8468656" y="3602464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%60,5</a:t>
            </a:r>
            <a:endParaRPr/>
          </a:p>
        </p:txBody>
      </p:sp>
      <p:sp>
        <p:nvSpPr>
          <p:cNvPr id="59" name="Google Shape;378;p25">
            <a:extLst>
              <a:ext uri="{FF2B5EF4-FFF2-40B4-BE49-F238E27FC236}">
                <a16:creationId xmlns:a16="http://schemas.microsoft.com/office/drawing/2014/main" id="{FB0E8460-B690-D18D-94ED-58719B47D62A}"/>
              </a:ext>
            </a:extLst>
          </p:cNvPr>
          <p:cNvSpPr txBox="1"/>
          <p:nvPr/>
        </p:nvSpPr>
        <p:spPr>
          <a:xfrm>
            <a:off x="9494282" y="3536156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60" name="Google Shape;379;p25">
            <a:extLst>
              <a:ext uri="{FF2B5EF4-FFF2-40B4-BE49-F238E27FC236}">
                <a16:creationId xmlns:a16="http://schemas.microsoft.com/office/drawing/2014/main" id="{C4353057-850E-3939-1D0E-4457830649B0}"/>
              </a:ext>
            </a:extLst>
          </p:cNvPr>
          <p:cNvSpPr txBox="1"/>
          <p:nvPr/>
        </p:nvSpPr>
        <p:spPr>
          <a:xfrm>
            <a:off x="10538196" y="3536156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61" name="Google Shape;380;p25">
            <a:extLst>
              <a:ext uri="{FF2B5EF4-FFF2-40B4-BE49-F238E27FC236}">
                <a16:creationId xmlns:a16="http://schemas.microsoft.com/office/drawing/2014/main" id="{37D7806B-A95B-3CA0-A75A-E21B95ADDCC2}"/>
              </a:ext>
            </a:extLst>
          </p:cNvPr>
          <p:cNvSpPr txBox="1"/>
          <p:nvPr/>
        </p:nvSpPr>
        <p:spPr>
          <a:xfrm>
            <a:off x="609584" y="3926205"/>
            <a:ext cx="2566350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Korkuluk kullanımı</a:t>
            </a:r>
            <a:endParaRPr/>
          </a:p>
        </p:txBody>
      </p:sp>
      <p:sp>
        <p:nvSpPr>
          <p:cNvPr id="62" name="Google Shape;381;p25">
            <a:extLst>
              <a:ext uri="{FF2B5EF4-FFF2-40B4-BE49-F238E27FC236}">
                <a16:creationId xmlns:a16="http://schemas.microsoft.com/office/drawing/2014/main" id="{679C3D50-624E-98B6-2B36-339DABFAD540}"/>
              </a:ext>
            </a:extLst>
          </p:cNvPr>
          <p:cNvSpPr txBox="1"/>
          <p:nvPr/>
        </p:nvSpPr>
        <p:spPr>
          <a:xfrm>
            <a:off x="3230799" y="3926205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63" name="Google Shape;382;p25">
            <a:extLst>
              <a:ext uri="{FF2B5EF4-FFF2-40B4-BE49-F238E27FC236}">
                <a16:creationId xmlns:a16="http://schemas.microsoft.com/office/drawing/2014/main" id="{8B77A135-0948-374A-1ED5-29091014FBAD}"/>
              </a:ext>
            </a:extLst>
          </p:cNvPr>
          <p:cNvSpPr txBox="1"/>
          <p:nvPr/>
        </p:nvSpPr>
        <p:spPr>
          <a:xfrm>
            <a:off x="4274713" y="3926205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64" name="Google Shape;383;p25">
            <a:extLst>
              <a:ext uri="{FF2B5EF4-FFF2-40B4-BE49-F238E27FC236}">
                <a16:creationId xmlns:a16="http://schemas.microsoft.com/office/drawing/2014/main" id="{911FB967-9970-DD0B-0D03-A5CB7985B741}"/>
              </a:ext>
            </a:extLst>
          </p:cNvPr>
          <p:cNvSpPr txBox="1"/>
          <p:nvPr/>
        </p:nvSpPr>
        <p:spPr>
          <a:xfrm>
            <a:off x="5318627" y="3926205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65" name="Google Shape;384;p25">
            <a:extLst>
              <a:ext uri="{FF2B5EF4-FFF2-40B4-BE49-F238E27FC236}">
                <a16:creationId xmlns:a16="http://schemas.microsoft.com/office/drawing/2014/main" id="{DBA5A37B-F689-BB62-B74C-B27FFBDFB44E}"/>
              </a:ext>
            </a:extLst>
          </p:cNvPr>
          <p:cNvSpPr txBox="1"/>
          <p:nvPr/>
        </p:nvSpPr>
        <p:spPr>
          <a:xfrm>
            <a:off x="6362540" y="3926205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66" name="Google Shape;385;p25">
            <a:extLst>
              <a:ext uri="{FF2B5EF4-FFF2-40B4-BE49-F238E27FC236}">
                <a16:creationId xmlns:a16="http://schemas.microsoft.com/office/drawing/2014/main" id="{20E8278A-3E9D-05F9-F5C2-E49B3F4E608D}"/>
              </a:ext>
            </a:extLst>
          </p:cNvPr>
          <p:cNvSpPr txBox="1"/>
          <p:nvPr/>
        </p:nvSpPr>
        <p:spPr>
          <a:xfrm>
            <a:off x="7406454" y="3926205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67" name="Google Shape;386;p25">
            <a:extLst>
              <a:ext uri="{FF2B5EF4-FFF2-40B4-BE49-F238E27FC236}">
                <a16:creationId xmlns:a16="http://schemas.microsoft.com/office/drawing/2014/main" id="{FEB86D02-8FC6-D4AB-0AB3-CBBD40350674}"/>
              </a:ext>
            </a:extLst>
          </p:cNvPr>
          <p:cNvSpPr txBox="1"/>
          <p:nvPr/>
        </p:nvSpPr>
        <p:spPr>
          <a:xfrm>
            <a:off x="8450368" y="3926205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68" name="Google Shape;387;p25">
            <a:extLst>
              <a:ext uri="{FF2B5EF4-FFF2-40B4-BE49-F238E27FC236}">
                <a16:creationId xmlns:a16="http://schemas.microsoft.com/office/drawing/2014/main" id="{2F407DD8-410F-D711-E397-0973FFED5CB5}"/>
              </a:ext>
            </a:extLst>
          </p:cNvPr>
          <p:cNvSpPr txBox="1"/>
          <p:nvPr/>
        </p:nvSpPr>
        <p:spPr>
          <a:xfrm>
            <a:off x="9494282" y="3926205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69" name="Google Shape;388;p25">
            <a:extLst>
              <a:ext uri="{FF2B5EF4-FFF2-40B4-BE49-F238E27FC236}">
                <a16:creationId xmlns:a16="http://schemas.microsoft.com/office/drawing/2014/main" id="{F2F674A2-717F-7529-A50E-D16E5DF64C81}"/>
              </a:ext>
            </a:extLst>
          </p:cNvPr>
          <p:cNvSpPr/>
          <p:nvPr/>
        </p:nvSpPr>
        <p:spPr>
          <a:xfrm>
            <a:off x="10556484" y="3992513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389;p25">
            <a:extLst>
              <a:ext uri="{FF2B5EF4-FFF2-40B4-BE49-F238E27FC236}">
                <a16:creationId xmlns:a16="http://schemas.microsoft.com/office/drawing/2014/main" id="{25059159-8CAD-CA1A-B656-1887E6E1D97B}"/>
              </a:ext>
            </a:extLst>
          </p:cNvPr>
          <p:cNvSpPr txBox="1"/>
          <p:nvPr/>
        </p:nvSpPr>
        <p:spPr>
          <a:xfrm>
            <a:off x="10556484" y="3992513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%59,4</a:t>
            </a:r>
            <a:endParaRPr/>
          </a:p>
        </p:txBody>
      </p:sp>
      <p:sp>
        <p:nvSpPr>
          <p:cNvPr id="71" name="Google Shape;390;p25">
            <a:extLst>
              <a:ext uri="{FF2B5EF4-FFF2-40B4-BE49-F238E27FC236}">
                <a16:creationId xmlns:a16="http://schemas.microsoft.com/office/drawing/2014/main" id="{3BA5A98A-885C-64F2-0334-78D060F2213A}"/>
              </a:ext>
            </a:extLst>
          </p:cNvPr>
          <p:cNvSpPr txBox="1"/>
          <p:nvPr/>
        </p:nvSpPr>
        <p:spPr>
          <a:xfrm>
            <a:off x="609584" y="4316253"/>
            <a:ext cx="2566350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Yürüyüş yolu</a:t>
            </a:r>
            <a:endParaRPr/>
          </a:p>
        </p:txBody>
      </p:sp>
      <p:sp>
        <p:nvSpPr>
          <p:cNvPr id="72" name="Google Shape;391;p25">
            <a:extLst>
              <a:ext uri="{FF2B5EF4-FFF2-40B4-BE49-F238E27FC236}">
                <a16:creationId xmlns:a16="http://schemas.microsoft.com/office/drawing/2014/main" id="{292AAB6D-4601-F81A-B3B0-2DF0E39DB120}"/>
              </a:ext>
            </a:extLst>
          </p:cNvPr>
          <p:cNvSpPr txBox="1"/>
          <p:nvPr/>
        </p:nvSpPr>
        <p:spPr>
          <a:xfrm>
            <a:off x="3230799" y="4316253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73" name="Google Shape;392;p25">
            <a:extLst>
              <a:ext uri="{FF2B5EF4-FFF2-40B4-BE49-F238E27FC236}">
                <a16:creationId xmlns:a16="http://schemas.microsoft.com/office/drawing/2014/main" id="{D85BAB8B-D0C9-006F-5555-5F92DF1784B8}"/>
              </a:ext>
            </a:extLst>
          </p:cNvPr>
          <p:cNvSpPr txBox="1"/>
          <p:nvPr/>
        </p:nvSpPr>
        <p:spPr>
          <a:xfrm>
            <a:off x="4274713" y="4316253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74" name="Google Shape;393;p25">
            <a:extLst>
              <a:ext uri="{FF2B5EF4-FFF2-40B4-BE49-F238E27FC236}">
                <a16:creationId xmlns:a16="http://schemas.microsoft.com/office/drawing/2014/main" id="{6AB8C775-0E44-9FA1-EEF1-DFE57D0E7DA5}"/>
              </a:ext>
            </a:extLst>
          </p:cNvPr>
          <p:cNvSpPr txBox="1"/>
          <p:nvPr/>
        </p:nvSpPr>
        <p:spPr>
          <a:xfrm>
            <a:off x="5318627" y="4316253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75" name="Google Shape;394;p25">
            <a:extLst>
              <a:ext uri="{FF2B5EF4-FFF2-40B4-BE49-F238E27FC236}">
                <a16:creationId xmlns:a16="http://schemas.microsoft.com/office/drawing/2014/main" id="{107457DE-7AA5-42FE-56B2-B97BEBA7B1AC}"/>
              </a:ext>
            </a:extLst>
          </p:cNvPr>
          <p:cNvSpPr txBox="1"/>
          <p:nvPr/>
        </p:nvSpPr>
        <p:spPr>
          <a:xfrm>
            <a:off x="6362540" y="4316253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76" name="Google Shape;395;p25">
            <a:extLst>
              <a:ext uri="{FF2B5EF4-FFF2-40B4-BE49-F238E27FC236}">
                <a16:creationId xmlns:a16="http://schemas.microsoft.com/office/drawing/2014/main" id="{E7F1F79B-B7A8-7B58-57C3-FA6D8A47447D}"/>
              </a:ext>
            </a:extLst>
          </p:cNvPr>
          <p:cNvSpPr/>
          <p:nvPr/>
        </p:nvSpPr>
        <p:spPr>
          <a:xfrm>
            <a:off x="7424742" y="4382562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FCAE2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396;p25">
            <a:extLst>
              <a:ext uri="{FF2B5EF4-FFF2-40B4-BE49-F238E27FC236}">
                <a16:creationId xmlns:a16="http://schemas.microsoft.com/office/drawing/2014/main" id="{E83759F0-2706-B7CD-A29F-BA6D12F68BBD}"/>
              </a:ext>
            </a:extLst>
          </p:cNvPr>
          <p:cNvSpPr txBox="1"/>
          <p:nvPr/>
        </p:nvSpPr>
        <p:spPr>
          <a:xfrm>
            <a:off x="7424742" y="4382562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%72,4</a:t>
            </a:r>
            <a:endParaRPr/>
          </a:p>
        </p:txBody>
      </p:sp>
      <p:sp>
        <p:nvSpPr>
          <p:cNvPr id="78" name="Google Shape;397;p25">
            <a:extLst>
              <a:ext uri="{FF2B5EF4-FFF2-40B4-BE49-F238E27FC236}">
                <a16:creationId xmlns:a16="http://schemas.microsoft.com/office/drawing/2014/main" id="{A94CC028-DCDF-F428-F3F1-6BA0A864034C}"/>
              </a:ext>
            </a:extLst>
          </p:cNvPr>
          <p:cNvSpPr txBox="1"/>
          <p:nvPr/>
        </p:nvSpPr>
        <p:spPr>
          <a:xfrm>
            <a:off x="8450368" y="4316253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79" name="Google Shape;398;p25">
            <a:extLst>
              <a:ext uri="{FF2B5EF4-FFF2-40B4-BE49-F238E27FC236}">
                <a16:creationId xmlns:a16="http://schemas.microsoft.com/office/drawing/2014/main" id="{98A7E22F-1CF7-375B-7776-FEE3D11E44E1}"/>
              </a:ext>
            </a:extLst>
          </p:cNvPr>
          <p:cNvSpPr txBox="1"/>
          <p:nvPr/>
        </p:nvSpPr>
        <p:spPr>
          <a:xfrm>
            <a:off x="9494282" y="4316253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80" name="Google Shape;399;p25">
            <a:extLst>
              <a:ext uri="{FF2B5EF4-FFF2-40B4-BE49-F238E27FC236}">
                <a16:creationId xmlns:a16="http://schemas.microsoft.com/office/drawing/2014/main" id="{6D099989-B782-45C0-0077-E987C983C095}"/>
              </a:ext>
            </a:extLst>
          </p:cNvPr>
          <p:cNvSpPr txBox="1"/>
          <p:nvPr/>
        </p:nvSpPr>
        <p:spPr>
          <a:xfrm>
            <a:off x="10538196" y="4316253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81" name="Google Shape;400;p25">
            <a:extLst>
              <a:ext uri="{FF2B5EF4-FFF2-40B4-BE49-F238E27FC236}">
                <a16:creationId xmlns:a16="http://schemas.microsoft.com/office/drawing/2014/main" id="{52FB3C18-6F7C-76B0-421A-05FC3E519051}"/>
              </a:ext>
            </a:extLst>
          </p:cNvPr>
          <p:cNvSpPr txBox="1"/>
          <p:nvPr/>
        </p:nvSpPr>
        <p:spPr>
          <a:xfrm>
            <a:off x="609584" y="4706302"/>
            <a:ext cx="2566350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Koşma</a:t>
            </a:r>
            <a:endParaRPr/>
          </a:p>
        </p:txBody>
      </p:sp>
      <p:sp>
        <p:nvSpPr>
          <p:cNvPr id="82" name="Google Shape;401;p25">
            <a:extLst>
              <a:ext uri="{FF2B5EF4-FFF2-40B4-BE49-F238E27FC236}">
                <a16:creationId xmlns:a16="http://schemas.microsoft.com/office/drawing/2014/main" id="{9B8A3BF9-B5B1-1FDD-86E2-90768C04C125}"/>
              </a:ext>
            </a:extLst>
          </p:cNvPr>
          <p:cNvSpPr/>
          <p:nvPr/>
        </p:nvSpPr>
        <p:spPr>
          <a:xfrm>
            <a:off x="3249087" y="4772610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1E555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402;p25">
            <a:extLst>
              <a:ext uri="{FF2B5EF4-FFF2-40B4-BE49-F238E27FC236}">
                <a16:creationId xmlns:a16="http://schemas.microsoft.com/office/drawing/2014/main" id="{A0536CFA-8ADB-9C26-3794-9D0C29535844}"/>
              </a:ext>
            </a:extLst>
          </p:cNvPr>
          <p:cNvSpPr txBox="1"/>
          <p:nvPr/>
        </p:nvSpPr>
        <p:spPr>
          <a:xfrm>
            <a:off x="3249087" y="4772610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%98,8</a:t>
            </a:r>
            <a:endParaRPr/>
          </a:p>
        </p:txBody>
      </p:sp>
      <p:sp>
        <p:nvSpPr>
          <p:cNvPr id="84" name="Google Shape;403;p25">
            <a:extLst>
              <a:ext uri="{FF2B5EF4-FFF2-40B4-BE49-F238E27FC236}">
                <a16:creationId xmlns:a16="http://schemas.microsoft.com/office/drawing/2014/main" id="{EDE3A220-EE4D-CF41-F17B-6ED2579F2D1B}"/>
              </a:ext>
            </a:extLst>
          </p:cNvPr>
          <p:cNvSpPr/>
          <p:nvPr/>
        </p:nvSpPr>
        <p:spPr>
          <a:xfrm>
            <a:off x="4293001" y="4772610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1E555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404;p25">
            <a:extLst>
              <a:ext uri="{FF2B5EF4-FFF2-40B4-BE49-F238E27FC236}">
                <a16:creationId xmlns:a16="http://schemas.microsoft.com/office/drawing/2014/main" id="{580F1140-6A9A-EDEF-AD65-B9203D44D389}"/>
              </a:ext>
            </a:extLst>
          </p:cNvPr>
          <p:cNvSpPr txBox="1"/>
          <p:nvPr/>
        </p:nvSpPr>
        <p:spPr>
          <a:xfrm>
            <a:off x="4293001" y="4772610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%99,2</a:t>
            </a:r>
            <a:endParaRPr/>
          </a:p>
        </p:txBody>
      </p:sp>
      <p:sp>
        <p:nvSpPr>
          <p:cNvPr id="86" name="Google Shape;405;p25">
            <a:extLst>
              <a:ext uri="{FF2B5EF4-FFF2-40B4-BE49-F238E27FC236}">
                <a16:creationId xmlns:a16="http://schemas.microsoft.com/office/drawing/2014/main" id="{97F0344F-72C2-FD23-7D0F-03538B3A9F23}"/>
              </a:ext>
            </a:extLst>
          </p:cNvPr>
          <p:cNvSpPr txBox="1"/>
          <p:nvPr/>
        </p:nvSpPr>
        <p:spPr>
          <a:xfrm>
            <a:off x="5318627" y="4706302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87" name="Google Shape;406;p25">
            <a:extLst>
              <a:ext uri="{FF2B5EF4-FFF2-40B4-BE49-F238E27FC236}">
                <a16:creationId xmlns:a16="http://schemas.microsoft.com/office/drawing/2014/main" id="{F0583883-E6C6-4340-4719-BEA76ED1CEBE}"/>
              </a:ext>
            </a:extLst>
          </p:cNvPr>
          <p:cNvSpPr/>
          <p:nvPr/>
        </p:nvSpPr>
        <p:spPr>
          <a:xfrm>
            <a:off x="6380828" y="4772610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1E555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407;p25">
            <a:extLst>
              <a:ext uri="{FF2B5EF4-FFF2-40B4-BE49-F238E27FC236}">
                <a16:creationId xmlns:a16="http://schemas.microsoft.com/office/drawing/2014/main" id="{3801FDEA-F1CE-E867-D155-B34442AD0B7F}"/>
              </a:ext>
            </a:extLst>
          </p:cNvPr>
          <p:cNvSpPr txBox="1"/>
          <p:nvPr/>
        </p:nvSpPr>
        <p:spPr>
          <a:xfrm>
            <a:off x="6380828" y="4772610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%99,7</a:t>
            </a:r>
            <a:endParaRPr/>
          </a:p>
        </p:txBody>
      </p:sp>
      <p:sp>
        <p:nvSpPr>
          <p:cNvPr id="89" name="Google Shape;408;p25">
            <a:extLst>
              <a:ext uri="{FF2B5EF4-FFF2-40B4-BE49-F238E27FC236}">
                <a16:creationId xmlns:a16="http://schemas.microsoft.com/office/drawing/2014/main" id="{52BDB216-9813-ED2F-24D9-38D1B4BCDEE9}"/>
              </a:ext>
            </a:extLst>
          </p:cNvPr>
          <p:cNvSpPr/>
          <p:nvPr/>
        </p:nvSpPr>
        <p:spPr>
          <a:xfrm>
            <a:off x="7424742" y="4772610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1E555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409;p25">
            <a:extLst>
              <a:ext uri="{FF2B5EF4-FFF2-40B4-BE49-F238E27FC236}">
                <a16:creationId xmlns:a16="http://schemas.microsoft.com/office/drawing/2014/main" id="{DE7ECF82-24DF-3988-A81F-498FCCB70878}"/>
              </a:ext>
            </a:extLst>
          </p:cNvPr>
          <p:cNvSpPr txBox="1"/>
          <p:nvPr/>
        </p:nvSpPr>
        <p:spPr>
          <a:xfrm>
            <a:off x="7424742" y="4772610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%99,3</a:t>
            </a:r>
            <a:endParaRPr/>
          </a:p>
        </p:txBody>
      </p:sp>
      <p:sp>
        <p:nvSpPr>
          <p:cNvPr id="91" name="Google Shape;410;p25">
            <a:extLst>
              <a:ext uri="{FF2B5EF4-FFF2-40B4-BE49-F238E27FC236}">
                <a16:creationId xmlns:a16="http://schemas.microsoft.com/office/drawing/2014/main" id="{8AAD3D29-B35A-2341-3A2E-85D2BFDF37F0}"/>
              </a:ext>
            </a:extLst>
          </p:cNvPr>
          <p:cNvSpPr txBox="1"/>
          <p:nvPr/>
        </p:nvSpPr>
        <p:spPr>
          <a:xfrm>
            <a:off x="8450368" y="4706302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92" name="Google Shape;411;p25">
            <a:extLst>
              <a:ext uri="{FF2B5EF4-FFF2-40B4-BE49-F238E27FC236}">
                <a16:creationId xmlns:a16="http://schemas.microsoft.com/office/drawing/2014/main" id="{49E7D3D9-CDAB-7C64-5793-6446D377AA50}"/>
              </a:ext>
            </a:extLst>
          </p:cNvPr>
          <p:cNvSpPr txBox="1"/>
          <p:nvPr/>
        </p:nvSpPr>
        <p:spPr>
          <a:xfrm>
            <a:off x="9494282" y="4706302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93" name="Google Shape;412;p25">
            <a:extLst>
              <a:ext uri="{FF2B5EF4-FFF2-40B4-BE49-F238E27FC236}">
                <a16:creationId xmlns:a16="http://schemas.microsoft.com/office/drawing/2014/main" id="{45571262-9A3D-2E2E-93B8-453006A1EA95}"/>
              </a:ext>
            </a:extLst>
          </p:cNvPr>
          <p:cNvSpPr txBox="1"/>
          <p:nvPr/>
        </p:nvSpPr>
        <p:spPr>
          <a:xfrm>
            <a:off x="10538196" y="4706302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94" name="Google Shape;413;p25">
            <a:extLst>
              <a:ext uri="{FF2B5EF4-FFF2-40B4-BE49-F238E27FC236}">
                <a16:creationId xmlns:a16="http://schemas.microsoft.com/office/drawing/2014/main" id="{1BC05F0F-EB70-B483-FAD5-25A61805CE6A}"/>
              </a:ext>
            </a:extLst>
          </p:cNvPr>
          <p:cNvSpPr txBox="1"/>
          <p:nvPr/>
        </p:nvSpPr>
        <p:spPr>
          <a:xfrm>
            <a:off x="609584" y="5096351"/>
            <a:ext cx="2566350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Hız limiti</a:t>
            </a:r>
            <a:endParaRPr/>
          </a:p>
        </p:txBody>
      </p:sp>
      <p:sp>
        <p:nvSpPr>
          <p:cNvPr id="95" name="Google Shape;414;p25">
            <a:extLst>
              <a:ext uri="{FF2B5EF4-FFF2-40B4-BE49-F238E27FC236}">
                <a16:creationId xmlns:a16="http://schemas.microsoft.com/office/drawing/2014/main" id="{24B35927-6855-4EA4-9B99-7207172853D1}"/>
              </a:ext>
            </a:extLst>
          </p:cNvPr>
          <p:cNvSpPr/>
          <p:nvPr/>
        </p:nvSpPr>
        <p:spPr>
          <a:xfrm>
            <a:off x="3249087" y="5162659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1E555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415;p25">
            <a:extLst>
              <a:ext uri="{FF2B5EF4-FFF2-40B4-BE49-F238E27FC236}">
                <a16:creationId xmlns:a16="http://schemas.microsoft.com/office/drawing/2014/main" id="{C2D6B2C2-AA5E-F7A1-A138-9ABC12912F57}"/>
              </a:ext>
            </a:extLst>
          </p:cNvPr>
          <p:cNvSpPr txBox="1"/>
          <p:nvPr/>
        </p:nvSpPr>
        <p:spPr>
          <a:xfrm>
            <a:off x="3249087" y="5162659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%97,1</a:t>
            </a:r>
            <a:endParaRPr/>
          </a:p>
        </p:txBody>
      </p:sp>
      <p:sp>
        <p:nvSpPr>
          <p:cNvPr id="97" name="Google Shape;416;p25">
            <a:extLst>
              <a:ext uri="{FF2B5EF4-FFF2-40B4-BE49-F238E27FC236}">
                <a16:creationId xmlns:a16="http://schemas.microsoft.com/office/drawing/2014/main" id="{401F2E18-CEB2-1799-D283-7614FC99B4D6}"/>
              </a:ext>
            </a:extLst>
          </p:cNvPr>
          <p:cNvSpPr/>
          <p:nvPr/>
        </p:nvSpPr>
        <p:spPr>
          <a:xfrm>
            <a:off x="4293001" y="5162659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1E555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417;p25">
            <a:extLst>
              <a:ext uri="{FF2B5EF4-FFF2-40B4-BE49-F238E27FC236}">
                <a16:creationId xmlns:a16="http://schemas.microsoft.com/office/drawing/2014/main" id="{6BE5A161-8409-6226-B131-3465363BC364}"/>
              </a:ext>
            </a:extLst>
          </p:cNvPr>
          <p:cNvSpPr txBox="1"/>
          <p:nvPr/>
        </p:nvSpPr>
        <p:spPr>
          <a:xfrm>
            <a:off x="4293001" y="5162659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%100</a:t>
            </a:r>
            <a:endParaRPr/>
          </a:p>
        </p:txBody>
      </p:sp>
      <p:sp>
        <p:nvSpPr>
          <p:cNvPr id="99" name="Google Shape;418;p25">
            <a:extLst>
              <a:ext uri="{FF2B5EF4-FFF2-40B4-BE49-F238E27FC236}">
                <a16:creationId xmlns:a16="http://schemas.microsoft.com/office/drawing/2014/main" id="{A3793DEC-6543-FDF5-DC88-AD5F82018503}"/>
              </a:ext>
            </a:extLst>
          </p:cNvPr>
          <p:cNvSpPr txBox="1"/>
          <p:nvPr/>
        </p:nvSpPr>
        <p:spPr>
          <a:xfrm>
            <a:off x="5318627" y="5096351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100" name="Google Shape;419;p25">
            <a:extLst>
              <a:ext uri="{FF2B5EF4-FFF2-40B4-BE49-F238E27FC236}">
                <a16:creationId xmlns:a16="http://schemas.microsoft.com/office/drawing/2014/main" id="{6204ED33-C4D7-B4A0-30D1-142F81891D5E}"/>
              </a:ext>
            </a:extLst>
          </p:cNvPr>
          <p:cNvSpPr txBox="1"/>
          <p:nvPr/>
        </p:nvSpPr>
        <p:spPr>
          <a:xfrm>
            <a:off x="6362540" y="5096351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101" name="Google Shape;420;p25">
            <a:extLst>
              <a:ext uri="{FF2B5EF4-FFF2-40B4-BE49-F238E27FC236}">
                <a16:creationId xmlns:a16="http://schemas.microsoft.com/office/drawing/2014/main" id="{D8AEC71D-500C-5A16-0D11-3589AEF77FB3}"/>
              </a:ext>
            </a:extLst>
          </p:cNvPr>
          <p:cNvSpPr/>
          <p:nvPr/>
        </p:nvSpPr>
        <p:spPr>
          <a:xfrm>
            <a:off x="7424742" y="5162659"/>
            <a:ext cx="979905" cy="257432"/>
          </a:xfrm>
          <a:prstGeom prst="roundRect">
            <a:avLst>
              <a:gd name="adj" fmla="val 14208"/>
            </a:avLst>
          </a:prstGeom>
          <a:solidFill>
            <a:srgbClr val="1E555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421;p25">
            <a:extLst>
              <a:ext uri="{FF2B5EF4-FFF2-40B4-BE49-F238E27FC236}">
                <a16:creationId xmlns:a16="http://schemas.microsoft.com/office/drawing/2014/main" id="{C681A46A-E167-5DC6-D854-D4DC67580B70}"/>
              </a:ext>
            </a:extLst>
          </p:cNvPr>
          <p:cNvSpPr txBox="1"/>
          <p:nvPr/>
        </p:nvSpPr>
        <p:spPr>
          <a:xfrm>
            <a:off x="7424742" y="5162659"/>
            <a:ext cx="979905" cy="257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%99,8</a:t>
            </a:r>
            <a:endParaRPr/>
          </a:p>
        </p:txBody>
      </p:sp>
      <p:sp>
        <p:nvSpPr>
          <p:cNvPr id="103" name="Google Shape;422;p25">
            <a:extLst>
              <a:ext uri="{FF2B5EF4-FFF2-40B4-BE49-F238E27FC236}">
                <a16:creationId xmlns:a16="http://schemas.microsoft.com/office/drawing/2014/main" id="{659E6D86-8B19-CD7F-60B5-1C5B66B7A5A0}"/>
              </a:ext>
            </a:extLst>
          </p:cNvPr>
          <p:cNvSpPr txBox="1"/>
          <p:nvPr/>
        </p:nvSpPr>
        <p:spPr>
          <a:xfrm>
            <a:off x="8450368" y="5096351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104" name="Google Shape;423;p25">
            <a:extLst>
              <a:ext uri="{FF2B5EF4-FFF2-40B4-BE49-F238E27FC236}">
                <a16:creationId xmlns:a16="http://schemas.microsoft.com/office/drawing/2014/main" id="{7571CE6D-E527-9829-E72C-73FE840F39C7}"/>
              </a:ext>
            </a:extLst>
          </p:cNvPr>
          <p:cNvSpPr txBox="1"/>
          <p:nvPr/>
        </p:nvSpPr>
        <p:spPr>
          <a:xfrm>
            <a:off x="9494282" y="5096351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105" name="Google Shape;424;p25">
            <a:extLst>
              <a:ext uri="{FF2B5EF4-FFF2-40B4-BE49-F238E27FC236}">
                <a16:creationId xmlns:a16="http://schemas.microsoft.com/office/drawing/2014/main" id="{E4404CE2-054E-0423-9041-66E8CAF78A7B}"/>
              </a:ext>
            </a:extLst>
          </p:cNvPr>
          <p:cNvSpPr txBox="1"/>
          <p:nvPr/>
        </p:nvSpPr>
        <p:spPr>
          <a:xfrm>
            <a:off x="10538196" y="5096351"/>
            <a:ext cx="1016481" cy="390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—</a:t>
            </a:r>
            <a:endParaRPr/>
          </a:p>
        </p:txBody>
      </p:sp>
      <p:sp>
        <p:nvSpPr>
          <p:cNvPr id="106" name="Google Shape;425;p25">
            <a:extLst>
              <a:ext uri="{FF2B5EF4-FFF2-40B4-BE49-F238E27FC236}">
                <a16:creationId xmlns:a16="http://schemas.microsoft.com/office/drawing/2014/main" id="{22095B9F-E710-3D13-B28E-DA0968C895A0}"/>
              </a:ext>
            </a:extLst>
          </p:cNvPr>
          <p:cNvSpPr/>
          <p:nvPr/>
        </p:nvSpPr>
        <p:spPr>
          <a:xfrm>
            <a:off x="609584" y="5795009"/>
            <a:ext cx="118872" cy="100584"/>
          </a:xfrm>
          <a:prstGeom prst="roundRect">
            <a:avLst>
              <a:gd name="adj" fmla="val 27272"/>
            </a:avLst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426;p25">
            <a:extLst>
              <a:ext uri="{FF2B5EF4-FFF2-40B4-BE49-F238E27FC236}">
                <a16:creationId xmlns:a16="http://schemas.microsoft.com/office/drawing/2014/main" id="{5D9907BB-F113-5052-2A7D-434521342972}"/>
              </a:ext>
            </a:extLst>
          </p:cNvPr>
          <p:cNvSpPr txBox="1"/>
          <p:nvPr/>
        </p:nvSpPr>
        <p:spPr>
          <a:xfrm>
            <a:off x="783320" y="5726429"/>
            <a:ext cx="1950671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&lt; %60 kritik</a:t>
            </a:r>
            <a:endParaRPr/>
          </a:p>
        </p:txBody>
      </p:sp>
      <p:sp>
        <p:nvSpPr>
          <p:cNvPr id="108" name="Google Shape;427;p25">
            <a:extLst>
              <a:ext uri="{FF2B5EF4-FFF2-40B4-BE49-F238E27FC236}">
                <a16:creationId xmlns:a16="http://schemas.microsoft.com/office/drawing/2014/main" id="{70866903-DD4D-79CA-02F4-424F1F44842F}"/>
              </a:ext>
            </a:extLst>
          </p:cNvPr>
          <p:cNvSpPr/>
          <p:nvPr/>
        </p:nvSpPr>
        <p:spPr>
          <a:xfrm>
            <a:off x="2682172" y="5795009"/>
            <a:ext cx="118872" cy="100584"/>
          </a:xfrm>
          <a:prstGeom prst="roundRect">
            <a:avLst>
              <a:gd name="adj" fmla="val 27272"/>
            </a:avLst>
          </a:prstGeom>
          <a:solidFill>
            <a:srgbClr val="FCAE2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428;p25">
            <a:extLst>
              <a:ext uri="{FF2B5EF4-FFF2-40B4-BE49-F238E27FC236}">
                <a16:creationId xmlns:a16="http://schemas.microsoft.com/office/drawing/2014/main" id="{57B33FAB-792D-93FB-4136-BB0A36125FCD}"/>
              </a:ext>
            </a:extLst>
          </p:cNvPr>
          <p:cNvSpPr txBox="1"/>
          <p:nvPr/>
        </p:nvSpPr>
        <p:spPr>
          <a:xfrm>
            <a:off x="2855908" y="5726429"/>
            <a:ext cx="1950671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%60–79 orta</a:t>
            </a:r>
            <a:endParaRPr/>
          </a:p>
        </p:txBody>
      </p:sp>
      <p:sp>
        <p:nvSpPr>
          <p:cNvPr id="110" name="Google Shape;429;p25">
            <a:extLst>
              <a:ext uri="{FF2B5EF4-FFF2-40B4-BE49-F238E27FC236}">
                <a16:creationId xmlns:a16="http://schemas.microsoft.com/office/drawing/2014/main" id="{C78399E4-0DC9-92E9-3D9C-644694A44D0C}"/>
              </a:ext>
            </a:extLst>
          </p:cNvPr>
          <p:cNvSpPr/>
          <p:nvPr/>
        </p:nvSpPr>
        <p:spPr>
          <a:xfrm>
            <a:off x="4754761" y="5795009"/>
            <a:ext cx="118872" cy="100584"/>
          </a:xfrm>
          <a:prstGeom prst="roundRect">
            <a:avLst>
              <a:gd name="adj" fmla="val 27272"/>
            </a:avLst>
          </a:prstGeom>
          <a:solidFill>
            <a:srgbClr val="1E555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430;p25">
            <a:extLst>
              <a:ext uri="{FF2B5EF4-FFF2-40B4-BE49-F238E27FC236}">
                <a16:creationId xmlns:a16="http://schemas.microsoft.com/office/drawing/2014/main" id="{E1D65E3A-15BD-071A-A9CB-DD96B903C149}"/>
              </a:ext>
            </a:extLst>
          </p:cNvPr>
          <p:cNvSpPr txBox="1"/>
          <p:nvPr/>
        </p:nvSpPr>
        <p:spPr>
          <a:xfrm>
            <a:off x="4928497" y="5726429"/>
            <a:ext cx="1950671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≥ %80 iyi</a:t>
            </a:r>
            <a:endParaRPr/>
          </a:p>
        </p:txBody>
      </p:sp>
      <p:sp>
        <p:nvSpPr>
          <p:cNvPr id="113" name="Google Shape;432;p25">
            <a:extLst>
              <a:ext uri="{FF2B5EF4-FFF2-40B4-BE49-F238E27FC236}">
                <a16:creationId xmlns:a16="http://schemas.microsoft.com/office/drawing/2014/main" id="{C3AE9A8E-9D1D-B856-DE75-BD0CAE74C03C}"/>
              </a:ext>
            </a:extLst>
          </p:cNvPr>
          <p:cNvSpPr txBox="1"/>
          <p:nvPr/>
        </p:nvSpPr>
        <p:spPr>
          <a:xfrm>
            <a:off x="609584" y="6446520"/>
            <a:ext cx="609584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EYLÜL 2026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86550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0E165E-4470-4A7F-50E4-911C03EF3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5724AE2A-1FE8-4555-6BE6-28D9CEB1C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F75F87-7C1A-B60A-3736-1962AD9B323F}"/>
              </a:ext>
            </a:extLst>
          </p:cNvPr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82ADA7-C4DB-6AD5-C4DB-779C941F9700}"/>
              </a:ext>
            </a:extLst>
          </p:cNvPr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CA60EA5-DCFD-CE16-677C-427C096B37A5}"/>
              </a:ext>
            </a:extLst>
          </p:cNvPr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BCECEF-E32B-3D26-1B8A-E3965CB87975}"/>
              </a:ext>
            </a:extLst>
          </p:cNvPr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6F08E3-BE7E-96A5-3EBB-00543BA9EA2F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A7545E7-44F7-3F17-7AA3-4A7293722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  <p:sp>
        <p:nvSpPr>
          <p:cNvPr id="13" name="Google Shape;440;p26">
            <a:extLst>
              <a:ext uri="{FF2B5EF4-FFF2-40B4-BE49-F238E27FC236}">
                <a16:creationId xmlns:a16="http://schemas.microsoft.com/office/drawing/2014/main" id="{7DCC3A66-D170-1FAB-5FDD-9D4758E2331C}"/>
              </a:ext>
            </a:extLst>
          </p:cNvPr>
          <p:cNvSpPr txBox="1"/>
          <p:nvPr/>
        </p:nvSpPr>
        <p:spPr>
          <a:xfrm>
            <a:off x="6095847" y="445770"/>
            <a:ext cx="548626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VAKA 01 · KATASTROFİK RİSK</a:t>
            </a:r>
            <a:endParaRPr/>
          </a:p>
        </p:txBody>
      </p:sp>
      <p:sp>
        <p:nvSpPr>
          <p:cNvPr id="17" name="Google Shape;441;p26">
            <a:extLst>
              <a:ext uri="{FF2B5EF4-FFF2-40B4-BE49-F238E27FC236}">
                <a16:creationId xmlns:a16="http://schemas.microsoft.com/office/drawing/2014/main" id="{22982D5D-726A-079A-BC93-C19844896C01}"/>
              </a:ext>
            </a:extLst>
          </p:cNvPr>
          <p:cNvSpPr txBox="1"/>
          <p:nvPr/>
        </p:nvSpPr>
        <p:spPr>
          <a:xfrm>
            <a:off x="609584" y="1371600"/>
            <a:ext cx="10972525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Araç üstüne tırmanma: tespitten kalıcı kurala</a:t>
            </a:r>
            <a:endParaRPr/>
          </a:p>
        </p:txBody>
      </p:sp>
      <p:sp>
        <p:nvSpPr>
          <p:cNvPr id="19" name="Google Shape;442;p26">
            <a:extLst>
              <a:ext uri="{FF2B5EF4-FFF2-40B4-BE49-F238E27FC236}">
                <a16:creationId xmlns:a16="http://schemas.microsoft.com/office/drawing/2014/main" id="{D1D2BEEA-9ECA-CD3B-2D33-8358114206BA}"/>
              </a:ext>
            </a:extLst>
          </p:cNvPr>
          <p:cNvSpPr txBox="1"/>
          <p:nvPr/>
        </p:nvSpPr>
        <p:spPr>
          <a:xfrm>
            <a:off x="609584" y="2160270"/>
            <a:ext cx="9509522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Yapay zekâ bir eğilim yakaladı, ekip aynı hafta masaya oturdu, tesise özel bir kural üretildi.</a:t>
            </a:r>
            <a:endParaRPr/>
          </a:p>
        </p:txBody>
      </p:sp>
      <p:sp>
        <p:nvSpPr>
          <p:cNvPr id="21" name="Google Shape;443;p26">
            <a:extLst>
              <a:ext uri="{FF2B5EF4-FFF2-40B4-BE49-F238E27FC236}">
                <a16:creationId xmlns:a16="http://schemas.microsoft.com/office/drawing/2014/main" id="{65D4FA39-CCEF-212A-98AE-9A044128C085}"/>
              </a:ext>
            </a:extLst>
          </p:cNvPr>
          <p:cNvSpPr/>
          <p:nvPr/>
        </p:nvSpPr>
        <p:spPr>
          <a:xfrm>
            <a:off x="609584" y="2818638"/>
            <a:ext cx="96012" cy="96012"/>
          </a:xfrm>
          <a:prstGeom prst="ellipse">
            <a:avLst/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444;p26">
            <a:extLst>
              <a:ext uri="{FF2B5EF4-FFF2-40B4-BE49-F238E27FC236}">
                <a16:creationId xmlns:a16="http://schemas.microsoft.com/office/drawing/2014/main" id="{221D902C-EDF9-BB7F-D909-6BCB240C8EFD}"/>
              </a:ext>
            </a:extLst>
          </p:cNvPr>
          <p:cNvSpPr txBox="1"/>
          <p:nvPr/>
        </p:nvSpPr>
        <p:spPr>
          <a:xfrm>
            <a:off x="829035" y="2743200"/>
            <a:ext cx="121916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8 HAZ 2026</a:t>
            </a:r>
            <a:endParaRPr/>
          </a:p>
        </p:txBody>
      </p:sp>
      <p:sp>
        <p:nvSpPr>
          <p:cNvPr id="25" name="Google Shape;445;p26">
            <a:extLst>
              <a:ext uri="{FF2B5EF4-FFF2-40B4-BE49-F238E27FC236}">
                <a16:creationId xmlns:a16="http://schemas.microsoft.com/office/drawing/2014/main" id="{C7730A13-7C4B-37A3-B66D-E129DFB8ED80}"/>
              </a:ext>
            </a:extLst>
          </p:cNvPr>
          <p:cNvSpPr txBox="1"/>
          <p:nvPr/>
        </p:nvSpPr>
        <p:spPr>
          <a:xfrm>
            <a:off x="2133546" y="2743200"/>
            <a:ext cx="5547221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Eğilim tespit edildi</a:t>
            </a:r>
            <a:endParaRPr/>
          </a:p>
        </p:txBody>
      </p:sp>
      <p:sp>
        <p:nvSpPr>
          <p:cNvPr id="27" name="Google Shape;446;p26">
            <a:extLst>
              <a:ext uri="{FF2B5EF4-FFF2-40B4-BE49-F238E27FC236}">
                <a16:creationId xmlns:a16="http://schemas.microsoft.com/office/drawing/2014/main" id="{2353BCEC-5879-14B0-194D-ACAE0BB1B217}"/>
              </a:ext>
            </a:extLst>
          </p:cNvPr>
          <p:cNvSpPr txBox="1"/>
          <p:nvPr/>
        </p:nvSpPr>
        <p:spPr>
          <a:xfrm>
            <a:off x="2133546" y="2942082"/>
            <a:ext cx="5547221" cy="233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Tırmanma olaylarında artış saptandı, örnek görüntülerle Tiryaki ekibine iletildi.</a:t>
            </a:r>
            <a:endParaRPr/>
          </a:p>
        </p:txBody>
      </p:sp>
      <p:sp>
        <p:nvSpPr>
          <p:cNvPr id="29" name="Google Shape;447;p26">
            <a:extLst>
              <a:ext uri="{FF2B5EF4-FFF2-40B4-BE49-F238E27FC236}">
                <a16:creationId xmlns:a16="http://schemas.microsoft.com/office/drawing/2014/main" id="{1E0805A4-82FF-BB29-B04B-9317B616D7AB}"/>
              </a:ext>
            </a:extLst>
          </p:cNvPr>
          <p:cNvSpPr/>
          <p:nvPr/>
        </p:nvSpPr>
        <p:spPr>
          <a:xfrm>
            <a:off x="609584" y="3422142"/>
            <a:ext cx="96012" cy="96012"/>
          </a:xfrm>
          <a:prstGeom prst="ellipse">
            <a:avLst/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448;p26">
            <a:extLst>
              <a:ext uri="{FF2B5EF4-FFF2-40B4-BE49-F238E27FC236}">
                <a16:creationId xmlns:a16="http://schemas.microsoft.com/office/drawing/2014/main" id="{BF7797A1-9CC9-B1B3-0723-EB73EC4EB646}"/>
              </a:ext>
            </a:extLst>
          </p:cNvPr>
          <p:cNvSpPr txBox="1"/>
          <p:nvPr/>
        </p:nvSpPr>
        <p:spPr>
          <a:xfrm>
            <a:off x="829035" y="3346704"/>
            <a:ext cx="121916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12 HAZ 2026</a:t>
            </a:r>
            <a:endParaRPr/>
          </a:p>
        </p:txBody>
      </p:sp>
      <p:sp>
        <p:nvSpPr>
          <p:cNvPr id="33" name="Google Shape;449;p26">
            <a:extLst>
              <a:ext uri="{FF2B5EF4-FFF2-40B4-BE49-F238E27FC236}">
                <a16:creationId xmlns:a16="http://schemas.microsoft.com/office/drawing/2014/main" id="{F6C56756-A00C-E058-CC00-3A0EEE298F6C}"/>
              </a:ext>
            </a:extLst>
          </p:cNvPr>
          <p:cNvSpPr txBox="1"/>
          <p:nvPr/>
        </p:nvSpPr>
        <p:spPr>
          <a:xfrm>
            <a:off x="2133546" y="3346704"/>
            <a:ext cx="5547221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Genel değerlendirme toplantısı</a:t>
            </a:r>
            <a:endParaRPr/>
          </a:p>
        </p:txBody>
      </p:sp>
      <p:sp>
        <p:nvSpPr>
          <p:cNvPr id="35" name="Google Shape;450;p26">
            <a:extLst>
              <a:ext uri="{FF2B5EF4-FFF2-40B4-BE49-F238E27FC236}">
                <a16:creationId xmlns:a16="http://schemas.microsoft.com/office/drawing/2014/main" id="{D22DB05F-34EC-B193-C2A8-BB79E81BDC22}"/>
              </a:ext>
            </a:extLst>
          </p:cNvPr>
          <p:cNvSpPr txBox="1"/>
          <p:nvPr/>
        </p:nvSpPr>
        <p:spPr>
          <a:xfrm>
            <a:off x="2133546" y="3545586"/>
            <a:ext cx="5547221" cy="233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Alarm trendleri birlikte incelendi, kural ihtiyacı belirlendi.</a:t>
            </a:r>
            <a:endParaRPr/>
          </a:p>
        </p:txBody>
      </p:sp>
      <p:sp>
        <p:nvSpPr>
          <p:cNvPr id="37" name="Google Shape;451;p26">
            <a:extLst>
              <a:ext uri="{FF2B5EF4-FFF2-40B4-BE49-F238E27FC236}">
                <a16:creationId xmlns:a16="http://schemas.microsoft.com/office/drawing/2014/main" id="{ECB6D53A-A9E5-2BFF-A462-4DBBCA34BF84}"/>
              </a:ext>
            </a:extLst>
          </p:cNvPr>
          <p:cNvSpPr/>
          <p:nvPr/>
        </p:nvSpPr>
        <p:spPr>
          <a:xfrm>
            <a:off x="609584" y="4025646"/>
            <a:ext cx="96012" cy="96012"/>
          </a:xfrm>
          <a:prstGeom prst="ellipse">
            <a:avLst/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452;p26">
            <a:extLst>
              <a:ext uri="{FF2B5EF4-FFF2-40B4-BE49-F238E27FC236}">
                <a16:creationId xmlns:a16="http://schemas.microsoft.com/office/drawing/2014/main" id="{72B86847-A86C-250B-B7C4-F81855E5DDC0}"/>
              </a:ext>
            </a:extLst>
          </p:cNvPr>
          <p:cNvSpPr txBox="1"/>
          <p:nvPr/>
        </p:nvSpPr>
        <p:spPr>
          <a:xfrm>
            <a:off x="829035" y="3950208"/>
            <a:ext cx="121916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20 TEM 2026</a:t>
            </a:r>
            <a:endParaRPr/>
          </a:p>
        </p:txBody>
      </p:sp>
      <p:sp>
        <p:nvSpPr>
          <p:cNvPr id="41" name="Google Shape;453;p26">
            <a:extLst>
              <a:ext uri="{FF2B5EF4-FFF2-40B4-BE49-F238E27FC236}">
                <a16:creationId xmlns:a16="http://schemas.microsoft.com/office/drawing/2014/main" id="{B4D172CF-B97B-C396-1343-30CC4BD66AE0}"/>
              </a:ext>
            </a:extLst>
          </p:cNvPr>
          <p:cNvSpPr txBox="1"/>
          <p:nvPr/>
        </p:nvSpPr>
        <p:spPr>
          <a:xfrm>
            <a:off x="2133546" y="3950208"/>
            <a:ext cx="5547221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Tesise özel kural canlıya alındı</a:t>
            </a:r>
            <a:endParaRPr/>
          </a:p>
        </p:txBody>
      </p:sp>
      <p:sp>
        <p:nvSpPr>
          <p:cNvPr id="43" name="Google Shape;454;p26">
            <a:extLst>
              <a:ext uri="{FF2B5EF4-FFF2-40B4-BE49-F238E27FC236}">
                <a16:creationId xmlns:a16="http://schemas.microsoft.com/office/drawing/2014/main" id="{C51340B1-9607-211E-1E10-48B0F74CC55B}"/>
              </a:ext>
            </a:extLst>
          </p:cNvPr>
          <p:cNvSpPr txBox="1"/>
          <p:nvPr/>
        </p:nvSpPr>
        <p:spPr>
          <a:xfrm>
            <a:off x="2133546" y="4149090"/>
            <a:ext cx="5547221" cy="233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'Araç üstüne tırmanma' kuralı Tanker Boşaltma'da devreye girdi.</a:t>
            </a:r>
            <a:endParaRPr/>
          </a:p>
        </p:txBody>
      </p:sp>
      <p:sp>
        <p:nvSpPr>
          <p:cNvPr id="45" name="Google Shape;455;p26">
            <a:extLst>
              <a:ext uri="{FF2B5EF4-FFF2-40B4-BE49-F238E27FC236}">
                <a16:creationId xmlns:a16="http://schemas.microsoft.com/office/drawing/2014/main" id="{C435C76D-0267-A1F8-1E4A-8EB3ADF90309}"/>
              </a:ext>
            </a:extLst>
          </p:cNvPr>
          <p:cNvSpPr/>
          <p:nvPr/>
        </p:nvSpPr>
        <p:spPr>
          <a:xfrm>
            <a:off x="609584" y="4629149"/>
            <a:ext cx="96012" cy="96012"/>
          </a:xfrm>
          <a:prstGeom prst="ellipse">
            <a:avLst/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56;p26">
            <a:extLst>
              <a:ext uri="{FF2B5EF4-FFF2-40B4-BE49-F238E27FC236}">
                <a16:creationId xmlns:a16="http://schemas.microsoft.com/office/drawing/2014/main" id="{6E8FB096-A7CB-2B64-A586-C88BB32E36BA}"/>
              </a:ext>
            </a:extLst>
          </p:cNvPr>
          <p:cNvSpPr txBox="1"/>
          <p:nvPr/>
        </p:nvSpPr>
        <p:spPr>
          <a:xfrm>
            <a:off x="829035" y="4553712"/>
            <a:ext cx="121916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27 TEM 2026</a:t>
            </a:r>
            <a:endParaRPr/>
          </a:p>
        </p:txBody>
      </p:sp>
      <p:sp>
        <p:nvSpPr>
          <p:cNvPr id="49" name="Google Shape;457;p26">
            <a:extLst>
              <a:ext uri="{FF2B5EF4-FFF2-40B4-BE49-F238E27FC236}">
                <a16:creationId xmlns:a16="http://schemas.microsoft.com/office/drawing/2014/main" id="{AD529F4C-20D5-5956-A3D2-CF3D0A6F2EAC}"/>
              </a:ext>
            </a:extLst>
          </p:cNvPr>
          <p:cNvSpPr txBox="1"/>
          <p:nvPr/>
        </p:nvSpPr>
        <p:spPr>
          <a:xfrm>
            <a:off x="2133546" y="4553712"/>
            <a:ext cx="5547221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Emniyet kemeri kuralı eklendi</a:t>
            </a:r>
            <a:endParaRPr/>
          </a:p>
        </p:txBody>
      </p:sp>
      <p:sp>
        <p:nvSpPr>
          <p:cNvPr id="51" name="Google Shape;458;p26">
            <a:extLst>
              <a:ext uri="{FF2B5EF4-FFF2-40B4-BE49-F238E27FC236}">
                <a16:creationId xmlns:a16="http://schemas.microsoft.com/office/drawing/2014/main" id="{C0DF8EBB-2BB4-9A78-1FAD-3967993C5CA7}"/>
              </a:ext>
            </a:extLst>
          </p:cNvPr>
          <p:cNvSpPr txBox="1"/>
          <p:nvPr/>
        </p:nvSpPr>
        <p:spPr>
          <a:xfrm>
            <a:off x="2133546" y="4752594"/>
            <a:ext cx="5547221" cy="233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Tırmanma ve emniyet kemeri senaryoları birleştirildi.</a:t>
            </a:r>
            <a:endParaRPr/>
          </a:p>
        </p:txBody>
      </p:sp>
      <p:sp>
        <p:nvSpPr>
          <p:cNvPr id="53" name="Google Shape;459;p26">
            <a:extLst>
              <a:ext uri="{FF2B5EF4-FFF2-40B4-BE49-F238E27FC236}">
                <a16:creationId xmlns:a16="http://schemas.microsoft.com/office/drawing/2014/main" id="{E42B2835-FE43-3D37-2672-8FABCBFE04CD}"/>
              </a:ext>
            </a:extLst>
          </p:cNvPr>
          <p:cNvSpPr/>
          <p:nvPr/>
        </p:nvSpPr>
        <p:spPr>
          <a:xfrm>
            <a:off x="609584" y="5232653"/>
            <a:ext cx="96012" cy="96012"/>
          </a:xfrm>
          <a:prstGeom prst="ellipse">
            <a:avLst/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460;p26">
            <a:extLst>
              <a:ext uri="{FF2B5EF4-FFF2-40B4-BE49-F238E27FC236}">
                <a16:creationId xmlns:a16="http://schemas.microsoft.com/office/drawing/2014/main" id="{DF75EAA4-EDD8-82C1-F16D-01652DC4F74B}"/>
              </a:ext>
            </a:extLst>
          </p:cNvPr>
          <p:cNvSpPr txBox="1"/>
          <p:nvPr/>
        </p:nvSpPr>
        <p:spPr>
          <a:xfrm>
            <a:off x="829035" y="5157216"/>
            <a:ext cx="121916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29 TEM 2026</a:t>
            </a:r>
            <a:endParaRPr/>
          </a:p>
        </p:txBody>
      </p:sp>
      <p:sp>
        <p:nvSpPr>
          <p:cNvPr id="57" name="Google Shape;461;p26">
            <a:extLst>
              <a:ext uri="{FF2B5EF4-FFF2-40B4-BE49-F238E27FC236}">
                <a16:creationId xmlns:a16="http://schemas.microsoft.com/office/drawing/2014/main" id="{9D942054-80E6-1259-9D03-1E8DEB400828}"/>
              </a:ext>
            </a:extLst>
          </p:cNvPr>
          <p:cNvSpPr txBox="1"/>
          <p:nvPr/>
        </p:nvSpPr>
        <p:spPr>
          <a:xfrm>
            <a:off x="2133546" y="5157216"/>
            <a:ext cx="5547221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Model tesise göre eğitildi</a:t>
            </a:r>
            <a:endParaRPr/>
          </a:p>
        </p:txBody>
      </p:sp>
      <p:sp>
        <p:nvSpPr>
          <p:cNvPr id="59" name="Google Shape;462;p26">
            <a:extLst>
              <a:ext uri="{FF2B5EF4-FFF2-40B4-BE49-F238E27FC236}">
                <a16:creationId xmlns:a16="http://schemas.microsoft.com/office/drawing/2014/main" id="{FA7A6BA0-94D2-D6A9-464B-B24517F0D5C0}"/>
              </a:ext>
            </a:extLst>
          </p:cNvPr>
          <p:cNvSpPr txBox="1"/>
          <p:nvPr/>
        </p:nvSpPr>
        <p:spPr>
          <a:xfrm>
            <a:off x="2133546" y="5356098"/>
            <a:ext cx="5547221" cy="233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Araç tespiti için etiketleme başlatıldı, yanlış alarmlar elendi.</a:t>
            </a:r>
            <a:endParaRPr/>
          </a:p>
        </p:txBody>
      </p:sp>
      <p:sp>
        <p:nvSpPr>
          <p:cNvPr id="61" name="Google Shape;463;p26">
            <a:extLst>
              <a:ext uri="{FF2B5EF4-FFF2-40B4-BE49-F238E27FC236}">
                <a16:creationId xmlns:a16="http://schemas.microsoft.com/office/drawing/2014/main" id="{B03124E7-D1C7-F4A6-060A-9B99DC899F5F}"/>
              </a:ext>
            </a:extLst>
          </p:cNvPr>
          <p:cNvSpPr/>
          <p:nvPr/>
        </p:nvSpPr>
        <p:spPr>
          <a:xfrm>
            <a:off x="8655652" y="1371600"/>
            <a:ext cx="3474600" cy="2743200"/>
          </a:xfrm>
          <a:prstGeom prst="roundRect">
            <a:avLst>
              <a:gd name="adj" fmla="val 4000"/>
            </a:avLst>
          </a:prstGeom>
          <a:noFill/>
          <a:ln w="15875" cap="flat" cmpd="sng">
            <a:solidFill>
              <a:srgbClr val="FF3D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464;p26">
            <a:extLst>
              <a:ext uri="{FF2B5EF4-FFF2-40B4-BE49-F238E27FC236}">
                <a16:creationId xmlns:a16="http://schemas.microsoft.com/office/drawing/2014/main" id="{10C9492E-8EF2-4FEB-FBFA-40E90A2DE9AA}"/>
              </a:ext>
            </a:extLst>
          </p:cNvPr>
          <p:cNvSpPr txBox="1"/>
          <p:nvPr/>
        </p:nvSpPr>
        <p:spPr>
          <a:xfrm>
            <a:off x="8899486" y="1577340"/>
            <a:ext cx="298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2.839</a:t>
            </a:r>
            <a:endParaRPr/>
          </a:p>
        </p:txBody>
      </p:sp>
      <p:sp>
        <p:nvSpPr>
          <p:cNvPr id="65" name="Google Shape;465;p26">
            <a:extLst>
              <a:ext uri="{FF2B5EF4-FFF2-40B4-BE49-F238E27FC236}">
                <a16:creationId xmlns:a16="http://schemas.microsoft.com/office/drawing/2014/main" id="{9351E593-86A8-11D6-23B5-6E2BCDA4DB8E}"/>
              </a:ext>
            </a:extLst>
          </p:cNvPr>
          <p:cNvSpPr txBox="1"/>
          <p:nvPr/>
        </p:nvSpPr>
        <p:spPr>
          <a:xfrm>
            <a:off x="8899486" y="2036826"/>
            <a:ext cx="29871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Tırmanma alarmı tespit edildi</a:t>
            </a:r>
            <a:endParaRPr/>
          </a:p>
        </p:txBody>
      </p:sp>
      <p:sp>
        <p:nvSpPr>
          <p:cNvPr id="67" name="Google Shape;466;p26">
            <a:extLst>
              <a:ext uri="{FF2B5EF4-FFF2-40B4-BE49-F238E27FC236}">
                <a16:creationId xmlns:a16="http://schemas.microsoft.com/office/drawing/2014/main" id="{637E6CFF-65BB-B7A9-B0C6-D381AFC7D778}"/>
              </a:ext>
            </a:extLst>
          </p:cNvPr>
          <p:cNvSpPr txBox="1"/>
          <p:nvPr/>
        </p:nvSpPr>
        <p:spPr>
          <a:xfrm>
            <a:off x="8899486" y="2352294"/>
            <a:ext cx="298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32,6 sa</a:t>
            </a:r>
            <a:endParaRPr/>
          </a:p>
        </p:txBody>
      </p:sp>
      <p:sp>
        <p:nvSpPr>
          <p:cNvPr id="69" name="Google Shape;467;p26">
            <a:extLst>
              <a:ext uri="{FF2B5EF4-FFF2-40B4-BE49-F238E27FC236}">
                <a16:creationId xmlns:a16="http://schemas.microsoft.com/office/drawing/2014/main" id="{0C7C78B2-6C31-72B0-EF39-13B6D6B31E94}"/>
              </a:ext>
            </a:extLst>
          </p:cNvPr>
          <p:cNvSpPr txBox="1"/>
          <p:nvPr/>
        </p:nvSpPr>
        <p:spPr>
          <a:xfrm>
            <a:off x="8899486" y="2811780"/>
            <a:ext cx="29871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Ölçülen risk maruziyeti</a:t>
            </a:r>
            <a:endParaRPr/>
          </a:p>
        </p:txBody>
      </p:sp>
      <p:sp>
        <p:nvSpPr>
          <p:cNvPr id="71" name="Google Shape;468;p26">
            <a:extLst>
              <a:ext uri="{FF2B5EF4-FFF2-40B4-BE49-F238E27FC236}">
                <a16:creationId xmlns:a16="http://schemas.microsoft.com/office/drawing/2014/main" id="{DF30B4C0-0F8B-2C8D-3136-31BC249C6FEB}"/>
              </a:ext>
            </a:extLst>
          </p:cNvPr>
          <p:cNvSpPr txBox="1"/>
          <p:nvPr/>
        </p:nvSpPr>
        <p:spPr>
          <a:xfrm>
            <a:off x="8899486" y="3127248"/>
            <a:ext cx="2987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51 gün</a:t>
            </a:r>
            <a:endParaRPr/>
          </a:p>
        </p:txBody>
      </p:sp>
      <p:sp>
        <p:nvSpPr>
          <p:cNvPr id="73" name="Google Shape;469;p26">
            <a:extLst>
              <a:ext uri="{FF2B5EF4-FFF2-40B4-BE49-F238E27FC236}">
                <a16:creationId xmlns:a16="http://schemas.microsoft.com/office/drawing/2014/main" id="{729653F1-2544-B619-39F6-AF3DE7EB8099}"/>
              </a:ext>
            </a:extLst>
          </p:cNvPr>
          <p:cNvSpPr txBox="1"/>
          <p:nvPr/>
        </p:nvSpPr>
        <p:spPr>
          <a:xfrm>
            <a:off x="8899486" y="3586734"/>
            <a:ext cx="29871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Tespitten kalıcı kurala geçiş süresi</a:t>
            </a:r>
            <a:endParaRPr/>
          </a:p>
        </p:txBody>
      </p:sp>
      <p:sp>
        <p:nvSpPr>
          <p:cNvPr id="75" name="Google Shape;470;p26">
            <a:extLst>
              <a:ext uri="{FF2B5EF4-FFF2-40B4-BE49-F238E27FC236}">
                <a16:creationId xmlns:a16="http://schemas.microsoft.com/office/drawing/2014/main" id="{A741C293-9760-A1AA-D4A9-D6AEBFE44367}"/>
              </a:ext>
            </a:extLst>
          </p:cNvPr>
          <p:cNvSpPr txBox="1"/>
          <p:nvPr/>
        </p:nvSpPr>
        <p:spPr>
          <a:xfrm>
            <a:off x="609584" y="5863590"/>
            <a:ext cx="109725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PANEL VERISI · 1 MAY – 10 EYL 2026 · SENARYO ÖNEM SEVIYESI: KATASTROFIK</a:t>
            </a:r>
            <a:endParaRPr/>
          </a:p>
        </p:txBody>
      </p:sp>
      <p:pic>
        <p:nvPicPr>
          <p:cNvPr id="77" name="Google Shape;474;p26" title="ezgif.com-video-to-gif-converter (22).gif">
            <a:extLst>
              <a:ext uri="{FF2B5EF4-FFF2-40B4-BE49-F238E27FC236}">
                <a16:creationId xmlns:a16="http://schemas.microsoft.com/office/drawing/2014/main" id="{57473EC9-472C-5D3E-BE20-8C431A5157D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46846" y="4183375"/>
            <a:ext cx="2322322" cy="190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4380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ACD90-DCD1-25F7-7548-D6C99158E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4948467-9CAF-C6B6-B777-B7DCDC1B05C3}"/>
              </a:ext>
            </a:extLst>
          </p:cNvPr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1FEBC9-3983-AE66-1948-78CB7B1CED72}"/>
              </a:ext>
            </a:extLst>
          </p:cNvPr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BED9CFE-FA27-431A-4FBC-630D69CF5687}"/>
              </a:ext>
            </a:extLst>
          </p:cNvPr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C9EDCF-84E2-6BD4-E9FB-B0765E3294C4}"/>
              </a:ext>
            </a:extLst>
          </p:cNvPr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412AB2-0867-A70E-F919-7226917D5730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FE8D4FC-C32E-67F9-1558-499674DB6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  <p:sp>
        <p:nvSpPr>
          <p:cNvPr id="13" name="Google Shape;481;p27">
            <a:extLst>
              <a:ext uri="{FF2B5EF4-FFF2-40B4-BE49-F238E27FC236}">
                <a16:creationId xmlns:a16="http://schemas.microsoft.com/office/drawing/2014/main" id="{FB7F56DB-67CF-5EE6-EC9C-CD2F60A49BDC}"/>
              </a:ext>
            </a:extLst>
          </p:cNvPr>
          <p:cNvSpPr txBox="1"/>
          <p:nvPr/>
        </p:nvSpPr>
        <p:spPr>
          <a:xfrm>
            <a:off x="6095847" y="445770"/>
            <a:ext cx="548626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VAKA 02 · ANOMALİ TESPİTİ</a:t>
            </a:r>
            <a:endParaRPr/>
          </a:p>
        </p:txBody>
      </p:sp>
      <p:sp>
        <p:nvSpPr>
          <p:cNvPr id="17" name="Google Shape;482;p27">
            <a:extLst>
              <a:ext uri="{FF2B5EF4-FFF2-40B4-BE49-F238E27FC236}">
                <a16:creationId xmlns:a16="http://schemas.microsoft.com/office/drawing/2014/main" id="{326C2C4C-5BCE-BFF8-2EE8-2E0E34799397}"/>
              </a:ext>
            </a:extLst>
          </p:cNvPr>
          <p:cNvSpPr txBox="1"/>
          <p:nvPr/>
        </p:nvSpPr>
        <p:spPr>
          <a:xfrm>
            <a:off x="609584" y="1371600"/>
            <a:ext cx="10972525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Açık/kapalı kapı kontrolü: sahayla birlikte kalibrasyon</a:t>
            </a:r>
            <a:endParaRPr/>
          </a:p>
        </p:txBody>
      </p:sp>
      <p:sp>
        <p:nvSpPr>
          <p:cNvPr id="19" name="Google Shape;483;p27">
            <a:extLst>
              <a:ext uri="{FF2B5EF4-FFF2-40B4-BE49-F238E27FC236}">
                <a16:creationId xmlns:a16="http://schemas.microsoft.com/office/drawing/2014/main" id="{D998B3E4-0D64-7CD0-DC8C-770432DC9C7E}"/>
              </a:ext>
            </a:extLst>
          </p:cNvPr>
          <p:cNvSpPr txBox="1"/>
          <p:nvPr/>
        </p:nvSpPr>
        <p:spPr>
          <a:xfrm>
            <a:off x="609584" y="2160270"/>
            <a:ext cx="9509522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Yeni bir kural, müşterinin sahadaki simülasyonuyla birlikte doğrulandı — laboratuvarda değil, üretim hattında.</a:t>
            </a:r>
            <a:endParaRPr/>
          </a:p>
        </p:txBody>
      </p:sp>
      <p:sp>
        <p:nvSpPr>
          <p:cNvPr id="21" name="Google Shape;484;p27">
            <a:extLst>
              <a:ext uri="{FF2B5EF4-FFF2-40B4-BE49-F238E27FC236}">
                <a16:creationId xmlns:a16="http://schemas.microsoft.com/office/drawing/2014/main" id="{9257C54C-6594-02A5-5010-6F37344805A1}"/>
              </a:ext>
            </a:extLst>
          </p:cNvPr>
          <p:cNvSpPr/>
          <p:nvPr/>
        </p:nvSpPr>
        <p:spPr>
          <a:xfrm>
            <a:off x="609584" y="2818638"/>
            <a:ext cx="96012" cy="96012"/>
          </a:xfrm>
          <a:prstGeom prst="ellipse">
            <a:avLst/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485;p27">
            <a:extLst>
              <a:ext uri="{FF2B5EF4-FFF2-40B4-BE49-F238E27FC236}">
                <a16:creationId xmlns:a16="http://schemas.microsoft.com/office/drawing/2014/main" id="{74805715-1688-6595-4C3E-AA7F5995BA77}"/>
              </a:ext>
            </a:extLst>
          </p:cNvPr>
          <p:cNvSpPr txBox="1"/>
          <p:nvPr/>
        </p:nvSpPr>
        <p:spPr>
          <a:xfrm>
            <a:off x="829035" y="2743200"/>
            <a:ext cx="121916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HAZ 2026</a:t>
            </a:r>
            <a:endParaRPr/>
          </a:p>
        </p:txBody>
      </p:sp>
      <p:sp>
        <p:nvSpPr>
          <p:cNvPr id="25" name="Google Shape;486;p27">
            <a:extLst>
              <a:ext uri="{FF2B5EF4-FFF2-40B4-BE49-F238E27FC236}">
                <a16:creationId xmlns:a16="http://schemas.microsoft.com/office/drawing/2014/main" id="{88FEB11E-B337-D066-C67D-73C98F0B7E9A}"/>
              </a:ext>
            </a:extLst>
          </p:cNvPr>
          <p:cNvSpPr txBox="1"/>
          <p:nvPr/>
        </p:nvSpPr>
        <p:spPr>
          <a:xfrm>
            <a:off x="2133546" y="2743200"/>
            <a:ext cx="5547221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Kural seti kurgulandı</a:t>
            </a:r>
            <a:endParaRPr/>
          </a:p>
        </p:txBody>
      </p:sp>
      <p:sp>
        <p:nvSpPr>
          <p:cNvPr id="27" name="Google Shape;487;p27">
            <a:extLst>
              <a:ext uri="{FF2B5EF4-FFF2-40B4-BE49-F238E27FC236}">
                <a16:creationId xmlns:a16="http://schemas.microsoft.com/office/drawing/2014/main" id="{6A234176-9E79-55E8-A416-9B94A1ADBB52}"/>
              </a:ext>
            </a:extLst>
          </p:cNvPr>
          <p:cNvSpPr txBox="1"/>
          <p:nvPr/>
        </p:nvSpPr>
        <p:spPr>
          <a:xfrm>
            <a:off x="2133546" y="2942082"/>
            <a:ext cx="5547221" cy="233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Kapı durumu senaryosu üç aşamalı yayılım planına bölündü.</a:t>
            </a:r>
            <a:endParaRPr/>
          </a:p>
        </p:txBody>
      </p:sp>
      <p:sp>
        <p:nvSpPr>
          <p:cNvPr id="29" name="Google Shape;488;p27">
            <a:extLst>
              <a:ext uri="{FF2B5EF4-FFF2-40B4-BE49-F238E27FC236}">
                <a16:creationId xmlns:a16="http://schemas.microsoft.com/office/drawing/2014/main" id="{42D78467-917C-B963-2EA2-1F04607B278D}"/>
              </a:ext>
            </a:extLst>
          </p:cNvPr>
          <p:cNvSpPr/>
          <p:nvPr/>
        </p:nvSpPr>
        <p:spPr>
          <a:xfrm>
            <a:off x="609584" y="3422142"/>
            <a:ext cx="96012" cy="96012"/>
          </a:xfrm>
          <a:prstGeom prst="ellipse">
            <a:avLst/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489;p27">
            <a:extLst>
              <a:ext uri="{FF2B5EF4-FFF2-40B4-BE49-F238E27FC236}">
                <a16:creationId xmlns:a16="http://schemas.microsoft.com/office/drawing/2014/main" id="{103ACBB6-5B0E-E688-68F8-BEFF4E5216BB}"/>
              </a:ext>
            </a:extLst>
          </p:cNvPr>
          <p:cNvSpPr txBox="1"/>
          <p:nvPr/>
        </p:nvSpPr>
        <p:spPr>
          <a:xfrm>
            <a:off x="829035" y="3346704"/>
            <a:ext cx="121916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1 TEM 2026</a:t>
            </a:r>
            <a:endParaRPr/>
          </a:p>
        </p:txBody>
      </p:sp>
      <p:sp>
        <p:nvSpPr>
          <p:cNvPr id="33" name="Google Shape;490;p27">
            <a:extLst>
              <a:ext uri="{FF2B5EF4-FFF2-40B4-BE49-F238E27FC236}">
                <a16:creationId xmlns:a16="http://schemas.microsoft.com/office/drawing/2014/main" id="{784612CC-2811-CD86-9E72-F2DD5EFA3349}"/>
              </a:ext>
            </a:extLst>
          </p:cNvPr>
          <p:cNvSpPr txBox="1"/>
          <p:nvPr/>
        </p:nvSpPr>
        <p:spPr>
          <a:xfrm>
            <a:off x="2133546" y="3346704"/>
            <a:ext cx="5547221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16 kayıttan 10'u tamamlandı</a:t>
            </a:r>
            <a:endParaRPr/>
          </a:p>
        </p:txBody>
      </p:sp>
      <p:sp>
        <p:nvSpPr>
          <p:cNvPr id="35" name="Google Shape;491;p27">
            <a:extLst>
              <a:ext uri="{FF2B5EF4-FFF2-40B4-BE49-F238E27FC236}">
                <a16:creationId xmlns:a16="http://schemas.microsoft.com/office/drawing/2014/main" id="{B5CDB764-DA52-B2D3-524B-8F7370AAE8EE}"/>
              </a:ext>
            </a:extLst>
          </p:cNvPr>
          <p:cNvSpPr txBox="1"/>
          <p:nvPr/>
        </p:nvSpPr>
        <p:spPr>
          <a:xfrm>
            <a:off x="2133546" y="3545586"/>
            <a:ext cx="5547221" cy="233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Hurdalık, Sevkiyat, Sevkiyat Dış ve Robotlar için dört yeni model.</a:t>
            </a:r>
            <a:endParaRPr/>
          </a:p>
        </p:txBody>
      </p:sp>
      <p:sp>
        <p:nvSpPr>
          <p:cNvPr id="37" name="Google Shape;492;p27">
            <a:extLst>
              <a:ext uri="{FF2B5EF4-FFF2-40B4-BE49-F238E27FC236}">
                <a16:creationId xmlns:a16="http://schemas.microsoft.com/office/drawing/2014/main" id="{1070F1F2-A105-8991-EADE-C6F604C5DBB5}"/>
              </a:ext>
            </a:extLst>
          </p:cNvPr>
          <p:cNvSpPr/>
          <p:nvPr/>
        </p:nvSpPr>
        <p:spPr>
          <a:xfrm>
            <a:off x="609584" y="4025646"/>
            <a:ext cx="96012" cy="96012"/>
          </a:xfrm>
          <a:prstGeom prst="ellipse">
            <a:avLst/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493;p27">
            <a:extLst>
              <a:ext uri="{FF2B5EF4-FFF2-40B4-BE49-F238E27FC236}">
                <a16:creationId xmlns:a16="http://schemas.microsoft.com/office/drawing/2014/main" id="{9FCC9C27-DAB0-7B96-3E25-A032684C7231}"/>
              </a:ext>
            </a:extLst>
          </p:cNvPr>
          <p:cNvSpPr txBox="1"/>
          <p:nvPr/>
        </p:nvSpPr>
        <p:spPr>
          <a:xfrm>
            <a:off x="829035" y="3950208"/>
            <a:ext cx="121916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13 AĞU 2026</a:t>
            </a:r>
            <a:endParaRPr/>
          </a:p>
        </p:txBody>
      </p:sp>
      <p:sp>
        <p:nvSpPr>
          <p:cNvPr id="41" name="Google Shape;494;p27">
            <a:extLst>
              <a:ext uri="{FF2B5EF4-FFF2-40B4-BE49-F238E27FC236}">
                <a16:creationId xmlns:a16="http://schemas.microsoft.com/office/drawing/2014/main" id="{1EA71C98-96B5-471A-49D8-26F3243AC981}"/>
              </a:ext>
            </a:extLst>
          </p:cNvPr>
          <p:cNvSpPr txBox="1"/>
          <p:nvPr/>
        </p:nvSpPr>
        <p:spPr>
          <a:xfrm>
            <a:off x="2133546" y="3950208"/>
            <a:ext cx="5547221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Saha simülasyonu planlandı</a:t>
            </a:r>
            <a:endParaRPr/>
          </a:p>
        </p:txBody>
      </p:sp>
      <p:sp>
        <p:nvSpPr>
          <p:cNvPr id="43" name="Google Shape;495;p27">
            <a:extLst>
              <a:ext uri="{FF2B5EF4-FFF2-40B4-BE49-F238E27FC236}">
                <a16:creationId xmlns:a16="http://schemas.microsoft.com/office/drawing/2014/main" id="{C020AEF9-65AE-4238-94DF-994AD21D24BF}"/>
              </a:ext>
            </a:extLst>
          </p:cNvPr>
          <p:cNvSpPr txBox="1"/>
          <p:nvPr/>
        </p:nvSpPr>
        <p:spPr>
          <a:xfrm>
            <a:off x="2133546" y="4149090"/>
            <a:ext cx="5547221" cy="233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Tiryaki İSG ekibiyle 1,5 saatlik doğrulama oturumu kurgulandı.</a:t>
            </a:r>
            <a:endParaRPr/>
          </a:p>
        </p:txBody>
      </p:sp>
      <p:sp>
        <p:nvSpPr>
          <p:cNvPr id="45" name="Google Shape;496;p27">
            <a:extLst>
              <a:ext uri="{FF2B5EF4-FFF2-40B4-BE49-F238E27FC236}">
                <a16:creationId xmlns:a16="http://schemas.microsoft.com/office/drawing/2014/main" id="{EE39D0E4-2397-E935-E268-7D0DE1748F3B}"/>
              </a:ext>
            </a:extLst>
          </p:cNvPr>
          <p:cNvSpPr/>
          <p:nvPr/>
        </p:nvSpPr>
        <p:spPr>
          <a:xfrm>
            <a:off x="609584" y="4629149"/>
            <a:ext cx="96012" cy="96012"/>
          </a:xfrm>
          <a:prstGeom prst="ellipse">
            <a:avLst/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97;p27">
            <a:extLst>
              <a:ext uri="{FF2B5EF4-FFF2-40B4-BE49-F238E27FC236}">
                <a16:creationId xmlns:a16="http://schemas.microsoft.com/office/drawing/2014/main" id="{51DBBDC4-BD55-287E-ABF3-3E4E8A667B93}"/>
              </a:ext>
            </a:extLst>
          </p:cNvPr>
          <p:cNvSpPr txBox="1"/>
          <p:nvPr/>
        </p:nvSpPr>
        <p:spPr>
          <a:xfrm>
            <a:off x="829035" y="4553712"/>
            <a:ext cx="121916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14 AĞU 2026</a:t>
            </a:r>
            <a:endParaRPr/>
          </a:p>
        </p:txBody>
      </p:sp>
      <p:sp>
        <p:nvSpPr>
          <p:cNvPr id="49" name="Google Shape;498;p27">
            <a:extLst>
              <a:ext uri="{FF2B5EF4-FFF2-40B4-BE49-F238E27FC236}">
                <a16:creationId xmlns:a16="http://schemas.microsoft.com/office/drawing/2014/main" id="{773C99CE-E8EC-1BA3-D570-9AF147D6D83A}"/>
              </a:ext>
            </a:extLst>
          </p:cNvPr>
          <p:cNvSpPr txBox="1"/>
          <p:nvPr/>
        </p:nvSpPr>
        <p:spPr>
          <a:xfrm>
            <a:off x="2133546" y="4553712"/>
            <a:ext cx="5547221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Sahada birlikte doğrulama</a:t>
            </a:r>
            <a:endParaRPr/>
          </a:p>
        </p:txBody>
      </p:sp>
      <p:sp>
        <p:nvSpPr>
          <p:cNvPr id="51" name="Google Shape;499;p27">
            <a:extLst>
              <a:ext uri="{FF2B5EF4-FFF2-40B4-BE49-F238E27FC236}">
                <a16:creationId xmlns:a16="http://schemas.microsoft.com/office/drawing/2014/main" id="{E46464AC-B766-BEDE-5135-F76AE29164FD}"/>
              </a:ext>
            </a:extLst>
          </p:cNvPr>
          <p:cNvSpPr txBox="1"/>
          <p:nvPr/>
        </p:nvSpPr>
        <p:spPr>
          <a:xfrm>
            <a:off x="2133546" y="4752594"/>
            <a:ext cx="5547221" cy="233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Kural, gerçek üretim koşullarında canlı simülasyonla kalibre edildi.</a:t>
            </a:r>
            <a:endParaRPr/>
          </a:p>
        </p:txBody>
      </p:sp>
      <p:sp>
        <p:nvSpPr>
          <p:cNvPr id="53" name="Google Shape;500;p27">
            <a:extLst>
              <a:ext uri="{FF2B5EF4-FFF2-40B4-BE49-F238E27FC236}">
                <a16:creationId xmlns:a16="http://schemas.microsoft.com/office/drawing/2014/main" id="{641FCDD5-9558-75A4-3A73-813D01347ECE}"/>
              </a:ext>
            </a:extLst>
          </p:cNvPr>
          <p:cNvSpPr/>
          <p:nvPr/>
        </p:nvSpPr>
        <p:spPr>
          <a:xfrm>
            <a:off x="609584" y="5232653"/>
            <a:ext cx="96012" cy="96012"/>
          </a:xfrm>
          <a:prstGeom prst="ellipse">
            <a:avLst/>
          </a:prstGeom>
          <a:solidFill>
            <a:srgbClr val="FF3D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01;p27">
            <a:extLst>
              <a:ext uri="{FF2B5EF4-FFF2-40B4-BE49-F238E27FC236}">
                <a16:creationId xmlns:a16="http://schemas.microsoft.com/office/drawing/2014/main" id="{4FA410CE-7317-8B67-8713-86166A22E4D9}"/>
              </a:ext>
            </a:extLst>
          </p:cNvPr>
          <p:cNvSpPr txBox="1"/>
          <p:nvPr/>
        </p:nvSpPr>
        <p:spPr>
          <a:xfrm>
            <a:off x="829035" y="5157216"/>
            <a:ext cx="1219169" cy="205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EYL 2026</a:t>
            </a:r>
            <a:endParaRPr/>
          </a:p>
        </p:txBody>
      </p:sp>
      <p:sp>
        <p:nvSpPr>
          <p:cNvPr id="57" name="Google Shape;502;p27">
            <a:extLst>
              <a:ext uri="{FF2B5EF4-FFF2-40B4-BE49-F238E27FC236}">
                <a16:creationId xmlns:a16="http://schemas.microsoft.com/office/drawing/2014/main" id="{986457DF-001A-5466-990E-B863193E24A1}"/>
              </a:ext>
            </a:extLst>
          </p:cNvPr>
          <p:cNvSpPr txBox="1"/>
          <p:nvPr/>
        </p:nvSpPr>
        <p:spPr>
          <a:xfrm>
            <a:off x="2133546" y="5157216"/>
            <a:ext cx="5547221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13 kamerada aktif</a:t>
            </a:r>
            <a:endParaRPr/>
          </a:p>
        </p:txBody>
      </p:sp>
      <p:sp>
        <p:nvSpPr>
          <p:cNvPr id="59" name="Google Shape;503;p27">
            <a:extLst>
              <a:ext uri="{FF2B5EF4-FFF2-40B4-BE49-F238E27FC236}">
                <a16:creationId xmlns:a16="http://schemas.microsoft.com/office/drawing/2014/main" id="{A26BA822-17DC-B477-EDEF-B3077C2A080A}"/>
              </a:ext>
            </a:extLst>
          </p:cNvPr>
          <p:cNvSpPr txBox="1"/>
          <p:nvPr/>
        </p:nvSpPr>
        <p:spPr>
          <a:xfrm>
            <a:off x="2133546" y="5356098"/>
            <a:ext cx="5547221" cy="233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Kapı durumu kuralı tesisin 13 kamerasında izleniyor.</a:t>
            </a:r>
            <a:endParaRPr/>
          </a:p>
        </p:txBody>
      </p:sp>
      <p:sp>
        <p:nvSpPr>
          <p:cNvPr id="61" name="Google Shape;504;p27">
            <a:extLst>
              <a:ext uri="{FF2B5EF4-FFF2-40B4-BE49-F238E27FC236}">
                <a16:creationId xmlns:a16="http://schemas.microsoft.com/office/drawing/2014/main" id="{DFCC5C72-98B5-0C8D-3D29-11D31C8CD5FC}"/>
              </a:ext>
            </a:extLst>
          </p:cNvPr>
          <p:cNvSpPr/>
          <p:nvPr/>
        </p:nvSpPr>
        <p:spPr>
          <a:xfrm>
            <a:off x="9324451" y="2458525"/>
            <a:ext cx="2510400" cy="1982100"/>
          </a:xfrm>
          <a:prstGeom prst="roundRect">
            <a:avLst>
              <a:gd name="adj" fmla="val 4000"/>
            </a:avLst>
          </a:prstGeom>
          <a:noFill/>
          <a:ln w="11475" cap="flat" cmpd="sng">
            <a:solidFill>
              <a:srgbClr val="FF3D00"/>
            </a:solidFill>
            <a:prstDash val="solid"/>
            <a:round/>
            <a:headEnd type="none" w="sm" len="sm"/>
            <a:tailEnd type="none" w="sm" len="sm"/>
          </a:ln>
          <a:effectLst>
            <a:outerShdw blurRad="28900" dist="16617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66050" tIns="33025" rIns="66050" bIns="330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505;p27">
            <a:extLst>
              <a:ext uri="{FF2B5EF4-FFF2-40B4-BE49-F238E27FC236}">
                <a16:creationId xmlns:a16="http://schemas.microsoft.com/office/drawing/2014/main" id="{16723BBB-78E9-3472-A63C-2904DF3CCCC4}"/>
              </a:ext>
            </a:extLst>
          </p:cNvPr>
          <p:cNvSpPr txBox="1"/>
          <p:nvPr/>
        </p:nvSpPr>
        <p:spPr>
          <a:xfrm>
            <a:off x="9500619" y="2607171"/>
            <a:ext cx="2158200" cy="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3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6.108</a:t>
            </a:r>
            <a:endParaRPr sz="1011"/>
          </a:p>
        </p:txBody>
      </p:sp>
      <p:sp>
        <p:nvSpPr>
          <p:cNvPr id="65" name="Google Shape;506;p27">
            <a:extLst>
              <a:ext uri="{FF2B5EF4-FFF2-40B4-BE49-F238E27FC236}">
                <a16:creationId xmlns:a16="http://schemas.microsoft.com/office/drawing/2014/main" id="{C73EF2C3-0509-C7BD-3966-52E2F0EFE385}"/>
              </a:ext>
            </a:extLst>
          </p:cNvPr>
          <p:cNvSpPr txBox="1"/>
          <p:nvPr/>
        </p:nvSpPr>
        <p:spPr>
          <a:xfrm>
            <a:off x="9500619" y="2939148"/>
            <a:ext cx="2158200" cy="1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2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Kapı durumu gözlemi</a:t>
            </a:r>
            <a:endParaRPr sz="1011"/>
          </a:p>
        </p:txBody>
      </p:sp>
      <p:sp>
        <p:nvSpPr>
          <p:cNvPr id="67" name="Google Shape;507;p27">
            <a:extLst>
              <a:ext uri="{FF2B5EF4-FFF2-40B4-BE49-F238E27FC236}">
                <a16:creationId xmlns:a16="http://schemas.microsoft.com/office/drawing/2014/main" id="{1C599AC5-8C98-E241-0AA2-522B2F66ED8B}"/>
              </a:ext>
            </a:extLst>
          </p:cNvPr>
          <p:cNvSpPr txBox="1"/>
          <p:nvPr/>
        </p:nvSpPr>
        <p:spPr>
          <a:xfrm>
            <a:off x="9500619" y="3167072"/>
            <a:ext cx="2158200" cy="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3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011"/>
          </a:p>
        </p:txBody>
      </p:sp>
      <p:sp>
        <p:nvSpPr>
          <p:cNvPr id="69" name="Google Shape;508;p27">
            <a:extLst>
              <a:ext uri="{FF2B5EF4-FFF2-40B4-BE49-F238E27FC236}">
                <a16:creationId xmlns:a16="http://schemas.microsoft.com/office/drawing/2014/main" id="{D34B9CAC-3174-DAE6-CD0A-72F874E074FF}"/>
              </a:ext>
            </a:extLst>
          </p:cNvPr>
          <p:cNvSpPr txBox="1"/>
          <p:nvPr/>
        </p:nvSpPr>
        <p:spPr>
          <a:xfrm>
            <a:off x="9500619" y="3499049"/>
            <a:ext cx="2158200" cy="1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2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Tesise özel model yayına alındı</a:t>
            </a:r>
            <a:endParaRPr sz="1011"/>
          </a:p>
        </p:txBody>
      </p:sp>
      <p:sp>
        <p:nvSpPr>
          <p:cNvPr id="71" name="Google Shape;509;p27">
            <a:extLst>
              <a:ext uri="{FF2B5EF4-FFF2-40B4-BE49-F238E27FC236}">
                <a16:creationId xmlns:a16="http://schemas.microsoft.com/office/drawing/2014/main" id="{3DD59FB4-7D29-A22D-F242-897109263576}"/>
              </a:ext>
            </a:extLst>
          </p:cNvPr>
          <p:cNvSpPr txBox="1"/>
          <p:nvPr/>
        </p:nvSpPr>
        <p:spPr>
          <a:xfrm>
            <a:off x="9500619" y="3726973"/>
            <a:ext cx="2158200" cy="3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23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sz="1011"/>
          </a:p>
        </p:txBody>
      </p:sp>
      <p:sp>
        <p:nvSpPr>
          <p:cNvPr id="73" name="Google Shape;510;p27">
            <a:extLst>
              <a:ext uri="{FF2B5EF4-FFF2-40B4-BE49-F238E27FC236}">
                <a16:creationId xmlns:a16="http://schemas.microsoft.com/office/drawing/2014/main" id="{C677EBFF-D106-F9B4-9114-2A3320ABF620}"/>
              </a:ext>
            </a:extLst>
          </p:cNvPr>
          <p:cNvSpPr txBox="1"/>
          <p:nvPr/>
        </p:nvSpPr>
        <p:spPr>
          <a:xfrm>
            <a:off x="9500619" y="4058950"/>
            <a:ext cx="2158200" cy="1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2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Kuralın aktif olduğu kamera sayısı</a:t>
            </a:r>
            <a:endParaRPr sz="1011"/>
          </a:p>
        </p:txBody>
      </p:sp>
      <p:sp>
        <p:nvSpPr>
          <p:cNvPr id="75" name="Google Shape;511;p27">
            <a:extLst>
              <a:ext uri="{FF2B5EF4-FFF2-40B4-BE49-F238E27FC236}">
                <a16:creationId xmlns:a16="http://schemas.microsoft.com/office/drawing/2014/main" id="{58FB3B2D-7551-E59E-B35A-BFDCD2BC4DA0}"/>
              </a:ext>
            </a:extLst>
          </p:cNvPr>
          <p:cNvSpPr txBox="1"/>
          <p:nvPr/>
        </p:nvSpPr>
        <p:spPr>
          <a:xfrm>
            <a:off x="609584" y="5863590"/>
            <a:ext cx="109725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PANEL VERISI VE PROGRAM KAYITLARI · HAZIRAN – EYLÜL 2026</a:t>
            </a:r>
            <a:endParaRPr/>
          </a:p>
        </p:txBody>
      </p:sp>
      <p:pic>
        <p:nvPicPr>
          <p:cNvPr id="77" name="Google Shape;515;p27">
            <a:extLst>
              <a:ext uri="{FF2B5EF4-FFF2-40B4-BE49-F238E27FC236}">
                <a16:creationId xmlns:a16="http://schemas.microsoft.com/office/drawing/2014/main" id="{E2F73516-4A60-C6C9-9CED-ED34E4B54B0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61138" y="4597298"/>
            <a:ext cx="2637026" cy="1422176"/>
          </a:xfrm>
          <a:prstGeom prst="rect">
            <a:avLst/>
          </a:prstGeom>
          <a:solidFill>
            <a:srgbClr val="121216"/>
          </a:solidFill>
          <a:ln>
            <a:noFill/>
          </a:ln>
          <a:effectLst>
            <a:outerShdw blurRad="40000" dist="23000" dir="5400000" rotWithShape="0">
              <a:srgbClr val="000000">
                <a:alpha val="349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8768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0B9B14-7431-A9D9-6646-687B0E09D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B1BA1DB0-4EC8-BCCE-4EF0-CEE71D633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59C58FA-4A77-9C42-DA8F-0C4B9A33BB98}"/>
              </a:ext>
            </a:extLst>
          </p:cNvPr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3CBD2D-2433-7F62-7481-C51D653FD218}"/>
              </a:ext>
            </a:extLst>
          </p:cNvPr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1DF0BAF-8381-DB60-59C4-51CE2E16D296}"/>
              </a:ext>
            </a:extLst>
          </p:cNvPr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88960F-EDDC-F4FB-E7FF-07E608F16D0F}"/>
              </a:ext>
            </a:extLst>
          </p:cNvPr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DBD60C-E380-6895-BA5E-EDD5D5568F4A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47FC12A-4D08-B74C-9709-113B6C6C4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  <p:sp>
        <p:nvSpPr>
          <p:cNvPr id="13" name="Google Shape;521;p28">
            <a:extLst>
              <a:ext uri="{FF2B5EF4-FFF2-40B4-BE49-F238E27FC236}">
                <a16:creationId xmlns:a16="http://schemas.microsoft.com/office/drawing/2014/main" id="{D6F9D1AA-16E7-519D-4288-B7C14F2D72FE}"/>
              </a:ext>
            </a:extLst>
          </p:cNvPr>
          <p:cNvSpPr txBox="1"/>
          <p:nvPr/>
        </p:nvSpPr>
        <p:spPr>
          <a:xfrm>
            <a:off x="6095847" y="445770"/>
            <a:ext cx="54864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3D00"/>
                </a:solidFill>
              </a:rPr>
              <a:t>ÖRNEK ALARMLAR</a:t>
            </a:r>
            <a:endParaRPr/>
          </a:p>
        </p:txBody>
      </p:sp>
      <p:sp>
        <p:nvSpPr>
          <p:cNvPr id="17" name="Google Shape;522;p28">
            <a:extLst>
              <a:ext uri="{FF2B5EF4-FFF2-40B4-BE49-F238E27FC236}">
                <a16:creationId xmlns:a16="http://schemas.microsoft.com/office/drawing/2014/main" id="{DDFF9601-92D2-6190-9D98-1ABDD60492C6}"/>
              </a:ext>
            </a:extLst>
          </p:cNvPr>
          <p:cNvSpPr txBox="1"/>
          <p:nvPr/>
        </p:nvSpPr>
        <p:spPr>
          <a:xfrm>
            <a:off x="609584" y="1371600"/>
            <a:ext cx="10972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F1F0E5"/>
                </a:solidFill>
              </a:rPr>
              <a:t>Sahadan Gerçek Alarmlar</a:t>
            </a:r>
            <a:endParaRPr/>
          </a:p>
        </p:txBody>
      </p:sp>
      <p:pic>
        <p:nvPicPr>
          <p:cNvPr id="19" name="Google Shape;526;p28" title="854de21c-3897-41ec-b505-eaaa1c2eea1c_b802d729-12a0-4d5c-8211-503a465b1153_1787407496.mp4.processed-ezgif.com-video-to-gif-converter.gif">
            <a:extLst>
              <a:ext uri="{FF2B5EF4-FFF2-40B4-BE49-F238E27FC236}">
                <a16:creationId xmlns:a16="http://schemas.microsoft.com/office/drawing/2014/main" id="{94981712-6706-924A-9FE5-545AEB0EC5B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325" y="2091138"/>
            <a:ext cx="5088276" cy="28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527;p28">
            <a:extLst>
              <a:ext uri="{FF2B5EF4-FFF2-40B4-BE49-F238E27FC236}">
                <a16:creationId xmlns:a16="http://schemas.microsoft.com/office/drawing/2014/main" id="{30166247-64CA-2124-5849-3F57EF591B5B}"/>
              </a:ext>
            </a:extLst>
          </p:cNvPr>
          <p:cNvSpPr txBox="1"/>
          <p:nvPr/>
        </p:nvSpPr>
        <p:spPr>
          <a:xfrm>
            <a:off x="7962950" y="5064175"/>
            <a:ext cx="2477700" cy="2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Yüksek Alan Alarmı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" name="Google Shape;528;p28" title="f86f5349-9e88-4206-b695-d5bc98ede310_c8b68c87-2da4-4cc0-9599-309990e3fc91_1787956785.mp4.processed-ezgif.com-video-to-gif-converter.gif">
            <a:extLst>
              <a:ext uri="{FF2B5EF4-FFF2-40B4-BE49-F238E27FC236}">
                <a16:creationId xmlns:a16="http://schemas.microsoft.com/office/drawing/2014/main" id="{D2275881-EEC4-0FDE-916D-65DF1975AFF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61200" y="2054763"/>
            <a:ext cx="5220744" cy="293667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529;p28">
            <a:extLst>
              <a:ext uri="{FF2B5EF4-FFF2-40B4-BE49-F238E27FC236}">
                <a16:creationId xmlns:a16="http://schemas.microsoft.com/office/drawing/2014/main" id="{7520C304-6EE2-6C9C-DCC8-DC9A85B87C0E}"/>
              </a:ext>
            </a:extLst>
          </p:cNvPr>
          <p:cNvSpPr txBox="1"/>
          <p:nvPr/>
        </p:nvSpPr>
        <p:spPr>
          <a:xfrm>
            <a:off x="1764050" y="5064175"/>
            <a:ext cx="3279300" cy="2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Statik Sınırlı Alan Alarmı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7286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919D78-6234-48D4-7E98-D99531D8C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4304DB88-0E04-F097-BD4E-6DEC2B823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A8D47B-53FC-7864-6344-893C34F0C76B}"/>
              </a:ext>
            </a:extLst>
          </p:cNvPr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85456D-5548-C6C8-11B8-B0A4E3C9576A}"/>
              </a:ext>
            </a:extLst>
          </p:cNvPr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956E1EA-A13C-1CD3-18F1-AFDCB0DED7E6}"/>
              </a:ext>
            </a:extLst>
          </p:cNvPr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17C5FE2-33C4-3EAA-EC4D-0C5770920180}"/>
              </a:ext>
            </a:extLst>
          </p:cNvPr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F61954-9B49-6459-C696-D85F31A94573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EE280E6-7213-EA06-F310-911885E12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  <p:sp>
        <p:nvSpPr>
          <p:cNvPr id="27" name="Google Shape;548;p30">
            <a:extLst>
              <a:ext uri="{FF2B5EF4-FFF2-40B4-BE49-F238E27FC236}">
                <a16:creationId xmlns:a16="http://schemas.microsoft.com/office/drawing/2014/main" id="{7A90F5E0-9E8A-0F12-0B99-E8D41A95B069}"/>
              </a:ext>
            </a:extLst>
          </p:cNvPr>
          <p:cNvSpPr txBox="1"/>
          <p:nvPr/>
        </p:nvSpPr>
        <p:spPr>
          <a:xfrm>
            <a:off x="6095847" y="445770"/>
            <a:ext cx="548626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İŞLETİM MODELİ</a:t>
            </a:r>
            <a:endParaRPr/>
          </a:p>
        </p:txBody>
      </p:sp>
      <p:sp>
        <p:nvSpPr>
          <p:cNvPr id="29" name="Google Shape;549;p30">
            <a:extLst>
              <a:ext uri="{FF2B5EF4-FFF2-40B4-BE49-F238E27FC236}">
                <a16:creationId xmlns:a16="http://schemas.microsoft.com/office/drawing/2014/main" id="{77E9B891-B9A2-D6CB-AF7B-1224C0CED6E8}"/>
              </a:ext>
            </a:extLst>
          </p:cNvPr>
          <p:cNvSpPr txBox="1"/>
          <p:nvPr/>
        </p:nvSpPr>
        <p:spPr>
          <a:xfrm>
            <a:off x="609584" y="1371600"/>
            <a:ext cx="10972525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Kapalı döngü işletim modeli</a:t>
            </a:r>
            <a:endParaRPr/>
          </a:p>
        </p:txBody>
      </p:sp>
      <p:sp>
        <p:nvSpPr>
          <p:cNvPr id="31" name="Google Shape;550;p30">
            <a:extLst>
              <a:ext uri="{FF2B5EF4-FFF2-40B4-BE49-F238E27FC236}">
                <a16:creationId xmlns:a16="http://schemas.microsoft.com/office/drawing/2014/main" id="{E054143D-65B7-D629-19CC-3D27C7B429D5}"/>
              </a:ext>
            </a:extLst>
          </p:cNvPr>
          <p:cNvSpPr txBox="1"/>
          <p:nvPr/>
        </p:nvSpPr>
        <p:spPr>
          <a:xfrm>
            <a:off x="609584" y="2160270"/>
            <a:ext cx="9509522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Tiryaki'nin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İSG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rutinine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gömülü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bir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işletim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500" b="0" i="0" u="none" strike="noStrike" cap="none" dirty="0" err="1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döngüsü</a:t>
            </a:r>
            <a:r>
              <a:rPr lang="en-US" sz="1500" b="0" i="0" u="none" strike="noStrike" cap="none" dirty="0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33" name="Google Shape;551;p30">
            <a:extLst>
              <a:ext uri="{FF2B5EF4-FFF2-40B4-BE49-F238E27FC236}">
                <a16:creationId xmlns:a16="http://schemas.microsoft.com/office/drawing/2014/main" id="{9EA8D8CB-13A6-3916-67F5-1D0B9858D50E}"/>
              </a:ext>
            </a:extLst>
          </p:cNvPr>
          <p:cNvSpPr/>
          <p:nvPr/>
        </p:nvSpPr>
        <p:spPr>
          <a:xfrm>
            <a:off x="609584" y="2880360"/>
            <a:ext cx="1979931" cy="2811779"/>
          </a:xfrm>
          <a:prstGeom prst="roundRect">
            <a:avLst>
              <a:gd name="adj" fmla="val 5542"/>
            </a:avLst>
          </a:prstGeom>
          <a:noFill/>
          <a:ln w="12700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552;p30">
            <a:extLst>
              <a:ext uri="{FF2B5EF4-FFF2-40B4-BE49-F238E27FC236}">
                <a16:creationId xmlns:a16="http://schemas.microsoft.com/office/drawing/2014/main" id="{0FDC5755-8856-0B16-8613-1FE2A013C5CD}"/>
              </a:ext>
            </a:extLst>
          </p:cNvPr>
          <p:cNvSpPr txBox="1"/>
          <p:nvPr/>
        </p:nvSpPr>
        <p:spPr>
          <a:xfrm>
            <a:off x="768076" y="3051810"/>
            <a:ext cx="166294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/>
          </a:p>
        </p:txBody>
      </p:sp>
      <p:sp>
        <p:nvSpPr>
          <p:cNvPr id="37" name="Google Shape;553;p30">
            <a:extLst>
              <a:ext uri="{FF2B5EF4-FFF2-40B4-BE49-F238E27FC236}">
                <a16:creationId xmlns:a16="http://schemas.microsoft.com/office/drawing/2014/main" id="{2D5DA39E-AFF6-B3E5-423E-A24B48A3844F}"/>
              </a:ext>
            </a:extLst>
          </p:cNvPr>
          <p:cNvSpPr txBox="1"/>
          <p:nvPr/>
        </p:nvSpPr>
        <p:spPr>
          <a:xfrm>
            <a:off x="768076" y="3669030"/>
            <a:ext cx="166294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Tespit</a:t>
            </a:r>
            <a:endParaRPr/>
          </a:p>
        </p:txBody>
      </p:sp>
      <p:sp>
        <p:nvSpPr>
          <p:cNvPr id="39" name="Google Shape;554;p30">
            <a:extLst>
              <a:ext uri="{FF2B5EF4-FFF2-40B4-BE49-F238E27FC236}">
                <a16:creationId xmlns:a16="http://schemas.microsoft.com/office/drawing/2014/main" id="{82DBCDEA-51BB-78CF-422E-67A5A7D73EDA}"/>
              </a:ext>
            </a:extLst>
          </p:cNvPr>
          <p:cNvSpPr txBox="1"/>
          <p:nvPr/>
        </p:nvSpPr>
        <p:spPr>
          <a:xfrm>
            <a:off x="768076" y="4286250"/>
            <a:ext cx="1662947" cy="92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7/24 yapay zekâ gözlemi; kural ihlalleri anlık olarak kaydedilir ve önem seviyesine göre sınıflanır.</a:t>
            </a:r>
            <a:endParaRPr/>
          </a:p>
        </p:txBody>
      </p:sp>
      <p:sp>
        <p:nvSpPr>
          <p:cNvPr id="41" name="Google Shape;555;p30">
            <a:extLst>
              <a:ext uri="{FF2B5EF4-FFF2-40B4-BE49-F238E27FC236}">
                <a16:creationId xmlns:a16="http://schemas.microsoft.com/office/drawing/2014/main" id="{17FC972A-44B5-8AFC-31EC-3BBF4D7B0A77}"/>
              </a:ext>
            </a:extLst>
          </p:cNvPr>
          <p:cNvSpPr txBox="1"/>
          <p:nvPr/>
        </p:nvSpPr>
        <p:spPr>
          <a:xfrm>
            <a:off x="768076" y="5109209"/>
            <a:ext cx="1662947" cy="425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248.701 GÖZLEM</a:t>
            </a:r>
            <a:endParaRPr/>
          </a:p>
        </p:txBody>
      </p:sp>
      <p:sp>
        <p:nvSpPr>
          <p:cNvPr id="43" name="Google Shape;556;p30">
            <a:extLst>
              <a:ext uri="{FF2B5EF4-FFF2-40B4-BE49-F238E27FC236}">
                <a16:creationId xmlns:a16="http://schemas.microsoft.com/office/drawing/2014/main" id="{3AAFBA41-FFE8-452E-A302-51E03ACD5325}"/>
              </a:ext>
            </a:extLst>
          </p:cNvPr>
          <p:cNvSpPr txBox="1"/>
          <p:nvPr/>
        </p:nvSpPr>
        <p:spPr>
          <a:xfrm>
            <a:off x="2641328" y="4139946"/>
            <a:ext cx="164592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/>
          </a:p>
        </p:txBody>
      </p:sp>
      <p:sp>
        <p:nvSpPr>
          <p:cNvPr id="45" name="Google Shape;557;p30">
            <a:extLst>
              <a:ext uri="{FF2B5EF4-FFF2-40B4-BE49-F238E27FC236}">
                <a16:creationId xmlns:a16="http://schemas.microsoft.com/office/drawing/2014/main" id="{74FC1136-57C5-646B-98AB-6E5DA69A45C4}"/>
              </a:ext>
            </a:extLst>
          </p:cNvPr>
          <p:cNvSpPr/>
          <p:nvPr/>
        </p:nvSpPr>
        <p:spPr>
          <a:xfrm>
            <a:off x="2857733" y="2880360"/>
            <a:ext cx="1979931" cy="2811779"/>
          </a:xfrm>
          <a:prstGeom prst="roundRect">
            <a:avLst>
              <a:gd name="adj" fmla="val 5542"/>
            </a:avLst>
          </a:prstGeom>
          <a:noFill/>
          <a:ln w="12700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558;p30">
            <a:extLst>
              <a:ext uri="{FF2B5EF4-FFF2-40B4-BE49-F238E27FC236}">
                <a16:creationId xmlns:a16="http://schemas.microsoft.com/office/drawing/2014/main" id="{4683DFD9-3474-8F52-7F98-4515A35B0755}"/>
              </a:ext>
            </a:extLst>
          </p:cNvPr>
          <p:cNvSpPr txBox="1"/>
          <p:nvPr/>
        </p:nvSpPr>
        <p:spPr>
          <a:xfrm>
            <a:off x="3016225" y="3051810"/>
            <a:ext cx="166294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/>
          </a:p>
        </p:txBody>
      </p:sp>
      <p:sp>
        <p:nvSpPr>
          <p:cNvPr id="49" name="Google Shape;559;p30">
            <a:extLst>
              <a:ext uri="{FF2B5EF4-FFF2-40B4-BE49-F238E27FC236}">
                <a16:creationId xmlns:a16="http://schemas.microsoft.com/office/drawing/2014/main" id="{7487E7AD-5D60-F491-6653-622F8A100D50}"/>
              </a:ext>
            </a:extLst>
          </p:cNvPr>
          <p:cNvSpPr txBox="1"/>
          <p:nvPr/>
        </p:nvSpPr>
        <p:spPr>
          <a:xfrm>
            <a:off x="3016225" y="3669030"/>
            <a:ext cx="166294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Değerlendir</a:t>
            </a:r>
            <a:endParaRPr/>
          </a:p>
        </p:txBody>
      </p:sp>
      <p:sp>
        <p:nvSpPr>
          <p:cNvPr id="51" name="Google Shape;560;p30">
            <a:extLst>
              <a:ext uri="{FF2B5EF4-FFF2-40B4-BE49-F238E27FC236}">
                <a16:creationId xmlns:a16="http://schemas.microsoft.com/office/drawing/2014/main" id="{1A6E7B80-A85A-4990-D144-047E75BE93EA}"/>
              </a:ext>
            </a:extLst>
          </p:cNvPr>
          <p:cNvSpPr txBox="1"/>
          <p:nvPr/>
        </p:nvSpPr>
        <p:spPr>
          <a:xfrm>
            <a:off x="3016225" y="4286250"/>
            <a:ext cx="1662947" cy="92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Alarm trendleri düzenli olarak taranır; artışa geçen senaryolar Tiryaki ekibine örnek görüntülerle iletilir.</a:t>
            </a:r>
            <a:endParaRPr/>
          </a:p>
        </p:txBody>
      </p:sp>
      <p:sp>
        <p:nvSpPr>
          <p:cNvPr id="53" name="Google Shape;561;p30">
            <a:extLst>
              <a:ext uri="{FF2B5EF4-FFF2-40B4-BE49-F238E27FC236}">
                <a16:creationId xmlns:a16="http://schemas.microsoft.com/office/drawing/2014/main" id="{2F729607-F50E-E4CB-9B19-82AB89873DD9}"/>
              </a:ext>
            </a:extLst>
          </p:cNvPr>
          <p:cNvSpPr txBox="1"/>
          <p:nvPr/>
        </p:nvSpPr>
        <p:spPr>
          <a:xfrm>
            <a:off x="3016225" y="5109209"/>
            <a:ext cx="1662947" cy="425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12 HAZ 2026 TOPLANTISI</a:t>
            </a:r>
            <a:endParaRPr/>
          </a:p>
        </p:txBody>
      </p:sp>
      <p:sp>
        <p:nvSpPr>
          <p:cNvPr id="55" name="Google Shape;562;p30">
            <a:extLst>
              <a:ext uri="{FF2B5EF4-FFF2-40B4-BE49-F238E27FC236}">
                <a16:creationId xmlns:a16="http://schemas.microsoft.com/office/drawing/2014/main" id="{3B496479-A610-80C6-0B8D-8360662F7DDD}"/>
              </a:ext>
            </a:extLst>
          </p:cNvPr>
          <p:cNvSpPr txBox="1"/>
          <p:nvPr/>
        </p:nvSpPr>
        <p:spPr>
          <a:xfrm>
            <a:off x="4889477" y="4139946"/>
            <a:ext cx="164592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/>
          </a:p>
        </p:txBody>
      </p:sp>
      <p:sp>
        <p:nvSpPr>
          <p:cNvPr id="57" name="Google Shape;563;p30">
            <a:extLst>
              <a:ext uri="{FF2B5EF4-FFF2-40B4-BE49-F238E27FC236}">
                <a16:creationId xmlns:a16="http://schemas.microsoft.com/office/drawing/2014/main" id="{D5EA2B94-6B37-815E-D0BC-A4D1001E9A69}"/>
              </a:ext>
            </a:extLst>
          </p:cNvPr>
          <p:cNvSpPr/>
          <p:nvPr/>
        </p:nvSpPr>
        <p:spPr>
          <a:xfrm>
            <a:off x="5105881" y="2880360"/>
            <a:ext cx="1979931" cy="2811779"/>
          </a:xfrm>
          <a:prstGeom prst="roundRect">
            <a:avLst>
              <a:gd name="adj" fmla="val 5542"/>
            </a:avLst>
          </a:prstGeom>
          <a:noFill/>
          <a:ln w="12700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64;p30">
            <a:extLst>
              <a:ext uri="{FF2B5EF4-FFF2-40B4-BE49-F238E27FC236}">
                <a16:creationId xmlns:a16="http://schemas.microsoft.com/office/drawing/2014/main" id="{6E819445-6114-5868-E784-E85F043A7601}"/>
              </a:ext>
            </a:extLst>
          </p:cNvPr>
          <p:cNvSpPr txBox="1"/>
          <p:nvPr/>
        </p:nvSpPr>
        <p:spPr>
          <a:xfrm>
            <a:off x="5264373" y="3051810"/>
            <a:ext cx="166294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/>
          </a:p>
        </p:txBody>
      </p:sp>
      <p:sp>
        <p:nvSpPr>
          <p:cNvPr id="61" name="Google Shape;565;p30">
            <a:extLst>
              <a:ext uri="{FF2B5EF4-FFF2-40B4-BE49-F238E27FC236}">
                <a16:creationId xmlns:a16="http://schemas.microsoft.com/office/drawing/2014/main" id="{0B3F17D7-B10F-C044-611C-66B250E6F04C}"/>
              </a:ext>
            </a:extLst>
          </p:cNvPr>
          <p:cNvSpPr txBox="1"/>
          <p:nvPr/>
        </p:nvSpPr>
        <p:spPr>
          <a:xfrm>
            <a:off x="5264373" y="3669030"/>
            <a:ext cx="166294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Kalibre et</a:t>
            </a:r>
            <a:endParaRPr/>
          </a:p>
        </p:txBody>
      </p:sp>
      <p:sp>
        <p:nvSpPr>
          <p:cNvPr id="63" name="Google Shape;566;p30">
            <a:extLst>
              <a:ext uri="{FF2B5EF4-FFF2-40B4-BE49-F238E27FC236}">
                <a16:creationId xmlns:a16="http://schemas.microsoft.com/office/drawing/2014/main" id="{15463771-2AE7-11B8-B96D-713452DCEB4F}"/>
              </a:ext>
            </a:extLst>
          </p:cNvPr>
          <p:cNvSpPr txBox="1"/>
          <p:nvPr/>
        </p:nvSpPr>
        <p:spPr>
          <a:xfrm>
            <a:off x="5264373" y="4286250"/>
            <a:ext cx="1662947" cy="92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Tesise özel kural ve model, sahada birlikte yapılan simülasyon oturumlarıyla doğrulanır.</a:t>
            </a:r>
            <a:endParaRPr/>
          </a:p>
        </p:txBody>
      </p:sp>
      <p:sp>
        <p:nvSpPr>
          <p:cNvPr id="65" name="Google Shape;567;p30">
            <a:extLst>
              <a:ext uri="{FF2B5EF4-FFF2-40B4-BE49-F238E27FC236}">
                <a16:creationId xmlns:a16="http://schemas.microsoft.com/office/drawing/2014/main" id="{BC15B4E7-1FC2-2145-9CA4-5BCCC174B68A}"/>
              </a:ext>
            </a:extLst>
          </p:cNvPr>
          <p:cNvSpPr txBox="1"/>
          <p:nvPr/>
        </p:nvSpPr>
        <p:spPr>
          <a:xfrm>
            <a:off x="5264373" y="5109209"/>
            <a:ext cx="1662947" cy="425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14 AĞU 2026 SAHA OTURUMU</a:t>
            </a:r>
            <a:endParaRPr/>
          </a:p>
        </p:txBody>
      </p:sp>
      <p:sp>
        <p:nvSpPr>
          <p:cNvPr id="67" name="Google Shape;568;p30">
            <a:extLst>
              <a:ext uri="{FF2B5EF4-FFF2-40B4-BE49-F238E27FC236}">
                <a16:creationId xmlns:a16="http://schemas.microsoft.com/office/drawing/2014/main" id="{24621A22-D4D0-8F77-D5C8-AF7D1A8F2446}"/>
              </a:ext>
            </a:extLst>
          </p:cNvPr>
          <p:cNvSpPr txBox="1"/>
          <p:nvPr/>
        </p:nvSpPr>
        <p:spPr>
          <a:xfrm>
            <a:off x="7137625" y="4139946"/>
            <a:ext cx="164592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/>
          </a:p>
        </p:txBody>
      </p:sp>
      <p:sp>
        <p:nvSpPr>
          <p:cNvPr id="69" name="Google Shape;569;p30">
            <a:extLst>
              <a:ext uri="{FF2B5EF4-FFF2-40B4-BE49-F238E27FC236}">
                <a16:creationId xmlns:a16="http://schemas.microsoft.com/office/drawing/2014/main" id="{EFE52075-2841-1637-0387-11AE0355855D}"/>
              </a:ext>
            </a:extLst>
          </p:cNvPr>
          <p:cNvSpPr/>
          <p:nvPr/>
        </p:nvSpPr>
        <p:spPr>
          <a:xfrm>
            <a:off x="7354030" y="2880360"/>
            <a:ext cx="1979931" cy="2811779"/>
          </a:xfrm>
          <a:prstGeom prst="roundRect">
            <a:avLst>
              <a:gd name="adj" fmla="val 5542"/>
            </a:avLst>
          </a:prstGeom>
          <a:noFill/>
          <a:ln w="12700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570;p30">
            <a:extLst>
              <a:ext uri="{FF2B5EF4-FFF2-40B4-BE49-F238E27FC236}">
                <a16:creationId xmlns:a16="http://schemas.microsoft.com/office/drawing/2014/main" id="{BC648D88-12B4-04DD-DB47-B0189897795F}"/>
              </a:ext>
            </a:extLst>
          </p:cNvPr>
          <p:cNvSpPr txBox="1"/>
          <p:nvPr/>
        </p:nvSpPr>
        <p:spPr>
          <a:xfrm>
            <a:off x="7512522" y="3051810"/>
            <a:ext cx="166294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/>
          </a:p>
        </p:txBody>
      </p:sp>
      <p:sp>
        <p:nvSpPr>
          <p:cNvPr id="73" name="Google Shape;571;p30">
            <a:extLst>
              <a:ext uri="{FF2B5EF4-FFF2-40B4-BE49-F238E27FC236}">
                <a16:creationId xmlns:a16="http://schemas.microsoft.com/office/drawing/2014/main" id="{437A8993-2698-2B2A-D320-22AC508533F2}"/>
              </a:ext>
            </a:extLst>
          </p:cNvPr>
          <p:cNvSpPr txBox="1"/>
          <p:nvPr/>
        </p:nvSpPr>
        <p:spPr>
          <a:xfrm>
            <a:off x="7512522" y="3669030"/>
            <a:ext cx="166294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Sahada uygula</a:t>
            </a:r>
            <a:endParaRPr/>
          </a:p>
        </p:txBody>
      </p:sp>
      <p:sp>
        <p:nvSpPr>
          <p:cNvPr id="75" name="Google Shape;572;p30">
            <a:extLst>
              <a:ext uri="{FF2B5EF4-FFF2-40B4-BE49-F238E27FC236}">
                <a16:creationId xmlns:a16="http://schemas.microsoft.com/office/drawing/2014/main" id="{6DDC3928-5EFC-91FB-6E67-B62448987E0A}"/>
              </a:ext>
            </a:extLst>
          </p:cNvPr>
          <p:cNvSpPr txBox="1"/>
          <p:nvPr/>
        </p:nvSpPr>
        <p:spPr>
          <a:xfrm>
            <a:off x="7512522" y="4286250"/>
            <a:ext cx="1662947" cy="92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Kural ihlalleri fiziksel düzenleme, işaretleme ve farkındalık çalışmalarına dönüştürülür.</a:t>
            </a:r>
            <a:endParaRPr/>
          </a:p>
        </p:txBody>
      </p:sp>
      <p:sp>
        <p:nvSpPr>
          <p:cNvPr id="77" name="Google Shape;573;p30">
            <a:extLst>
              <a:ext uri="{FF2B5EF4-FFF2-40B4-BE49-F238E27FC236}">
                <a16:creationId xmlns:a16="http://schemas.microsoft.com/office/drawing/2014/main" id="{CB6BEFE6-80DF-172B-388A-CCA6EAF69376}"/>
              </a:ext>
            </a:extLst>
          </p:cNvPr>
          <p:cNvSpPr txBox="1"/>
          <p:nvPr/>
        </p:nvSpPr>
        <p:spPr>
          <a:xfrm>
            <a:off x="7512522" y="5109209"/>
            <a:ext cx="1662947" cy="425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KORKULUK: %30,8 → %73,2</a:t>
            </a:r>
            <a:endParaRPr/>
          </a:p>
        </p:txBody>
      </p:sp>
      <p:sp>
        <p:nvSpPr>
          <p:cNvPr id="79" name="Google Shape;574;p30">
            <a:extLst>
              <a:ext uri="{FF2B5EF4-FFF2-40B4-BE49-F238E27FC236}">
                <a16:creationId xmlns:a16="http://schemas.microsoft.com/office/drawing/2014/main" id="{315F6EA6-ADF4-4409-145C-2F5BC7D7F281}"/>
              </a:ext>
            </a:extLst>
          </p:cNvPr>
          <p:cNvSpPr txBox="1"/>
          <p:nvPr/>
        </p:nvSpPr>
        <p:spPr>
          <a:xfrm>
            <a:off x="9385774" y="4139946"/>
            <a:ext cx="164592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›</a:t>
            </a:r>
            <a:endParaRPr/>
          </a:p>
        </p:txBody>
      </p:sp>
      <p:sp>
        <p:nvSpPr>
          <p:cNvPr id="81" name="Google Shape;575;p30">
            <a:extLst>
              <a:ext uri="{FF2B5EF4-FFF2-40B4-BE49-F238E27FC236}">
                <a16:creationId xmlns:a16="http://schemas.microsoft.com/office/drawing/2014/main" id="{23E296BE-B734-E004-B1A8-4A715D6A4A74}"/>
              </a:ext>
            </a:extLst>
          </p:cNvPr>
          <p:cNvSpPr/>
          <p:nvPr/>
        </p:nvSpPr>
        <p:spPr>
          <a:xfrm>
            <a:off x="9602179" y="2880360"/>
            <a:ext cx="1979931" cy="2811779"/>
          </a:xfrm>
          <a:prstGeom prst="roundRect">
            <a:avLst>
              <a:gd name="adj" fmla="val 5542"/>
            </a:avLst>
          </a:prstGeom>
          <a:noFill/>
          <a:ln w="12700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576;p30">
            <a:extLst>
              <a:ext uri="{FF2B5EF4-FFF2-40B4-BE49-F238E27FC236}">
                <a16:creationId xmlns:a16="http://schemas.microsoft.com/office/drawing/2014/main" id="{7FF551A1-FB66-68F9-96CB-4C911230BB64}"/>
              </a:ext>
            </a:extLst>
          </p:cNvPr>
          <p:cNvSpPr txBox="1"/>
          <p:nvPr/>
        </p:nvSpPr>
        <p:spPr>
          <a:xfrm>
            <a:off x="9760671" y="3051810"/>
            <a:ext cx="166294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/>
          </a:p>
        </p:txBody>
      </p:sp>
      <p:sp>
        <p:nvSpPr>
          <p:cNvPr id="85" name="Google Shape;577;p30">
            <a:extLst>
              <a:ext uri="{FF2B5EF4-FFF2-40B4-BE49-F238E27FC236}">
                <a16:creationId xmlns:a16="http://schemas.microsoft.com/office/drawing/2014/main" id="{B6E574C9-0A33-6DA3-0885-AB9D650C849C}"/>
              </a:ext>
            </a:extLst>
          </p:cNvPr>
          <p:cNvSpPr txBox="1"/>
          <p:nvPr/>
        </p:nvSpPr>
        <p:spPr>
          <a:xfrm>
            <a:off x="9760671" y="3669030"/>
            <a:ext cx="1662947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Ölç</a:t>
            </a:r>
            <a:endParaRPr/>
          </a:p>
        </p:txBody>
      </p:sp>
      <p:sp>
        <p:nvSpPr>
          <p:cNvPr id="87" name="Google Shape;578;p30">
            <a:extLst>
              <a:ext uri="{FF2B5EF4-FFF2-40B4-BE49-F238E27FC236}">
                <a16:creationId xmlns:a16="http://schemas.microsoft.com/office/drawing/2014/main" id="{89E24319-1A9E-59CB-7EA4-24A70EEB9442}"/>
              </a:ext>
            </a:extLst>
          </p:cNvPr>
          <p:cNvSpPr txBox="1"/>
          <p:nvPr/>
        </p:nvSpPr>
        <p:spPr>
          <a:xfrm>
            <a:off x="9760671" y="4286250"/>
            <a:ext cx="1662947" cy="925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Bölge ve kural bazlı uyum puanı takip edilir; iyileşen alanlar kapatılır, düşük puanlılar önceliklenir.</a:t>
            </a:r>
            <a:endParaRPr/>
          </a:p>
        </p:txBody>
      </p:sp>
      <p:sp>
        <p:nvSpPr>
          <p:cNvPr id="89" name="Google Shape;579;p30">
            <a:extLst>
              <a:ext uri="{FF2B5EF4-FFF2-40B4-BE49-F238E27FC236}">
                <a16:creationId xmlns:a16="http://schemas.microsoft.com/office/drawing/2014/main" id="{6AC0862B-2DC7-606D-2980-1E8A9FD56C78}"/>
              </a:ext>
            </a:extLst>
          </p:cNvPr>
          <p:cNvSpPr txBox="1"/>
          <p:nvPr/>
        </p:nvSpPr>
        <p:spPr>
          <a:xfrm>
            <a:off x="9760671" y="5109209"/>
            <a:ext cx="1662947" cy="425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AYLIK UYUM PUANI</a:t>
            </a:r>
            <a:endParaRPr/>
          </a:p>
        </p:txBody>
      </p:sp>
      <p:sp>
        <p:nvSpPr>
          <p:cNvPr id="91" name="Google Shape;580;p30">
            <a:extLst>
              <a:ext uri="{FF2B5EF4-FFF2-40B4-BE49-F238E27FC236}">
                <a16:creationId xmlns:a16="http://schemas.microsoft.com/office/drawing/2014/main" id="{022335F2-FA24-AF1C-6326-50871B8E510E}"/>
              </a:ext>
            </a:extLst>
          </p:cNvPr>
          <p:cNvSpPr txBox="1"/>
          <p:nvPr/>
        </p:nvSpPr>
        <p:spPr>
          <a:xfrm>
            <a:off x="609584" y="5932170"/>
            <a:ext cx="109725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HER ADIM, PROGRAM KAYITLARINDA TARIHLI OLARAK IZLENEBILIR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40345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1A5C"/>
            </a:gs>
            <a:gs pos="60000">
              <a:srgbClr val="003087"/>
            </a:gs>
            <a:gs pos="100000">
              <a:srgbClr val="00214A"/>
            </a:gs>
          </a:gsLst>
          <a:lin ang="27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64A557-9701-A5F7-A2DB-59CEC10B2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>
            <a:extLst>
              <a:ext uri="{FF2B5EF4-FFF2-40B4-BE49-F238E27FC236}">
                <a16:creationId xmlns:a16="http://schemas.microsoft.com/office/drawing/2014/main" id="{CDFBB972-3FD8-84E8-366C-5BB3ADA31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FFB7983-5B03-2850-6555-ABDD4BE11066}"/>
              </a:ext>
            </a:extLst>
          </p:cNvPr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82A6F7-7009-5029-A2C9-D264380BB5D9}"/>
              </a:ext>
            </a:extLst>
          </p:cNvPr>
          <p:cNvSpPr/>
          <p:nvPr/>
        </p:nvSpPr>
        <p:spPr>
          <a:xfrm>
            <a:off x="457200" y="304800"/>
            <a:ext cx="11277600" cy="19050"/>
          </a:xfrm>
          <a:prstGeom prst="rect">
            <a:avLst/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98D31F3-1B71-38DC-B223-914BF2B6267D}"/>
              </a:ext>
            </a:extLst>
          </p:cNvPr>
          <p:cNvSpPr/>
          <p:nvPr/>
        </p:nvSpPr>
        <p:spPr>
          <a:xfrm>
            <a:off x="457200" y="6267450"/>
            <a:ext cx="381000" cy="28575"/>
          </a:xfrm>
          <a:prstGeom prst="roundRect">
            <a:avLst>
              <a:gd name="adj" fmla="val 50000"/>
            </a:avLst>
          </a:prstGeom>
          <a:solidFill>
            <a:srgbClr val="00B5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6F8368-7F59-EB89-2064-97D029F00E6C}"/>
              </a:ext>
            </a:extLst>
          </p:cNvPr>
          <p:cNvSpPr txBox="1"/>
          <p:nvPr/>
        </p:nvSpPr>
        <p:spPr>
          <a:xfrm>
            <a:off x="457188" y="6372065"/>
            <a:ext cx="111112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5" b="1" i="0">
                <a:solidFill>
                  <a:srgbClr val="8DC63F"/>
                </a:solidFill>
                <a:latin typeface="Montserrat"/>
              </a:rPr>
              <a:t>Eylül 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CDB8174-917A-F45B-C2C9-07788B312C29}"/>
              </a:ext>
            </a:extLst>
          </p:cNvPr>
          <p:cNvSpPr/>
          <p:nvPr/>
        </p:nvSpPr>
        <p:spPr>
          <a:xfrm>
            <a:off x="76200" y="6189263"/>
            <a:ext cx="12115495" cy="647885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9CD3D1A-60B4-5040-3885-2A7A1E622A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359" y="5826488"/>
            <a:ext cx="2179641" cy="1453094"/>
          </a:xfrm>
          <a:prstGeom prst="rect">
            <a:avLst/>
          </a:prstGeom>
        </p:spPr>
      </p:pic>
      <p:sp>
        <p:nvSpPr>
          <p:cNvPr id="13" name="Google Shape;590;p31">
            <a:extLst>
              <a:ext uri="{FF2B5EF4-FFF2-40B4-BE49-F238E27FC236}">
                <a16:creationId xmlns:a16="http://schemas.microsoft.com/office/drawing/2014/main" id="{62082505-4DDE-CAE3-7898-27F78AA40F5F}"/>
              </a:ext>
            </a:extLst>
          </p:cNvPr>
          <p:cNvSpPr txBox="1"/>
          <p:nvPr/>
        </p:nvSpPr>
        <p:spPr>
          <a:xfrm>
            <a:off x="6095847" y="445770"/>
            <a:ext cx="5486262" cy="24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YÖNETİŞİM VE EKİP</a:t>
            </a:r>
            <a:endParaRPr/>
          </a:p>
        </p:txBody>
      </p:sp>
      <p:sp>
        <p:nvSpPr>
          <p:cNvPr id="17" name="Google Shape;591;p31">
            <a:extLst>
              <a:ext uri="{FF2B5EF4-FFF2-40B4-BE49-F238E27FC236}">
                <a16:creationId xmlns:a16="http://schemas.microsoft.com/office/drawing/2014/main" id="{528F4AC7-59E6-511F-4B79-D84EC1D536DD}"/>
              </a:ext>
            </a:extLst>
          </p:cNvPr>
          <p:cNvSpPr txBox="1"/>
          <p:nvPr/>
        </p:nvSpPr>
        <p:spPr>
          <a:xfrm>
            <a:off x="609584" y="1371600"/>
            <a:ext cx="10972525" cy="75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Kim, ne sıklıkla, neye bakıyor</a:t>
            </a:r>
            <a:endParaRPr/>
          </a:p>
        </p:txBody>
      </p:sp>
      <p:sp>
        <p:nvSpPr>
          <p:cNvPr id="19" name="Google Shape;592;p31">
            <a:extLst>
              <a:ext uri="{FF2B5EF4-FFF2-40B4-BE49-F238E27FC236}">
                <a16:creationId xmlns:a16="http://schemas.microsoft.com/office/drawing/2014/main" id="{45ACA3D8-1086-8CBA-5E9A-FD960A83797B}"/>
              </a:ext>
            </a:extLst>
          </p:cNvPr>
          <p:cNvSpPr txBox="1"/>
          <p:nvPr/>
        </p:nvSpPr>
        <p:spPr>
          <a:xfrm>
            <a:off x="609584" y="2160270"/>
            <a:ext cx="9509522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Program bir kişiye değil, tanımlı bir ritme ve çapraz fonksiyonlu bir ekibe bağlı.</a:t>
            </a:r>
            <a:endParaRPr/>
          </a:p>
        </p:txBody>
      </p:sp>
      <p:sp>
        <p:nvSpPr>
          <p:cNvPr id="21" name="Google Shape;593;p31">
            <a:extLst>
              <a:ext uri="{FF2B5EF4-FFF2-40B4-BE49-F238E27FC236}">
                <a16:creationId xmlns:a16="http://schemas.microsoft.com/office/drawing/2014/main" id="{5575FDC4-D572-BAC8-F489-0547FFB9916A}"/>
              </a:ext>
            </a:extLst>
          </p:cNvPr>
          <p:cNvSpPr/>
          <p:nvPr/>
        </p:nvSpPr>
        <p:spPr>
          <a:xfrm>
            <a:off x="609584" y="2743200"/>
            <a:ext cx="5120511" cy="2880360"/>
          </a:xfrm>
          <a:prstGeom prst="roundRect">
            <a:avLst>
              <a:gd name="adj" fmla="val 3809"/>
            </a:avLst>
          </a:prstGeom>
          <a:noFill/>
          <a:ln w="9525" cap="flat" cmpd="sng">
            <a:solidFill>
              <a:srgbClr val="C2C2CD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594;p31">
            <a:extLst>
              <a:ext uri="{FF2B5EF4-FFF2-40B4-BE49-F238E27FC236}">
                <a16:creationId xmlns:a16="http://schemas.microsoft.com/office/drawing/2014/main" id="{3DEB935F-6D9C-3C37-0BFB-35B9E23FEBAF}"/>
              </a:ext>
            </a:extLst>
          </p:cNvPr>
          <p:cNvSpPr txBox="1"/>
          <p:nvPr/>
        </p:nvSpPr>
        <p:spPr>
          <a:xfrm>
            <a:off x="853418" y="2900934"/>
            <a:ext cx="463284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TOPLANTI RİTMİ</a:t>
            </a:r>
            <a:endParaRPr/>
          </a:p>
        </p:txBody>
      </p:sp>
      <p:sp>
        <p:nvSpPr>
          <p:cNvPr id="25" name="Google Shape;595;p31">
            <a:extLst>
              <a:ext uri="{FF2B5EF4-FFF2-40B4-BE49-F238E27FC236}">
                <a16:creationId xmlns:a16="http://schemas.microsoft.com/office/drawing/2014/main" id="{0A1CDD3C-513F-DA87-F9E8-AE48E4C14416}"/>
              </a:ext>
            </a:extLst>
          </p:cNvPr>
          <p:cNvSpPr txBox="1"/>
          <p:nvPr/>
        </p:nvSpPr>
        <p:spPr>
          <a:xfrm>
            <a:off x="853418" y="3278124"/>
            <a:ext cx="4632844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Sürekli · yapay zekâ gözlemi</a:t>
            </a:r>
            <a:endParaRPr/>
          </a:p>
        </p:txBody>
      </p:sp>
      <p:sp>
        <p:nvSpPr>
          <p:cNvPr id="27" name="Google Shape;596;p31">
            <a:extLst>
              <a:ext uri="{FF2B5EF4-FFF2-40B4-BE49-F238E27FC236}">
                <a16:creationId xmlns:a16="http://schemas.microsoft.com/office/drawing/2014/main" id="{B3C844A6-A795-F010-AE41-8AD527019044}"/>
              </a:ext>
            </a:extLst>
          </p:cNvPr>
          <p:cNvSpPr txBox="1"/>
          <p:nvPr/>
        </p:nvSpPr>
        <p:spPr>
          <a:xfrm>
            <a:off x="853418" y="3463290"/>
            <a:ext cx="4632900" cy="1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>
                <a:solidFill>
                  <a:srgbClr val="F1F0E5"/>
                </a:solidFill>
              </a:rPr>
              <a:t>20</a:t>
            </a: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 kamera, 60 kural, kesintisiz kayıt ve sınıflandırma</a:t>
            </a:r>
            <a:endParaRPr/>
          </a:p>
        </p:txBody>
      </p:sp>
      <p:sp>
        <p:nvSpPr>
          <p:cNvPr id="29" name="Google Shape;597;p31">
            <a:extLst>
              <a:ext uri="{FF2B5EF4-FFF2-40B4-BE49-F238E27FC236}">
                <a16:creationId xmlns:a16="http://schemas.microsoft.com/office/drawing/2014/main" id="{EA7FCE86-0C00-5B8A-F5CF-DC111A0D6E05}"/>
              </a:ext>
            </a:extLst>
          </p:cNvPr>
          <p:cNvSpPr txBox="1"/>
          <p:nvPr/>
        </p:nvSpPr>
        <p:spPr>
          <a:xfrm>
            <a:off x="853418" y="3703320"/>
            <a:ext cx="4632844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Düzenli · alarm trend taraması</a:t>
            </a:r>
            <a:endParaRPr/>
          </a:p>
        </p:txBody>
      </p:sp>
      <p:sp>
        <p:nvSpPr>
          <p:cNvPr id="31" name="Google Shape;598;p31">
            <a:extLst>
              <a:ext uri="{FF2B5EF4-FFF2-40B4-BE49-F238E27FC236}">
                <a16:creationId xmlns:a16="http://schemas.microsoft.com/office/drawing/2014/main" id="{86ECF274-9735-A9D7-6EB8-A8AB34D41B73}"/>
              </a:ext>
            </a:extLst>
          </p:cNvPr>
          <p:cNvSpPr txBox="1"/>
          <p:nvPr/>
        </p:nvSpPr>
        <p:spPr>
          <a:xfrm>
            <a:off x="853418" y="3888485"/>
            <a:ext cx="4632844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Artışa geçen senaryolar tespit edilip sahaya eskale edilir</a:t>
            </a:r>
            <a:endParaRPr/>
          </a:p>
        </p:txBody>
      </p:sp>
      <p:sp>
        <p:nvSpPr>
          <p:cNvPr id="33" name="Google Shape;599;p31">
            <a:extLst>
              <a:ext uri="{FF2B5EF4-FFF2-40B4-BE49-F238E27FC236}">
                <a16:creationId xmlns:a16="http://schemas.microsoft.com/office/drawing/2014/main" id="{CA193E68-D8F7-1C87-734C-A50682CF414B}"/>
              </a:ext>
            </a:extLst>
          </p:cNvPr>
          <p:cNvSpPr txBox="1"/>
          <p:nvPr/>
        </p:nvSpPr>
        <p:spPr>
          <a:xfrm>
            <a:off x="853418" y="4128515"/>
            <a:ext cx="4632844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Aylık · değerlendirme toplantısı</a:t>
            </a:r>
            <a:endParaRPr/>
          </a:p>
        </p:txBody>
      </p:sp>
      <p:sp>
        <p:nvSpPr>
          <p:cNvPr id="35" name="Google Shape;600;p31">
            <a:extLst>
              <a:ext uri="{FF2B5EF4-FFF2-40B4-BE49-F238E27FC236}">
                <a16:creationId xmlns:a16="http://schemas.microsoft.com/office/drawing/2014/main" id="{C2A362A8-5E4F-FB50-6A77-C4F3C23FD09B}"/>
              </a:ext>
            </a:extLst>
          </p:cNvPr>
          <p:cNvSpPr txBox="1"/>
          <p:nvPr/>
        </p:nvSpPr>
        <p:spPr>
          <a:xfrm>
            <a:off x="853418" y="4313681"/>
            <a:ext cx="4632844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Her ayın son haftası; alarm trendleri ve aksiyon takibi</a:t>
            </a:r>
            <a:endParaRPr/>
          </a:p>
        </p:txBody>
      </p:sp>
      <p:sp>
        <p:nvSpPr>
          <p:cNvPr id="37" name="Google Shape;601;p31">
            <a:extLst>
              <a:ext uri="{FF2B5EF4-FFF2-40B4-BE49-F238E27FC236}">
                <a16:creationId xmlns:a16="http://schemas.microsoft.com/office/drawing/2014/main" id="{A7D3BE8F-82DB-AF19-DB27-D66CB38D8C69}"/>
              </a:ext>
            </a:extLst>
          </p:cNvPr>
          <p:cNvSpPr txBox="1"/>
          <p:nvPr/>
        </p:nvSpPr>
        <p:spPr>
          <a:xfrm>
            <a:off x="853418" y="4553712"/>
            <a:ext cx="4632844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Dönemsel · genel değerlendirme</a:t>
            </a:r>
            <a:endParaRPr/>
          </a:p>
        </p:txBody>
      </p:sp>
      <p:sp>
        <p:nvSpPr>
          <p:cNvPr id="39" name="Google Shape;602;p31">
            <a:extLst>
              <a:ext uri="{FF2B5EF4-FFF2-40B4-BE49-F238E27FC236}">
                <a16:creationId xmlns:a16="http://schemas.microsoft.com/office/drawing/2014/main" id="{7C8652D2-AA39-942E-35F3-8AA0A8F4DE58}"/>
              </a:ext>
            </a:extLst>
          </p:cNvPr>
          <p:cNvSpPr txBox="1"/>
          <p:nvPr/>
        </p:nvSpPr>
        <p:spPr>
          <a:xfrm>
            <a:off x="853418" y="4738878"/>
            <a:ext cx="4632844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Ağu 2025 ve Haz 2026'da yapılan kapsamlı program incelemesi</a:t>
            </a:r>
            <a:endParaRPr/>
          </a:p>
        </p:txBody>
      </p:sp>
      <p:sp>
        <p:nvSpPr>
          <p:cNvPr id="41" name="Google Shape;603;p31">
            <a:extLst>
              <a:ext uri="{FF2B5EF4-FFF2-40B4-BE49-F238E27FC236}">
                <a16:creationId xmlns:a16="http://schemas.microsoft.com/office/drawing/2014/main" id="{DBDD0D3A-F274-B0CC-36B9-696EF77E1CD0}"/>
              </a:ext>
            </a:extLst>
          </p:cNvPr>
          <p:cNvSpPr txBox="1"/>
          <p:nvPr/>
        </p:nvSpPr>
        <p:spPr>
          <a:xfrm>
            <a:off x="853418" y="4978908"/>
            <a:ext cx="4632844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Periyodik · check-in</a:t>
            </a:r>
            <a:endParaRPr/>
          </a:p>
        </p:txBody>
      </p:sp>
      <p:sp>
        <p:nvSpPr>
          <p:cNvPr id="43" name="Google Shape;604;p31">
            <a:extLst>
              <a:ext uri="{FF2B5EF4-FFF2-40B4-BE49-F238E27FC236}">
                <a16:creationId xmlns:a16="http://schemas.microsoft.com/office/drawing/2014/main" id="{C8996447-CA22-D10C-FC45-65831980C44B}"/>
              </a:ext>
            </a:extLst>
          </p:cNvPr>
          <p:cNvSpPr txBox="1"/>
          <p:nvPr/>
        </p:nvSpPr>
        <p:spPr>
          <a:xfrm>
            <a:off x="853418" y="5164074"/>
            <a:ext cx="4632844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18 Ağu 2026'dan itibaren tekrarlayan operasyonel görüşme</a:t>
            </a:r>
            <a:endParaRPr/>
          </a:p>
        </p:txBody>
      </p:sp>
      <p:sp>
        <p:nvSpPr>
          <p:cNvPr id="45" name="Google Shape;605;p31">
            <a:extLst>
              <a:ext uri="{FF2B5EF4-FFF2-40B4-BE49-F238E27FC236}">
                <a16:creationId xmlns:a16="http://schemas.microsoft.com/office/drawing/2014/main" id="{0CBF1849-785B-DC04-D245-E300309D0FA6}"/>
              </a:ext>
            </a:extLst>
          </p:cNvPr>
          <p:cNvSpPr/>
          <p:nvPr/>
        </p:nvSpPr>
        <p:spPr>
          <a:xfrm>
            <a:off x="6461598" y="2743200"/>
            <a:ext cx="5120511" cy="2880360"/>
          </a:xfrm>
          <a:prstGeom prst="roundRect">
            <a:avLst>
              <a:gd name="adj" fmla="val 3809"/>
            </a:avLst>
          </a:prstGeom>
          <a:noFill/>
          <a:ln w="15875" cap="flat" cmpd="sng">
            <a:solidFill>
              <a:srgbClr val="FF3D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606;p31">
            <a:extLst>
              <a:ext uri="{FF2B5EF4-FFF2-40B4-BE49-F238E27FC236}">
                <a16:creationId xmlns:a16="http://schemas.microsoft.com/office/drawing/2014/main" id="{A463E276-A8A7-C4FD-AE52-E3EA08BD65D4}"/>
              </a:ext>
            </a:extLst>
          </p:cNvPr>
          <p:cNvSpPr txBox="1"/>
          <p:nvPr/>
        </p:nvSpPr>
        <p:spPr>
          <a:xfrm>
            <a:off x="6705432" y="2900934"/>
            <a:ext cx="4632844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FF3D00"/>
                </a:solidFill>
                <a:latin typeface="Arial"/>
                <a:ea typeface="Arial"/>
                <a:cs typeface="Arial"/>
                <a:sym typeface="Arial"/>
              </a:rPr>
              <a:t>PROJE EKİBİ · ~20 KİŞİ</a:t>
            </a:r>
            <a:endParaRPr/>
          </a:p>
        </p:txBody>
      </p:sp>
      <p:sp>
        <p:nvSpPr>
          <p:cNvPr id="49" name="Google Shape;607;p31">
            <a:extLst>
              <a:ext uri="{FF2B5EF4-FFF2-40B4-BE49-F238E27FC236}">
                <a16:creationId xmlns:a16="http://schemas.microsoft.com/office/drawing/2014/main" id="{00CD2025-6BDE-CF47-B02F-3ED4B089F969}"/>
              </a:ext>
            </a:extLst>
          </p:cNvPr>
          <p:cNvSpPr txBox="1"/>
          <p:nvPr/>
        </p:nvSpPr>
        <p:spPr>
          <a:xfrm>
            <a:off x="6705432" y="3278124"/>
            <a:ext cx="4632844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Tiryaki Ttech · BT ve dijital dönüşüm</a:t>
            </a:r>
            <a:endParaRPr/>
          </a:p>
        </p:txBody>
      </p:sp>
      <p:sp>
        <p:nvSpPr>
          <p:cNvPr id="51" name="Google Shape;608;p31">
            <a:extLst>
              <a:ext uri="{FF2B5EF4-FFF2-40B4-BE49-F238E27FC236}">
                <a16:creationId xmlns:a16="http://schemas.microsoft.com/office/drawing/2014/main" id="{54EEBD89-F9AF-6D4A-EB50-D8660F7F1BBB}"/>
              </a:ext>
            </a:extLst>
          </p:cNvPr>
          <p:cNvSpPr txBox="1"/>
          <p:nvPr/>
        </p:nvSpPr>
        <p:spPr>
          <a:xfrm>
            <a:off x="6705432" y="3463290"/>
            <a:ext cx="4632844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Altyapı, bulut mimarisi, siber güvenlik ve KVKK uyumu</a:t>
            </a:r>
            <a:endParaRPr/>
          </a:p>
        </p:txBody>
      </p:sp>
      <p:sp>
        <p:nvSpPr>
          <p:cNvPr id="53" name="Google Shape;609;p31">
            <a:extLst>
              <a:ext uri="{FF2B5EF4-FFF2-40B4-BE49-F238E27FC236}">
                <a16:creationId xmlns:a16="http://schemas.microsoft.com/office/drawing/2014/main" id="{245D8D9D-58C3-8AD8-AACF-784A243AE4C4}"/>
              </a:ext>
            </a:extLst>
          </p:cNvPr>
          <p:cNvSpPr txBox="1"/>
          <p:nvPr/>
        </p:nvSpPr>
        <p:spPr>
          <a:xfrm>
            <a:off x="6705432" y="3703320"/>
            <a:ext cx="4632844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Tesis mühendisliği</a:t>
            </a:r>
            <a:endParaRPr/>
          </a:p>
        </p:txBody>
      </p:sp>
      <p:sp>
        <p:nvSpPr>
          <p:cNvPr id="55" name="Google Shape;610;p31">
            <a:extLst>
              <a:ext uri="{FF2B5EF4-FFF2-40B4-BE49-F238E27FC236}">
                <a16:creationId xmlns:a16="http://schemas.microsoft.com/office/drawing/2014/main" id="{0ED8D682-E87C-921E-3394-E1AD4B947EE5}"/>
              </a:ext>
            </a:extLst>
          </p:cNvPr>
          <p:cNvSpPr txBox="1"/>
          <p:nvPr/>
        </p:nvSpPr>
        <p:spPr>
          <a:xfrm>
            <a:off x="6705432" y="3888485"/>
            <a:ext cx="4632844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Kamera konumlandırma, bölge tanımları, saha simülasyonu</a:t>
            </a:r>
            <a:endParaRPr/>
          </a:p>
        </p:txBody>
      </p:sp>
      <p:sp>
        <p:nvSpPr>
          <p:cNvPr id="57" name="Google Shape;611;p31">
            <a:extLst>
              <a:ext uri="{FF2B5EF4-FFF2-40B4-BE49-F238E27FC236}">
                <a16:creationId xmlns:a16="http://schemas.microsoft.com/office/drawing/2014/main" id="{82B35249-1DE0-1764-B1B0-4D6E17790893}"/>
              </a:ext>
            </a:extLst>
          </p:cNvPr>
          <p:cNvSpPr txBox="1"/>
          <p:nvPr/>
        </p:nvSpPr>
        <p:spPr>
          <a:xfrm>
            <a:off x="6705432" y="4128515"/>
            <a:ext cx="4632844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İSG-Ç ekibi</a:t>
            </a:r>
            <a:endParaRPr/>
          </a:p>
        </p:txBody>
      </p:sp>
      <p:sp>
        <p:nvSpPr>
          <p:cNvPr id="59" name="Google Shape;612;p31">
            <a:extLst>
              <a:ext uri="{FF2B5EF4-FFF2-40B4-BE49-F238E27FC236}">
                <a16:creationId xmlns:a16="http://schemas.microsoft.com/office/drawing/2014/main" id="{FF601B4F-D076-882E-B309-607FB81CD429}"/>
              </a:ext>
            </a:extLst>
          </p:cNvPr>
          <p:cNvSpPr txBox="1"/>
          <p:nvPr/>
        </p:nvSpPr>
        <p:spPr>
          <a:xfrm>
            <a:off x="6705432" y="4313681"/>
            <a:ext cx="4632844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Alarm değerlendirmesi, düzeltici faaliyet, eğitim</a:t>
            </a:r>
            <a:endParaRPr/>
          </a:p>
        </p:txBody>
      </p:sp>
      <p:sp>
        <p:nvSpPr>
          <p:cNvPr id="61" name="Google Shape;613;p31">
            <a:extLst>
              <a:ext uri="{FF2B5EF4-FFF2-40B4-BE49-F238E27FC236}">
                <a16:creationId xmlns:a16="http://schemas.microsoft.com/office/drawing/2014/main" id="{A62E273E-62A2-CB79-AC07-57D1B9EC6982}"/>
              </a:ext>
            </a:extLst>
          </p:cNvPr>
          <p:cNvSpPr txBox="1"/>
          <p:nvPr/>
        </p:nvSpPr>
        <p:spPr>
          <a:xfrm>
            <a:off x="6705432" y="4553712"/>
            <a:ext cx="4632844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Üretim ve lojistik</a:t>
            </a:r>
            <a:endParaRPr/>
          </a:p>
        </p:txBody>
      </p:sp>
      <p:sp>
        <p:nvSpPr>
          <p:cNvPr id="63" name="Google Shape;614;p31">
            <a:extLst>
              <a:ext uri="{FF2B5EF4-FFF2-40B4-BE49-F238E27FC236}">
                <a16:creationId xmlns:a16="http://schemas.microsoft.com/office/drawing/2014/main" id="{DFB254D9-556C-8D71-6BF9-DBB7CA3773DB}"/>
              </a:ext>
            </a:extLst>
          </p:cNvPr>
          <p:cNvSpPr txBox="1"/>
          <p:nvPr/>
        </p:nvSpPr>
        <p:spPr>
          <a:xfrm>
            <a:off x="6705432" y="4738878"/>
            <a:ext cx="4632844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Fabrika içi lojistik operasyonlarında kural uygulaması</a:t>
            </a:r>
            <a:endParaRPr/>
          </a:p>
        </p:txBody>
      </p:sp>
      <p:sp>
        <p:nvSpPr>
          <p:cNvPr id="65" name="Google Shape;615;p31">
            <a:extLst>
              <a:ext uri="{FF2B5EF4-FFF2-40B4-BE49-F238E27FC236}">
                <a16:creationId xmlns:a16="http://schemas.microsoft.com/office/drawing/2014/main" id="{DC468E29-8DAE-3759-0DC8-C1626D986DC0}"/>
              </a:ext>
            </a:extLst>
          </p:cNvPr>
          <p:cNvSpPr txBox="1"/>
          <p:nvPr/>
        </p:nvSpPr>
        <p:spPr>
          <a:xfrm>
            <a:off x="6705432" y="4978908"/>
            <a:ext cx="4632844" cy="192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1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Intenseye · 8 kişilik uzman ekip</a:t>
            </a:r>
            <a:endParaRPr/>
          </a:p>
        </p:txBody>
      </p:sp>
      <p:sp>
        <p:nvSpPr>
          <p:cNvPr id="67" name="Google Shape;616;p31">
            <a:extLst>
              <a:ext uri="{FF2B5EF4-FFF2-40B4-BE49-F238E27FC236}">
                <a16:creationId xmlns:a16="http://schemas.microsoft.com/office/drawing/2014/main" id="{5DA7DBD3-2978-BE1C-A8EC-C947577E64D8}"/>
              </a:ext>
            </a:extLst>
          </p:cNvPr>
          <p:cNvSpPr txBox="1"/>
          <p:nvPr/>
        </p:nvSpPr>
        <p:spPr>
          <a:xfrm>
            <a:off x="6705432" y="5164074"/>
            <a:ext cx="4632844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0" i="0" u="none" strike="noStrike" cap="none">
                <a:solidFill>
                  <a:srgbClr val="F1F0E5"/>
                </a:solidFill>
                <a:latin typeface="Arial"/>
                <a:ea typeface="Arial"/>
                <a:cs typeface="Arial"/>
                <a:sym typeface="Arial"/>
              </a:rPr>
              <a:t>Müşteri başarısı, yapay zekâ doğruluğu, veri operasyonları</a:t>
            </a:r>
            <a:endParaRPr/>
          </a:p>
        </p:txBody>
      </p:sp>
      <p:sp>
        <p:nvSpPr>
          <p:cNvPr id="69" name="Google Shape;617;p31">
            <a:extLst>
              <a:ext uri="{FF2B5EF4-FFF2-40B4-BE49-F238E27FC236}">
                <a16:creationId xmlns:a16="http://schemas.microsoft.com/office/drawing/2014/main" id="{FA9C3BD5-DE8A-D7F5-F445-94E0D820BFF5}"/>
              </a:ext>
            </a:extLst>
          </p:cNvPr>
          <p:cNvSpPr txBox="1"/>
          <p:nvPr/>
        </p:nvSpPr>
        <p:spPr>
          <a:xfrm>
            <a:off x="609584" y="5911596"/>
            <a:ext cx="109725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C2C2CD"/>
                </a:solidFill>
                <a:latin typeface="Arial"/>
                <a:ea typeface="Arial"/>
                <a:cs typeface="Arial"/>
                <a:sym typeface="Arial"/>
              </a:rPr>
              <a:t>ÜST YÖNETIM ÇERÇEVESI: 'SIFIR KAZA' VE 'ÖNCE İNSAN' PRENSIPLERI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1087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1113</Words>
  <Application>Microsoft Office PowerPoint</Application>
  <PresentationFormat>Widescreen</PresentationFormat>
  <Paragraphs>268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Montserrat</vt:lpstr>
      <vt:lpstr>Calibri</vt:lpstr>
      <vt:lpstr>Arial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Emre Özensoy</dc:creator>
  <cp:keywords/>
  <dc:description>generated using python-pptx</dc:description>
  <cp:lastModifiedBy>Emre Özensoy</cp:lastModifiedBy>
  <cp:revision>14</cp:revision>
  <dcterms:created xsi:type="dcterms:W3CDTF">2026-09-10T10:05:11Z</dcterms:created>
  <dcterms:modified xsi:type="dcterms:W3CDTF">2026-09-10T10:42:51Z</dcterms:modified>
  <cp:category/>
</cp:coreProperties>
</file>