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764A2C-B900-02B6-FE79-584A201E9631}" v="6" dt="2026-09-10T12:29:45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
- Canlı Yayın Satış CAB Sunumu.pptx
- BT.00.F.20 Mimari Tasarım Dokümanı - Canlı Yayın Satış (1).docx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BOSACase.pdf, sayfa 1-2
- BT.00.F.20 Mimari Tasarım Dokümanı, Amaç ve Kapsam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BOSACase.pdf, sayfa 1-2
- Canlı Yayın Satış CAB Sunumu, Amaç-Kapsam-Fayda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BT.00.F.20 Mimari Tasarım Dokümanı, satır 20-23 ve 110-111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BOSACase.pdf, sayfa 3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BOSACase.pdf, sayfa 3-4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BT.00.F.20 Mimari Tasarım Dokümanı, teknik gereksinimler ve raporlama bölümleri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BOSACase.pdf, sayfa 1-4
- BT.00.F.20 Mimari Tasarım Dokümanı, kullanıcı grupları ve raporlama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BT.00.F.20 Mimari Tasarım Dokümanı, Proje Detay Bilgisi
- Canlı Yayın Satış CAB Sunumu, Kaynak ve Zaman Planlaması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BT.00.F.20 Mimari Tasarım Dokümanı, Lisans Gereksinimleri ve Bütçe Özeti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BOSACase.pdf, sayfa 1-4
- BT.00.F.20 Mimari Tasarım Dokümanı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KOÇTAŞLIVE  |  TEKNOLOJİ KAPTANLARI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</a:rPr>
              <a:t>2026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23cd6faad2.jpeg"/>
          <p:cNvPicPr>
            <a:picLocks noChangeAspect="1"/>
          </p:cNvPicPr>
          <p:nvPr/>
        </p:nvPicPr>
        <p:blipFill>
          <a:blip r:embed="rId3"/>
          <a:srcRect l="20520" r="20520"/>
          <a:stretch/>
        </p:blipFill>
        <p:spPr>
          <a:xfrm>
            <a:off x="6126480" y="0"/>
            <a:ext cx="606521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26480" y="0"/>
            <a:ext cx="1828800" cy="6858000"/>
          </a:xfrm>
          <a:prstGeom prst="rect">
            <a:avLst/>
          </a:prstGeom>
          <a:solidFill>
            <a:srgbClr val="10253F">
              <a:alpha val="50000"/>
            </a:srgbClr>
          </a:solidFill>
          <a:ln w="12700">
            <a:solidFill>
              <a:srgbClr val="10253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1207008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</a:rPr>
              <a:t>KoçtaşLive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58368" y="1993392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9EEF4"/>
                </a:solidFill>
              </a:rPr>
              <a:t>İçerik, etkileşim ve ticareti birleştiren canlı yayın satış platformu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658368" y="3337560"/>
            <a:ext cx="1005840" cy="1"/>
          </a:xfrm>
          <a:prstGeom prst="line">
            <a:avLst/>
          </a:prstGeom>
          <a:noFill/>
          <a:ln w="50800">
            <a:solidFill>
              <a:srgbClr val="F36F2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3520440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80" dirty="0">
                <a:solidFill>
                  <a:srgbClr val="F36F21"/>
                </a:solidFill>
              </a:rPr>
              <a:t>TEKNOLOJİ KAPTANLARI BAŞVURUSU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8368" y="39776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Yeni nesil canlı ticaret deneyimi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Proje özeti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Mağaza deneyimini dijitale taşıyan ölçülebilir yeni satış kanalı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21792" y="1307592"/>
            <a:ext cx="1271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YENİ HİZMET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429000" cy="356616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1691640"/>
            <a:ext cx="64008" cy="3566160"/>
          </a:xfrm>
          <a:prstGeom prst="rect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8096" y="187452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İhtiyaç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68096" y="2286000"/>
            <a:ext cx="3044952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Müşteriler ürün satın almanın yanında deneyim, ilham ve güvenilir bilgi bekliyor. Geleneksel ürün sayfaları, gerçek zamanlı soru-cevap ve uygulamalı anlatım ihtiyacını tek başına karşılamıyor.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4178808" y="1691640"/>
            <a:ext cx="3429000" cy="356616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78808" y="1691640"/>
            <a:ext cx="64008" cy="3566160"/>
          </a:xfrm>
          <a:prstGeom prst="rect">
            <a:avLst/>
          </a:prstGeom>
          <a:solidFill>
            <a:srgbClr val="159A80"/>
          </a:solidFill>
          <a:ln w="12700">
            <a:solidFill>
              <a:srgbClr val="159A8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98264" y="187452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Çözüm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398264" y="2286000"/>
            <a:ext cx="3044952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Web, iOS ve Android içinde çalışan KoçtaşLive; canlı ürün anlatımı, sohbet, kampanya, sepete ekleme ve satın alma adımlarını tek deneyimde birleştiriyor.</a:t>
            </a:r>
            <a:endParaRPr lang="en-US" sz="1120" dirty="0"/>
          </a:p>
        </p:txBody>
      </p:sp>
      <p:sp>
        <p:nvSpPr>
          <p:cNvPr id="14" name="Shape 12"/>
          <p:cNvSpPr/>
          <p:nvPr/>
        </p:nvSpPr>
        <p:spPr>
          <a:xfrm>
            <a:off x="7808976" y="1691640"/>
            <a:ext cx="3429000" cy="356616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808976" y="1691640"/>
            <a:ext cx="64008" cy="3566160"/>
          </a:xfrm>
          <a:prstGeom prst="rect">
            <a:avLst/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28432" y="187452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Stratejik değer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28432" y="2286000"/>
            <a:ext cx="3044952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Satış kanallarını çeşitlendiriyor, uygulama kullanımını destekliyor, marketplace satıcılarının görünürlüğünü artırıyor ve içerik performansını sipariş seviyesinde ölçülebilir hale getiriyor.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1143000" y="5596128"/>
            <a:ext cx="9875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0253F"/>
                </a:solidFill>
              </a:rPr>
              <a:t>Canlı içerik  →  Anlık etkileşim  →  Ürün keşfi  →  Sepet  →  Ölçülebilir satış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Müşteri deneyimi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Tek yayın içinde ilhamdan satın almaya kesintisiz yolculuk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508760"/>
            <a:ext cx="1938528" cy="3520440"/>
          </a:xfrm>
          <a:prstGeom prst="roundRect">
            <a:avLst>
              <a:gd name="adj" fmla="val 2830"/>
            </a:avLst>
          </a:prstGeom>
          <a:solidFill>
            <a:srgbClr val="FFF1E8"/>
          </a:solidFill>
          <a:ln w="12700">
            <a:solidFill>
              <a:srgbClr val="DDE4EB"/>
            </a:solidFill>
            <a:prstDash val="solid"/>
          </a:ln>
          <a:effectLst>
            <a:outerShdw blurRad="12700" dist="4445" dir="2700000" algn="bl" rotWithShape="0">
              <a:srgbClr val="000000">
                <a:alpha val="9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97280" y="1773936"/>
            <a:ext cx="749808" cy="749808"/>
          </a:xfrm>
          <a:prstGeom prst="ellipse">
            <a:avLst/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956816"/>
            <a:ext cx="749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67512" y="278892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3F"/>
                </a:solidFill>
              </a:rPr>
              <a:t>Yayını keşfet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4088" y="3337560"/>
            <a:ext cx="153619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1F2937"/>
                </a:solidFill>
              </a:rPr>
              <a:t>Banner, slider, story ve bildirim alanları</a:t>
            </a:r>
            <a:endParaRPr lang="en-US" sz="1120" dirty="0"/>
          </a:p>
        </p:txBody>
      </p:sp>
      <p:sp>
        <p:nvSpPr>
          <p:cNvPr id="9" name="Shape 7"/>
          <p:cNvSpPr/>
          <p:nvPr/>
        </p:nvSpPr>
        <p:spPr>
          <a:xfrm>
            <a:off x="2514600" y="2852928"/>
            <a:ext cx="265176" cy="594360"/>
          </a:xfrm>
          <a:prstGeom prst="chevron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1508760"/>
            <a:ext cx="1938528" cy="352044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DE4EB"/>
            </a:solidFill>
            <a:prstDash val="solid"/>
          </a:ln>
          <a:effectLst>
            <a:outerShdw blurRad="12700" dist="4445" dir="2700000" algn="bl" rotWithShape="0">
              <a:srgbClr val="000000">
                <a:alpha val="9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401568" y="1773936"/>
            <a:ext cx="749808" cy="749808"/>
          </a:xfrm>
          <a:prstGeom prst="ellipse">
            <a:avLst/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01568" y="1956816"/>
            <a:ext cx="749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971800" y="278892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3F"/>
                </a:solidFill>
              </a:rPr>
              <a:t>Canlı katıl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008376" y="3337560"/>
            <a:ext cx="153619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1F2937"/>
                </a:solidFill>
              </a:rPr>
              <a:t>Web veya mobil uygulamadan gerçek zamanlı erişim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4818888" y="2852928"/>
            <a:ext cx="265176" cy="594360"/>
          </a:xfrm>
          <a:prstGeom prst="chevron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11496" y="1508760"/>
            <a:ext cx="1938528" cy="3520440"/>
          </a:xfrm>
          <a:prstGeom prst="roundRect">
            <a:avLst>
              <a:gd name="adj" fmla="val 2830"/>
            </a:avLst>
          </a:prstGeom>
          <a:solidFill>
            <a:srgbClr val="FFF1E8"/>
          </a:solidFill>
          <a:ln w="12700">
            <a:solidFill>
              <a:srgbClr val="DDE4EB"/>
            </a:solidFill>
            <a:prstDash val="solid"/>
          </a:ln>
          <a:effectLst>
            <a:outerShdw blurRad="12700" dist="4445" dir="2700000" algn="bl" rotWithShape="0">
              <a:srgbClr val="000000">
                <a:alpha val="9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705856" y="1773936"/>
            <a:ext cx="749808" cy="749808"/>
          </a:xfrm>
          <a:prstGeom prst="ellipse">
            <a:avLst/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05856" y="1956816"/>
            <a:ext cx="749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276088" y="278892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3F"/>
                </a:solidFill>
              </a:rPr>
              <a:t>Bilgi 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312664" y="3337560"/>
            <a:ext cx="153619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1F2937"/>
                </a:solidFill>
              </a:rPr>
              <a:t>Ürün anlatımı, chat ve soru-cevap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7123176" y="2852928"/>
            <a:ext cx="265176" cy="594360"/>
          </a:xfrm>
          <a:prstGeom prst="chevron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415784" y="1508760"/>
            <a:ext cx="1938528" cy="352044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2700">
            <a:solidFill>
              <a:srgbClr val="DDE4EB"/>
            </a:solidFill>
            <a:prstDash val="solid"/>
          </a:ln>
          <a:effectLst>
            <a:outerShdw blurRad="12700" dist="4445" dir="2700000" algn="bl" rotWithShape="0">
              <a:srgbClr val="000000">
                <a:alpha val="9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010144" y="1773936"/>
            <a:ext cx="749808" cy="749808"/>
          </a:xfrm>
          <a:prstGeom prst="ellipse">
            <a:avLst/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10144" y="1956816"/>
            <a:ext cx="749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580376" y="278892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3F"/>
                </a:solidFill>
              </a:rPr>
              <a:t>Avantajı gör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616952" y="3337560"/>
            <a:ext cx="153619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1F2937"/>
                </a:solidFill>
              </a:rPr>
              <a:t>Yayında tanıtılan kampanyalı ürünler</a:t>
            </a:r>
            <a:endParaRPr lang="en-US" sz="1120" dirty="0"/>
          </a:p>
        </p:txBody>
      </p:sp>
      <p:sp>
        <p:nvSpPr>
          <p:cNvPr id="27" name="Shape 25"/>
          <p:cNvSpPr/>
          <p:nvPr/>
        </p:nvSpPr>
        <p:spPr>
          <a:xfrm>
            <a:off x="9427464" y="2852928"/>
            <a:ext cx="265176" cy="594360"/>
          </a:xfrm>
          <a:prstGeom prst="chevron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720072" y="1508760"/>
            <a:ext cx="1938528" cy="3520440"/>
          </a:xfrm>
          <a:prstGeom prst="roundRect">
            <a:avLst>
              <a:gd name="adj" fmla="val 2830"/>
            </a:avLst>
          </a:prstGeom>
          <a:solidFill>
            <a:srgbClr val="FFF1E8"/>
          </a:solidFill>
          <a:ln w="25400">
            <a:solidFill>
              <a:srgbClr val="F36F21"/>
            </a:solidFill>
            <a:prstDash val="solid"/>
          </a:ln>
          <a:effectLst>
            <a:outerShdw blurRad="12700" dist="4445" dir="2700000" algn="bl" rotWithShape="0">
              <a:srgbClr val="000000">
                <a:alpha val="9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10314432" y="1773936"/>
            <a:ext cx="749808" cy="749808"/>
          </a:xfrm>
          <a:prstGeom prst="ellipse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314432" y="1956816"/>
            <a:ext cx="749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9884664" y="278892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3F"/>
                </a:solidFill>
              </a:rPr>
              <a:t>Satın al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921240" y="3337560"/>
            <a:ext cx="1536192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1F2937"/>
                </a:solidFill>
              </a:rPr>
              <a:t>Ürünü sepete ekle ve siparişi tamamla</a:t>
            </a:r>
            <a:endParaRPr lang="en-US" sz="1120" dirty="0"/>
          </a:p>
        </p:txBody>
      </p:sp>
      <p:sp>
        <p:nvSpPr>
          <p:cNvPr id="33" name="Text 31"/>
          <p:cNvSpPr/>
          <p:nvPr/>
        </p:nvSpPr>
        <p:spPr>
          <a:xfrm>
            <a:off x="960120" y="544068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F2937"/>
                </a:solidFill>
              </a:rPr>
              <a:t>Aynı yayın, Koçtaş web ve mobil kanallarının yanında sosyal medya hesaplarına da eş zamanlı aktarılabilir.</a:t>
            </a:r>
            <a:endParaRPr lang="en-US" sz="15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En büyük inovasyon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Canlı yayın, içerikten uçtan uca ölçülebilir ticarete dönüşüyor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309360" y="1325880"/>
            <a:ext cx="5285232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309360" y="1325880"/>
            <a:ext cx="64008" cy="1170432"/>
          </a:xfrm>
          <a:prstGeom prst="rect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528816" y="1508760"/>
            <a:ext cx="4901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Tek deneyim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528816" y="1920240"/>
            <a:ext cx="490118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Canlı anlatım, soru-cevap, kampanya, ürün kartı ve satın alma aynı akışta buluşuyor.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6309360" y="2697480"/>
            <a:ext cx="5285232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09360" y="2697480"/>
            <a:ext cx="64008" cy="1170432"/>
          </a:xfrm>
          <a:prstGeom prst="rect">
            <a:avLst/>
          </a:prstGeom>
          <a:solidFill>
            <a:srgbClr val="159A80"/>
          </a:solidFill>
          <a:ln w="12700">
            <a:solidFill>
              <a:srgbClr val="159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28816" y="2880360"/>
            <a:ext cx="4901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Kanal takibi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528816" y="3291840"/>
            <a:ext cx="490118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Ürün adresindeki querystring parametresi backend tarafından yakalanarak sipariş kalemine canlı yayın kanal bilgisi ekleniyor.</a:t>
            </a:r>
            <a:endParaRPr lang="en-US" sz="1120" dirty="0"/>
          </a:p>
        </p:txBody>
      </p:sp>
      <p:sp>
        <p:nvSpPr>
          <p:cNvPr id="13" name="Shape 10"/>
          <p:cNvSpPr/>
          <p:nvPr/>
        </p:nvSpPr>
        <p:spPr>
          <a:xfrm>
            <a:off x="6309360" y="4069080"/>
            <a:ext cx="5285232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309360" y="4069080"/>
            <a:ext cx="64008" cy="1170432"/>
          </a:xfrm>
          <a:prstGeom prst="rect">
            <a:avLst/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28816" y="4251960"/>
            <a:ext cx="4901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Kurumsal ölçüm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528816" y="4663440"/>
            <a:ext cx="490118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Kanal bilgisi SAP’ye “Canlı Yayın Satış” olarak aktarılıyor ve ilgili raporlarda ayrıştırılabiliyor.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687D101-46BD-D643-0F20-FEE184EB2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84" y="1308339"/>
            <a:ext cx="5659790" cy="42449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Ölçülebilir sonuçlar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6 Ekim 2025 - 3 Şubat 2026 döneminde güçlü ticari ve dijital etki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20574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94944" y="1453896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36F21"/>
                </a:solidFill>
              </a:rPr>
              <a:t>104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76656" y="1883664"/>
            <a:ext cx="1837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Canlı yayın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76656" y="2130552"/>
            <a:ext cx="18379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toplam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761488" y="1298448"/>
            <a:ext cx="20574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889504" y="1453896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D5B88"/>
                </a:solidFill>
              </a:rPr>
              <a:t>4.770 dk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2871216" y="1883664"/>
            <a:ext cx="1837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Yayın süresi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871216" y="2130552"/>
            <a:ext cx="18379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toplam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956048" y="1298448"/>
            <a:ext cx="20574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084064" y="1453896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59A80"/>
                </a:solidFill>
              </a:rPr>
              <a:t>1,85 Mn TL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065776" y="1883664"/>
            <a:ext cx="1837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Ciro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065776" y="2130552"/>
            <a:ext cx="18379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toplam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7150608" y="1298448"/>
            <a:ext cx="20574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278624" y="1453896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36F21"/>
                </a:solidFill>
              </a:rPr>
              <a:t>6.306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260336" y="1883664"/>
            <a:ext cx="1837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Yeni indirme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260336" y="2130552"/>
            <a:ext cx="18379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mobil uygulama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9345168" y="1298448"/>
            <a:ext cx="20574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9473184" y="1453896"/>
            <a:ext cx="1801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D5B88"/>
                </a:solidFill>
              </a:rPr>
              <a:t>415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454896" y="1883664"/>
            <a:ext cx="1837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Satın alma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454896" y="2130552"/>
            <a:ext cx="18379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işlem</a:t>
            </a:r>
            <a:endParaRPr lang="en-US" sz="850" dirty="0"/>
          </a:p>
        </p:txBody>
      </p:sp>
      <p:pic>
        <p:nvPicPr>
          <p:cNvPr id="24" name="Image 0" descr="/mnt/data/f5caef52cc.jpeg"/>
          <p:cNvPicPr>
            <a:picLocks noChangeAspect="1"/>
          </p:cNvPicPr>
          <p:nvPr/>
        </p:nvPicPr>
        <p:blipFill>
          <a:blip r:embed="rId3"/>
          <a:srcRect t="1683" b="1683"/>
          <a:stretch/>
        </p:blipFill>
        <p:spPr>
          <a:xfrm>
            <a:off x="566928" y="2788920"/>
            <a:ext cx="4754880" cy="3063240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5577840" y="2788920"/>
            <a:ext cx="5989320" cy="3063240"/>
          </a:xfrm>
          <a:prstGeom prst="roundRect">
            <a:avLst>
              <a:gd name="adj" fmla="val 2388"/>
            </a:avLst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897880" y="3127248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36F21"/>
                </a:solidFill>
              </a:rPr>
              <a:t>%28</a:t>
            </a:r>
            <a:endParaRPr lang="en-US" sz="4000" dirty="0"/>
          </a:p>
        </p:txBody>
      </p:sp>
      <p:sp>
        <p:nvSpPr>
          <p:cNvPr id="27" name="Text 24"/>
          <p:cNvSpPr/>
          <p:nvPr/>
        </p:nvSpPr>
        <p:spPr>
          <a:xfrm>
            <a:off x="5715000" y="382219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daha yüksek ortalama sepet tutarı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5797296" y="4590288"/>
            <a:ext cx="21762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DCE7F2"/>
                </a:solidFill>
              </a:rPr>
              <a:t>6.257 TL  →  8.027 TL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8247888" y="3154680"/>
            <a:ext cx="1" cy="2148840"/>
          </a:xfrm>
          <a:prstGeom prst="line">
            <a:avLst/>
          </a:prstGeom>
          <a:noFill/>
          <a:ln w="12700">
            <a:solidFill>
              <a:srgbClr val="57708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49640" y="3246120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5.011</a:t>
            </a:r>
            <a:endParaRPr lang="en-US" sz="3000" dirty="0"/>
          </a:p>
        </p:txBody>
      </p:sp>
      <p:sp>
        <p:nvSpPr>
          <p:cNvPr id="31" name="Text 28"/>
          <p:cNvSpPr/>
          <p:nvPr/>
        </p:nvSpPr>
        <p:spPr>
          <a:xfrm>
            <a:off x="8549640" y="37947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CE7F2"/>
                </a:solidFill>
              </a:rPr>
              <a:t>sepete ekleme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8549640" y="4407408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36F21"/>
                </a:solidFill>
              </a:rPr>
              <a:t>1,32</a:t>
            </a:r>
            <a:endParaRPr lang="en-US" sz="3000" dirty="0"/>
          </a:p>
        </p:txBody>
      </p:sp>
      <p:sp>
        <p:nvSpPr>
          <p:cNvPr id="33" name="Text 30"/>
          <p:cNvSpPr/>
          <p:nvPr/>
        </p:nvSpPr>
        <p:spPr>
          <a:xfrm>
            <a:off x="8458200" y="4956048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7F2"/>
                </a:solidFill>
              </a:rPr>
              <a:t>dakika başına uygulama indirmesi</a:t>
            </a:r>
            <a:endParaRPr lang="en-US" sz="12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Satış etkisi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Canlı yayın, kısa sürede ürün görünürlüğünü yüksek satış hacmine dönüştürdü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25880"/>
          <a:ext cx="10927080" cy="352044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11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Ürün / örnek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Dönem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Satış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Ciro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Karşılaştırma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Stanley ürünleri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30 dk canlı yayın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50 adet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70.157 TL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Yayın dışı 24 saat: 2 adet / 3.024 TL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Vagonlife yemek kapları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30 dk canlı yayın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63 adet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31.437 TL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Yayın dışı saatler: satış yok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Brita sürahiler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30 dk canlı yayın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13 adet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10.914 TL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Yayın dışı saatler: 1 adet / 1.109 TL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Elektrikli Şömine ND 180ML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30 dk canlı yayın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68 adet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339.932 TL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Güçlü ürün bazlı performans</a:t>
                      </a:r>
                      <a:endParaRPr lang="en-US" sz="1200" dirty="0"/>
                    </a:p>
                  </a:txBody>
                  <a:tcPr marL="109728" marR="109728" marT="109728" marB="109728">
                    <a:lnL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987552" y="5285232"/>
            <a:ext cx="10195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0253F"/>
                </a:solidFill>
              </a:rPr>
              <a:t>Bazı ürünlerde satışların %90’dan fazlası yalnızca 30 dakikalık canlı yayın sırasında gerçekleşti.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4453128" y="6007608"/>
            <a:ext cx="3291840" cy="1"/>
          </a:xfrm>
          <a:prstGeom prst="line">
            <a:avLst/>
          </a:prstGeom>
          <a:noFill/>
          <a:ln w="50800">
            <a:solidFill>
              <a:srgbClr val="F36F21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Teknik mimari ve güvenli işletim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Bulut canlı yayın altyapısı, Koçtaş dijital kanalları ve kurumsal sistemlerle entegre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1920240" cy="868680"/>
          </a:xfrm>
          <a:prstGeom prst="roundRect">
            <a:avLst>
              <a:gd name="adj" fmla="val 6316"/>
            </a:avLst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22677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BytePlus Live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60604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Yayın, panel, SDK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00400" y="1188720"/>
            <a:ext cx="1920240" cy="868680"/>
          </a:xfrm>
          <a:prstGeom prst="roundRect">
            <a:avLst>
              <a:gd name="adj" fmla="val 6316"/>
            </a:avLst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91840" y="13533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Web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291840" y="169164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Java + Spring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00400" y="2560320"/>
            <a:ext cx="1920240" cy="868680"/>
          </a:xfrm>
          <a:prstGeom prst="roundRect">
            <a:avLst>
              <a:gd name="adj" fmla="val 6316"/>
            </a:avLst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0" y="27249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iOS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291840" y="306324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Swift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200400" y="3931920"/>
            <a:ext cx="1920240" cy="868680"/>
          </a:xfrm>
          <a:prstGeom prst="roundRect">
            <a:avLst>
              <a:gd name="adj" fmla="val 6316"/>
            </a:avLst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91840" y="40965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Android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291840" y="443484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Kotlin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989320" y="2103120"/>
            <a:ext cx="2057400" cy="868680"/>
          </a:xfrm>
          <a:prstGeom prst="roundRect">
            <a:avLst>
              <a:gd name="adj" fmla="val 6316"/>
            </a:avLst>
          </a:prstGeom>
          <a:solidFill>
            <a:srgbClr val="159A80"/>
          </a:solidFill>
          <a:ln w="12700">
            <a:solidFill>
              <a:srgbClr val="159A80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080760" y="226771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Sepet / Sipariş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080760" y="2606040"/>
            <a:ext cx="1874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Kanal bilgisi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8915400" y="2103120"/>
            <a:ext cx="1920240" cy="868680"/>
          </a:xfrm>
          <a:prstGeom prst="roundRect">
            <a:avLst>
              <a:gd name="adj" fmla="val 6316"/>
            </a:avLst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006840" y="22677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SAP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006840" y="260604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Canlı Yayın Satış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915400" y="4160520"/>
            <a:ext cx="1920240" cy="868680"/>
          </a:xfrm>
          <a:prstGeom prst="roundRect">
            <a:avLst>
              <a:gd name="adj" fmla="val 6316"/>
            </a:avLst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  <a:effectLst>
            <a:outerShdw blurRad="12700" dist="4445" dir="27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006840" y="432511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Raporlama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006840" y="4663440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E9EEF4"/>
                </a:solidFill>
              </a:rPr>
              <a:t>Ayrıştırılmış sonuç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 flipV="1">
            <a:off x="2560320" y="1627632"/>
            <a:ext cx="640080" cy="91440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2560320" y="2542032"/>
            <a:ext cx="640080" cy="45720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2560320" y="2542032"/>
            <a:ext cx="640080" cy="182880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5120640" y="1627632"/>
            <a:ext cx="868680" cy="91440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29" name="Shape 27"/>
          <p:cNvSpPr/>
          <p:nvPr/>
        </p:nvSpPr>
        <p:spPr>
          <a:xfrm flipV="1">
            <a:off x="5120640" y="2542032"/>
            <a:ext cx="868680" cy="45720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30" name="Shape 28"/>
          <p:cNvSpPr/>
          <p:nvPr/>
        </p:nvSpPr>
        <p:spPr>
          <a:xfrm flipV="1">
            <a:off x="5120640" y="2542032"/>
            <a:ext cx="868680" cy="182880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8046720" y="2542032"/>
            <a:ext cx="868680" cy="1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9875520" y="2971800"/>
            <a:ext cx="1" cy="1188720"/>
          </a:xfrm>
          <a:prstGeom prst="line">
            <a:avLst/>
          </a:prstGeom>
          <a:noFill/>
          <a:ln w="25400">
            <a:solidFill>
              <a:srgbClr val="F36F21"/>
            </a:solidFill>
            <a:prstDash val="solid"/>
            <a:headEnd type="none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685800" y="5257800"/>
            <a:ext cx="7315200" cy="530352"/>
          </a:xfrm>
          <a:prstGeom prst="roundRect">
            <a:avLst>
              <a:gd name="adj" fmla="val 6897"/>
            </a:avLst>
          </a:prstGeom>
          <a:solidFill>
            <a:srgbClr val="E8F2F1"/>
          </a:solidFill>
          <a:ln w="12700">
            <a:solidFill>
              <a:srgbClr val="C9E3D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14400" y="5422392"/>
            <a:ext cx="6858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6B5D"/>
                </a:solidFill>
              </a:rPr>
              <a:t>Güvenlik: HTTPS, whitelist erişimi ve yönetim panelinde 2FA</a:t>
            </a:r>
            <a:endParaRPr lang="en-US" sz="13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Kuruma sağlanan fayda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Yeni hizmet, çoklu ekiplerde kalıcı dijital yetkinlik oluşturdu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325880"/>
            <a:ext cx="64008" cy="1417320"/>
          </a:xfrm>
          <a:prstGeom prst="rect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536" y="150876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Pazarlama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59536" y="1920240"/>
            <a:ext cx="304495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Canlı içerik, kampanya ve sosyal medya erişimini aynı plan içinde yönetebilen yeni kanal.</a:t>
            </a:r>
            <a:endParaRPr lang="en-US" sz="1120" dirty="0"/>
          </a:p>
        </p:txBody>
      </p:sp>
      <p:sp>
        <p:nvSpPr>
          <p:cNvPr id="8" name="Shape 6"/>
          <p:cNvSpPr/>
          <p:nvPr/>
        </p:nvSpPr>
        <p:spPr>
          <a:xfrm>
            <a:off x="4370832" y="132588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370832" y="1325880"/>
            <a:ext cx="64008" cy="1417320"/>
          </a:xfrm>
          <a:prstGeom prst="rect">
            <a:avLst/>
          </a:prstGeom>
          <a:solidFill>
            <a:srgbClr val="159A80"/>
          </a:solidFill>
          <a:ln w="12700">
            <a:solidFill>
              <a:srgbClr val="159A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90288" y="150876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Dijital kanallar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90288" y="1920240"/>
            <a:ext cx="304495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Web ve mobil uygulamalarda etkileşimli, satın almaya bağlı yeni müşteri deneyimi.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8101584" y="132588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101584" y="1325880"/>
            <a:ext cx="64008" cy="1417320"/>
          </a:xfrm>
          <a:prstGeom prst="rect">
            <a:avLst/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150876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Satış ve marketplace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21040" y="1920240"/>
            <a:ext cx="304495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Ürün görünürlüğünü ve kısa süreli satış performansını artıran ticari mecra.</a:t>
            </a:r>
            <a:endParaRPr lang="en-US" sz="1120" dirty="0"/>
          </a:p>
        </p:txBody>
      </p:sp>
      <p:sp>
        <p:nvSpPr>
          <p:cNvPr id="16" name="Shape 14"/>
          <p:cNvSpPr/>
          <p:nvPr/>
        </p:nvSpPr>
        <p:spPr>
          <a:xfrm>
            <a:off x="640080" y="30632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" y="3063240"/>
            <a:ext cx="64008" cy="1417320"/>
          </a:xfrm>
          <a:prstGeom prst="rect">
            <a:avLst/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9536" y="324612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SAP ve raporlama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59536" y="3657600"/>
            <a:ext cx="304495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Siparişlerin canlı yayın satış kanalı olarak ayrıştırılması ve raporlanması.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4370832" y="30632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370832" y="3063240"/>
            <a:ext cx="64008" cy="1417320"/>
          </a:xfrm>
          <a:prstGeom prst="rect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90288" y="324612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Mağaza ve ürün uzmanları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590288" y="3657600"/>
            <a:ext cx="304495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Ürün bilgisini dijitalde daha geniş müşteri kitlesiyle buluşturma olanağı.</a:t>
            </a:r>
            <a:endParaRPr lang="en-US" sz="1120" dirty="0"/>
          </a:p>
        </p:txBody>
      </p:sp>
      <p:sp>
        <p:nvSpPr>
          <p:cNvPr id="24" name="Shape 22"/>
          <p:cNvSpPr/>
          <p:nvPr/>
        </p:nvSpPr>
        <p:spPr>
          <a:xfrm>
            <a:off x="8101584" y="30632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101584" y="3063240"/>
            <a:ext cx="64008" cy="1417320"/>
          </a:xfrm>
          <a:prstGeom prst="rect">
            <a:avLst/>
          </a:prstGeom>
          <a:solidFill>
            <a:srgbClr val="159A80"/>
          </a:solidFill>
          <a:ln w="12700">
            <a:solidFill>
              <a:srgbClr val="159A8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21040" y="3246120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Müşteri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321040" y="3657600"/>
            <a:ext cx="304495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Canlı anlatım, anlık soru-cevap, avantaj ve alışverişi aynı yerde deneyimleme.</a:t>
            </a:r>
            <a:endParaRPr lang="en-US" sz="1120" dirty="0"/>
          </a:p>
        </p:txBody>
      </p:sp>
      <p:sp>
        <p:nvSpPr>
          <p:cNvPr id="28" name="Text 26"/>
          <p:cNvSpPr/>
          <p:nvPr/>
        </p:nvSpPr>
        <p:spPr>
          <a:xfrm>
            <a:off x="914400" y="5166360"/>
            <a:ext cx="10332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53F"/>
                </a:solidFill>
              </a:rPr>
              <a:t>KoçtaşLive, içerik üretimi ile ticari performans yönetimini ortak bir zeminde buluşturdu.</a:t>
            </a:r>
            <a:endParaRPr lang="en-US" sz="20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Proje organizasyonu ve iş birlikleri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Çok disiplinli ekip, platform sağlayıcısı ve dış kaynak desteği birlikte çalıştı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280160"/>
            <a:ext cx="237744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59536" y="1435608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36F21"/>
                </a:solidFill>
              </a:rPr>
              <a:t>11 kişi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41248" y="1865376"/>
            <a:ext cx="21579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Aktif teknik ve destek ekibi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41248" y="2112264"/>
            <a:ext cx="21579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9 geliştirme + 2 destek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3474720" y="1280160"/>
            <a:ext cx="37947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74720" y="1280160"/>
            <a:ext cx="64008" cy="1828800"/>
          </a:xfrm>
          <a:prstGeom prst="rect">
            <a:avLst/>
          </a:prstGeom>
          <a:solidFill>
            <a:srgbClr val="159A80"/>
          </a:solidFill>
          <a:ln w="12700">
            <a:solidFill>
              <a:srgbClr val="159A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94176" y="1463040"/>
            <a:ext cx="3410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Kurum içi ekipler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94176" y="1874520"/>
            <a:ext cx="3410712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Dijital Platform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Dijital SAP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Pazarlama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Mobil geliştirme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Test ve analiz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7543800" y="1280160"/>
            <a:ext cx="37947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635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543800" y="1280160"/>
            <a:ext cx="64008" cy="1828800"/>
          </a:xfrm>
          <a:prstGeom prst="rect">
            <a:avLst/>
          </a:prstGeom>
          <a:solidFill>
            <a:srgbClr val="2D5B88"/>
          </a:solidFill>
          <a:ln w="12700">
            <a:solidFill>
              <a:srgbClr val="2D5B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63256" y="1463040"/>
            <a:ext cx="3410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253F"/>
                </a:solidFill>
              </a:rPr>
              <a:t>Teknoloji iş birlikleri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63256" y="1874520"/>
            <a:ext cx="3410712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ByteDance / BytePlus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1F2937"/>
                </a:solidFill>
              </a:rPr>
              <a:t>NTT DATA backend geliştirme desteği</a:t>
            </a:r>
            <a:endParaRPr lang="en-US" sz="1120" dirty="0"/>
          </a:p>
        </p:txBody>
      </p:sp>
      <p:sp>
        <p:nvSpPr>
          <p:cNvPr id="16" name="Shape 14"/>
          <p:cNvSpPr/>
          <p:nvPr/>
        </p:nvSpPr>
        <p:spPr>
          <a:xfrm>
            <a:off x="731520" y="3703320"/>
            <a:ext cx="10607040" cy="1417320"/>
          </a:xfrm>
          <a:prstGeom prst="roundRect">
            <a:avLst>
              <a:gd name="adj" fmla="val 3871"/>
            </a:avLst>
          </a:prstGeom>
          <a:solidFill>
            <a:srgbClr val="10253F"/>
          </a:solidFill>
          <a:ln w="12700">
            <a:solidFill>
              <a:srgbClr val="10253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78992" y="3931920"/>
            <a:ext cx="3429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Proje sponsorluğu ve kurumlar arası koordinasyon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983480" y="3840480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5ECF4"/>
                </a:solidFill>
              </a:rPr>
              <a:t>Geliştirme, mimari, mobil, SAP, analiz, test ve destek rolleri ortak hedefte bir araya getirildi.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920240" y="5440680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36F21"/>
                </a:solidFill>
              </a:rPr>
              <a:t>Üst yönetim desteği • uzman kaynak tahsisi • CAB ve kurumsal onay süreçleri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53F"/>
                </a:solidFill>
              </a:rPr>
              <a:t>Yatırım ve sürdürülebilirlik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955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5758B"/>
                </a:solidFill>
              </a:rPr>
              <a:t>Hazır bulut servisinin entegrasyonu ile altyapı yatırımı gerektirmeyen ölçeklenebilir model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27432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68096" y="148132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36F21"/>
                </a:solidFill>
              </a:rPr>
              <a:t>12.090 USD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49808" y="1911096"/>
            <a:ext cx="25237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Platform yatırımı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49808" y="2157984"/>
            <a:ext cx="2523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+ KDV / yıllık lisans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3611880" y="1325880"/>
            <a:ext cx="27432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739896" y="1481328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D5B88"/>
                </a:solidFill>
              </a:rPr>
              <a:t>755.061 TL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721608" y="1911096"/>
            <a:ext cx="25237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Kaynak eforu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721608" y="2157984"/>
            <a:ext cx="25237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iç + dış kaynak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6583680" y="1325880"/>
            <a:ext cx="23317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711696" y="1481328"/>
            <a:ext cx="2075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59A80"/>
                </a:solidFill>
              </a:rPr>
              <a:t>150.000 dk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693408" y="1911096"/>
            <a:ext cx="2112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Streaming paketi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93408" y="2157984"/>
            <a:ext cx="211226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canlı + VOD + tanıtım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9144000" y="1325880"/>
            <a:ext cx="23317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272016" y="1481328"/>
            <a:ext cx="2075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36F21"/>
                </a:solidFill>
              </a:rPr>
              <a:t>500 GB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253728" y="1911096"/>
            <a:ext cx="2112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0253F"/>
                </a:solidFill>
              </a:rPr>
              <a:t>Medya alanı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253728" y="2157984"/>
            <a:ext cx="211226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5758B"/>
                </a:solidFill>
              </a:rPr>
              <a:t>media library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40080" y="2926080"/>
            <a:ext cx="10835640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0E8"/>
            </a:solidFill>
            <a:prstDash val="solid"/>
          </a:ln>
          <a:effectLst>
            <a:outerShdw blurRad="12700" dist="4445" dir="2700000" algn="bl" rotWithShape="0">
              <a:srgbClr val="000000">
                <a:alpha val="9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960120" y="321868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53F"/>
                </a:solidFill>
              </a:rPr>
              <a:t>Yatırım yaklaşımı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3429000" y="3182112"/>
            <a:ext cx="7406640" cy="1600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</a:rPr>
              <a:t>Ek altyapı maliyeti bulunmuyor.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</a:rPr>
              <a:t>Yıllık lisans modeli kullanılıyor.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</a:rPr>
              <a:t>Kapasite aşımında ek alım yapılabiliyor.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</a:rPr>
              <a:t>Lisans ve bakım maliyeti, ilerleyen yıllar için döviz ve enflasyon etkisiyle değerlendirilmiş.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835640" y="320040"/>
            <a:ext cx="658368" cy="658368"/>
          </a:xfrm>
          <a:prstGeom prst="ellipse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685800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Neden KoçtaşLive?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329184" cy="329184"/>
          </a:xfrm>
          <a:prstGeom prst="ellipse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25880" y="16184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6F21"/>
                </a:solidFill>
              </a:rPr>
              <a:t>YENİ HİZMET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703320" y="159105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Canlı içerik ve alışverişi tek deneyimde birleştiren yeni satış kanalı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22960" y="2606040"/>
            <a:ext cx="329184" cy="329184"/>
          </a:xfrm>
          <a:prstGeom prst="ellipse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25880" y="257860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6F21"/>
                </a:solidFill>
              </a:rPr>
              <a:t>ÖLÇÜLEBİLİR İNOVASYON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703320" y="255117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İçerik etkisini sipariş ve SAP seviyesine kadar izleyen kanal kurgusu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22960" y="3566160"/>
            <a:ext cx="329184" cy="329184"/>
          </a:xfrm>
          <a:prstGeom prst="ellipse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25880" y="353872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6F21"/>
                </a:solidFill>
              </a:rPr>
              <a:t>KANITLANMIŞ ETKİ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03320" y="351129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1,85 milyon TL ciro, 6.306 yeni indirme ve %28 daha yüksek sepet tutarı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22960" y="4526280"/>
            <a:ext cx="329184" cy="329184"/>
          </a:xfrm>
          <a:prstGeom prst="ellipse">
            <a:avLst/>
          </a:prstGeom>
          <a:solidFill>
            <a:srgbClr val="F36F21"/>
          </a:solidFill>
          <a:ln w="12700">
            <a:solidFill>
              <a:srgbClr val="F36F2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25880" y="449884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6F21"/>
                </a:solidFill>
              </a:rPr>
              <a:t>ÖLÇEKLENEBİLİR MODEL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703320" y="447141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</a:rPr>
              <a:t>Web, iOS, Android ve sosyal kanallara yayılan bulut tabanlı yapı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49808" y="580644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KoçtaşLive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977640" y="585216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D9E3EE"/>
                </a:solidFill>
              </a:rPr>
              <a:t>İlhamı etkileşime, etkileşimi satışa dönüştürüyor.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Koçtaş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KoçtaşLive</dc:title>
  <dc:subject>Teknoloji Kaptanları Başvurusu</dc:subject>
  <dc:creator>İbrahim Kalem</dc:creator>
  <cp:lastModifiedBy>İbrahim Kalem</cp:lastModifiedBy>
  <cp:revision>8</cp:revision>
  <dcterms:created xsi:type="dcterms:W3CDTF">2026-09-10T12:21:23Z</dcterms:created>
  <dcterms:modified xsi:type="dcterms:W3CDTF">2026-09-10T12:32:11Z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8bb0b48-91ca-4011-80ae-6c79ef464169_Enabled">
    <vt:lpwstr>true</vt:lpwstr>
  </property>
  <property fmtid="{D5CDD505-2E9C-101B-9397-08002B2CF9AE}" pid="3" name="MSIP_Label_a8bb0b48-91ca-4011-80ae-6c79ef464169_SetDate">
    <vt:lpwstr>2026-09-10T12:21:23Z</vt:lpwstr>
  </property>
  <property fmtid="{D5CDD505-2E9C-101B-9397-08002B2CF9AE}" pid="4" name="MSIP_Label_a8bb0b48-91ca-4011-80ae-6c79ef464169_Method">
    <vt:lpwstr>Standard</vt:lpwstr>
  </property>
  <property fmtid="{D5CDD505-2E9C-101B-9397-08002B2CF9AE}" pid="5" name="MSIP_Label_a8bb0b48-91ca-4011-80ae-6c79ef464169_Name">
    <vt:lpwstr>Genel</vt:lpwstr>
  </property>
  <property fmtid="{D5CDD505-2E9C-101B-9397-08002B2CF9AE}" pid="6" name="MSIP_Label_a8bb0b48-91ca-4011-80ae-6c79ef464169_SiteId">
    <vt:lpwstr>0e679446-7921-4212-b4f8-30329c8c8fac</vt:lpwstr>
  </property>
  <property fmtid="{D5CDD505-2E9C-101B-9397-08002B2CF9AE}" pid="7" name="MSIP_Label_a8bb0b48-91ca-4011-80ae-6c79ef464169_ActionId">
    <vt:lpwstr>352e7128-8f09-4ad7-bcc3-f68792e5c059</vt:lpwstr>
  </property>
  <property fmtid="{D5CDD505-2E9C-101B-9397-08002B2CF9AE}" pid="8" name="MSIP_Label_a8bb0b48-91ca-4011-80ae-6c79ef464169_ContentBits">
    <vt:lpwstr>0</vt:lpwstr>
  </property>
</Properties>
</file>