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61" r:id="rId2"/>
    <p:sldId id="263" r:id="rId3"/>
    <p:sldId id="259" r:id="rId4"/>
    <p:sldId id="264" r:id="rId5"/>
  </p:sldIdLst>
  <p:sldSz cx="39600188" cy="216185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34"/>
    <a:srgbClr val="0093DD"/>
    <a:srgbClr val="D7C2FA"/>
    <a:srgbClr val="002755"/>
    <a:srgbClr val="131F43"/>
    <a:srgbClr val="007536"/>
    <a:srgbClr val="70AD47"/>
    <a:srgbClr val="FFC000"/>
    <a:srgbClr val="00FF00"/>
    <a:srgbClr val="CCCF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5" autoAdjust="0"/>
    <p:restoredTop sz="74531" autoAdjust="0"/>
  </p:normalViewPr>
  <p:slideViewPr>
    <p:cSldViewPr snapToGrid="0">
      <p:cViewPr varScale="1">
        <p:scale>
          <a:sx n="36" d="100"/>
          <a:sy n="36" d="100"/>
        </p:scale>
        <p:origin x="1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D1ED6-A809-46F4-9B3C-E8C5C613B5CC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03250" y="1143000"/>
            <a:ext cx="5651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3BB79-FF9A-4BF8-9239-B990D3D867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10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smtClean="0"/>
              <a:t>1) </a:t>
            </a:r>
            <a:r>
              <a:rPr lang="tr-TR" b="1" dirty="0" err="1" smtClean="0"/>
              <a:t>Alotech</a:t>
            </a:r>
            <a:r>
              <a:rPr lang="tr-TR" b="1" dirty="0" smtClean="0"/>
              <a:t>- </a:t>
            </a:r>
            <a:r>
              <a:rPr lang="tr-TR" b="1" dirty="0" err="1" smtClean="0"/>
              <a:t>Teknoses</a:t>
            </a:r>
            <a:r>
              <a:rPr lang="tr-TR" b="1" dirty="0" smtClean="0"/>
              <a:t> : 4</a:t>
            </a:r>
            <a:r>
              <a:rPr lang="tr-TR" dirty="0" smtClean="0"/>
              <a:t> Entegrasyon Noktası  </a:t>
            </a:r>
            <a:r>
              <a:rPr lang="tr-TR" baseline="0" dirty="0" smtClean="0"/>
              <a:t>* </a:t>
            </a:r>
            <a:r>
              <a:rPr lang="tr-TR" b="1" baseline="0" dirty="0" err="1" smtClean="0"/>
              <a:t>Token</a:t>
            </a:r>
            <a:r>
              <a:rPr lang="tr-TR" b="1" baseline="0" dirty="0" smtClean="0"/>
              <a:t> Servisi – </a:t>
            </a:r>
            <a:r>
              <a:rPr lang="tr-TR" b="1" baseline="0" dirty="0" err="1" smtClean="0"/>
              <a:t>SetCallVariable</a:t>
            </a:r>
            <a:r>
              <a:rPr lang="tr-TR" baseline="0" dirty="0" smtClean="0"/>
              <a:t> (Santral Ana Menü – IVR Alt Menülere </a:t>
            </a:r>
            <a:r>
              <a:rPr lang="tr-TR" baseline="0" dirty="0" err="1" smtClean="0"/>
              <a:t>yönlendirileren</a:t>
            </a:r>
            <a:r>
              <a:rPr lang="tr-TR" baseline="0" dirty="0" smtClean="0"/>
              <a:t> çağrılar için) </a:t>
            </a:r>
            <a:r>
              <a:rPr lang="tr-TR" b="1" baseline="0" dirty="0" err="1" smtClean="0"/>
              <a:t>SetCallVariable_V</a:t>
            </a:r>
            <a:r>
              <a:rPr lang="tr-TR" baseline="0" dirty="0" smtClean="0"/>
              <a:t> (Müşteri temsilcilerine çağrı bilgilerinin iletilebilmesi için </a:t>
            </a:r>
            <a:r>
              <a:rPr lang="tr-TR" baseline="0" dirty="0" smtClean="0">
                <a:sym typeface="Wingdings" panose="05000000000000000000" pitchFamily="2" charset="2"/>
              </a:rPr>
              <a:t> </a:t>
            </a:r>
            <a:r>
              <a:rPr lang="tr-TR" b="1" baseline="0" dirty="0" smtClean="0">
                <a:sym typeface="Wingdings" panose="05000000000000000000" pitchFamily="2" charset="2"/>
              </a:rPr>
              <a:t>Asistanın çözümleyemediği ve MT ye yönlendirdiği çağrılar</a:t>
            </a:r>
            <a:endParaRPr lang="tr-TR" b="1" dirty="0" smtClean="0"/>
          </a:p>
          <a:p>
            <a:r>
              <a:rPr lang="tr-TR" b="1" dirty="0" err="1" smtClean="0"/>
              <a:t>Alotech</a:t>
            </a:r>
            <a:r>
              <a:rPr lang="tr-TR" b="1" dirty="0" err="1" smtClean="0">
                <a:sym typeface="Wingdings" panose="05000000000000000000" pitchFamily="2" charset="2"/>
              </a:rPr>
              <a:t>Teknoses</a:t>
            </a:r>
            <a:r>
              <a:rPr lang="tr-TR" b="1" dirty="0" smtClean="0">
                <a:sym typeface="Wingdings" panose="05000000000000000000" pitchFamily="2" charset="2"/>
              </a:rPr>
              <a:t>:</a:t>
            </a:r>
            <a:r>
              <a:rPr lang="tr-TR" b="1" baseline="0" dirty="0" smtClean="0">
                <a:sym typeface="Wingdings" panose="05000000000000000000" pitchFamily="2" charset="2"/>
              </a:rPr>
              <a:t> 3 Tane</a:t>
            </a:r>
            <a:r>
              <a:rPr lang="tr-TR" baseline="0" dirty="0" smtClean="0">
                <a:sym typeface="Wingdings" panose="05000000000000000000" pitchFamily="2" charset="2"/>
              </a:rPr>
              <a:t>   (</a:t>
            </a:r>
            <a:r>
              <a:rPr lang="tr-TR" baseline="0" dirty="0" err="1" smtClean="0">
                <a:sym typeface="Wingdings" panose="05000000000000000000" pitchFamily="2" charset="2"/>
              </a:rPr>
              <a:t>Authorization</a:t>
            </a:r>
            <a:r>
              <a:rPr lang="tr-TR" baseline="0" dirty="0" smtClean="0">
                <a:sym typeface="Wingdings" panose="05000000000000000000" pitchFamily="2" charset="2"/>
              </a:rPr>
              <a:t>, </a:t>
            </a:r>
            <a:r>
              <a:rPr lang="tr-TR" baseline="0" dirty="0" err="1" smtClean="0">
                <a:sym typeface="Wingdings" panose="05000000000000000000" pitchFamily="2" charset="2"/>
              </a:rPr>
              <a:t>SetCallVariable</a:t>
            </a:r>
            <a:r>
              <a:rPr lang="tr-TR" baseline="0" dirty="0" smtClean="0">
                <a:sym typeface="Wingdings" panose="05000000000000000000" pitchFamily="2" charset="2"/>
              </a:rPr>
              <a:t>(2) , entegrasyonlar tam anlamıyla sağlanmadı </a:t>
            </a:r>
            <a:r>
              <a:rPr lang="tr-TR" baseline="0" dirty="0" err="1" smtClean="0">
                <a:sym typeface="Wingdings" panose="05000000000000000000" pitchFamily="2" charset="2"/>
              </a:rPr>
              <a:t>Alotech</a:t>
            </a:r>
            <a:r>
              <a:rPr lang="tr-TR" baseline="0" dirty="0" smtClean="0">
                <a:sym typeface="Wingdings" panose="05000000000000000000" pitchFamily="2" charset="2"/>
              </a:rPr>
              <a:t> teslim etmiş.)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baseline="0" dirty="0" err="1" smtClean="0">
                <a:sym typeface="Wingdings" panose="05000000000000000000" pitchFamily="2" charset="2"/>
              </a:rPr>
              <a:t>Teknoses</a:t>
            </a:r>
            <a:r>
              <a:rPr lang="tr-TR" b="1" baseline="0" dirty="0" smtClean="0">
                <a:sym typeface="Wingdings" panose="05000000000000000000" pitchFamily="2" charset="2"/>
              </a:rPr>
              <a:t>  </a:t>
            </a:r>
            <a:r>
              <a:rPr lang="tr-TR" b="1" baseline="0" dirty="0" err="1" smtClean="0">
                <a:sym typeface="Wingdings" panose="05000000000000000000" pitchFamily="2" charset="2"/>
              </a:rPr>
              <a:t>Alotech</a:t>
            </a:r>
            <a:r>
              <a:rPr lang="tr-TR" b="1" baseline="0" dirty="0" smtClean="0">
                <a:sym typeface="Wingdings" panose="05000000000000000000" pitchFamily="2" charset="2"/>
              </a:rPr>
              <a:t> : 1 </a:t>
            </a:r>
            <a:r>
              <a:rPr lang="tr-TR" baseline="0" dirty="0" smtClean="0">
                <a:sym typeface="Wingdings" panose="05000000000000000000" pitchFamily="2" charset="2"/>
              </a:rPr>
              <a:t>Tane (</a:t>
            </a:r>
            <a:r>
              <a:rPr lang="tr-TR" b="1" baseline="0" dirty="0" smtClean="0">
                <a:sym typeface="Wingdings" panose="05000000000000000000" pitchFamily="2" charset="2"/>
              </a:rPr>
              <a:t>Asistanın çözümleyemediği ve MT ye yönlendirdiği çağrılar için değişkenlerin iletileceği servis)</a:t>
            </a:r>
            <a:endParaRPr lang="tr-TR" baseline="0" dirty="0" smtClean="0">
              <a:sym typeface="Wingdings" panose="05000000000000000000" pitchFamily="2" charset="2"/>
            </a:endParaRPr>
          </a:p>
          <a:p>
            <a:endParaRPr lang="tr-TR" baseline="0" dirty="0" smtClean="0">
              <a:sym typeface="Wingdings" panose="05000000000000000000" pitchFamily="2" charset="2"/>
            </a:endParaRPr>
          </a:p>
          <a:p>
            <a:r>
              <a:rPr lang="tr-TR" b="1" baseline="0" dirty="0" smtClean="0">
                <a:sym typeface="Wingdings" panose="05000000000000000000" pitchFamily="2" charset="2"/>
              </a:rPr>
              <a:t>2) </a:t>
            </a:r>
            <a:r>
              <a:rPr lang="tr-TR" b="1" baseline="0" dirty="0" err="1" smtClean="0">
                <a:sym typeface="Wingdings" panose="05000000000000000000" pitchFamily="2" charset="2"/>
              </a:rPr>
              <a:t>Alotech</a:t>
            </a:r>
            <a:r>
              <a:rPr lang="tr-TR" b="1" baseline="0" dirty="0" smtClean="0">
                <a:sym typeface="Wingdings" panose="05000000000000000000" pitchFamily="2" charset="2"/>
              </a:rPr>
              <a:t> – SAYS – </a:t>
            </a:r>
            <a:r>
              <a:rPr lang="tr-TR" b="1" baseline="0" dirty="0" err="1" smtClean="0">
                <a:sym typeface="Wingdings" panose="05000000000000000000" pitchFamily="2" charset="2"/>
              </a:rPr>
              <a:t>Teknoses</a:t>
            </a:r>
            <a:r>
              <a:rPr lang="tr-TR" b="1" baseline="0" dirty="0" smtClean="0">
                <a:sym typeface="Wingdings" panose="05000000000000000000" pitchFamily="2" charset="2"/>
              </a:rPr>
              <a:t> : </a:t>
            </a:r>
            <a:r>
              <a:rPr lang="tr-TR" b="0" baseline="0" dirty="0" smtClean="0">
                <a:sym typeface="Wingdings" panose="05000000000000000000" pitchFamily="2" charset="2"/>
              </a:rPr>
              <a:t>6 Entegrasyon Noktası</a:t>
            </a:r>
            <a:r>
              <a:rPr lang="tr-TR" b="1" baseline="0" dirty="0" smtClean="0">
                <a:sym typeface="Wingdings" panose="05000000000000000000" pitchFamily="2" charset="2"/>
              </a:rPr>
              <a:t> 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AlotechSAYS</a:t>
            </a:r>
            <a:r>
              <a:rPr lang="tr-TR" b="1" baseline="0" dirty="0" smtClean="0">
                <a:sym typeface="Wingdings" panose="05000000000000000000" pitchFamily="2" charset="2"/>
              </a:rPr>
              <a:t>: 2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</a:t>
            </a:r>
            <a:r>
              <a:rPr lang="tr-TR" b="1" baseline="0" dirty="0" smtClean="0">
                <a:sym typeface="Wingdings" panose="05000000000000000000" pitchFamily="2" charset="2"/>
              </a:rPr>
              <a:t> </a:t>
            </a:r>
            <a:r>
              <a:rPr lang="tr-TR" b="0" baseline="0" dirty="0" smtClean="0">
                <a:sym typeface="Wingdings" panose="05000000000000000000" pitchFamily="2" charset="2"/>
              </a:rPr>
              <a:t>Son 24 saate ait arayan numara sayısının SAYS yansıtılması (</a:t>
            </a:r>
            <a:r>
              <a:rPr lang="tr-TR" b="0" baseline="0" dirty="0" err="1" smtClean="0">
                <a:sym typeface="Wingdings" panose="05000000000000000000" pitchFamily="2" charset="2"/>
              </a:rPr>
              <a:t>Notify</a:t>
            </a:r>
            <a:r>
              <a:rPr lang="tr-TR" b="0" baseline="0" dirty="0" smtClean="0">
                <a:sym typeface="Wingdings" panose="05000000000000000000" pitchFamily="2" charset="2"/>
              </a:rPr>
              <a:t>/Pop-</a:t>
            </a:r>
            <a:r>
              <a:rPr lang="tr-TR" b="0" baseline="0" dirty="0" err="1" smtClean="0">
                <a:sym typeface="Wingdings" panose="05000000000000000000" pitchFamily="2" charset="2"/>
              </a:rPr>
              <a:t>up</a:t>
            </a:r>
            <a:r>
              <a:rPr lang="tr-TR" b="0" baseline="0" dirty="0" smtClean="0">
                <a:sym typeface="Wingdings" panose="05000000000000000000" pitchFamily="2" charset="2"/>
              </a:rPr>
              <a:t> servisi – Dijital Asistanın santralde işlem yapabilmesi için CX ürünü)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SAYSTeknoses</a:t>
            </a:r>
            <a:r>
              <a:rPr lang="tr-TR" b="1" baseline="0" dirty="0" smtClean="0">
                <a:sym typeface="Wingdings" panose="05000000000000000000" pitchFamily="2" charset="2"/>
              </a:rPr>
              <a:t>: 4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</a:t>
            </a:r>
            <a:r>
              <a:rPr lang="tr-TR" b="1" baseline="0" dirty="0" smtClean="0">
                <a:sym typeface="Wingdings" panose="05000000000000000000" pitchFamily="2" charset="2"/>
              </a:rPr>
              <a:t> (</a:t>
            </a:r>
            <a:r>
              <a:rPr lang="tr-TR" b="0" baseline="0" dirty="0" err="1" smtClean="0">
                <a:sym typeface="Wingdings" panose="05000000000000000000" pitchFamily="2" charset="2"/>
              </a:rPr>
              <a:t>GetByCallNumber</a:t>
            </a:r>
            <a:r>
              <a:rPr lang="tr-TR" b="1" baseline="0" dirty="0" smtClean="0">
                <a:sym typeface="Wingdings" panose="05000000000000000000" pitchFamily="2" charset="2"/>
              </a:rPr>
              <a:t> (Arayan Numaraya ait son çağrı bilgileri), </a:t>
            </a:r>
            <a:r>
              <a:rPr lang="tr-TR" b="0" baseline="0" dirty="0" err="1" smtClean="0">
                <a:sym typeface="Wingdings" panose="05000000000000000000" pitchFamily="2" charset="2"/>
              </a:rPr>
              <a:t>GetBoardInfo</a:t>
            </a:r>
            <a:r>
              <a:rPr lang="tr-TR" b="0" baseline="0" dirty="0" smtClean="0">
                <a:sym typeface="Wingdings" panose="05000000000000000000" pitchFamily="2" charset="2"/>
              </a:rPr>
              <a:t> </a:t>
            </a:r>
            <a:r>
              <a:rPr lang="tr-TR" b="1" baseline="0" dirty="0" smtClean="0">
                <a:sym typeface="Wingdings" panose="05000000000000000000" pitchFamily="2" charset="2"/>
              </a:rPr>
              <a:t>(Kırmızı Pano Kesinti Servisi), </a:t>
            </a:r>
            <a:r>
              <a:rPr lang="tr-TR" b="0" baseline="0" dirty="0" err="1" smtClean="0">
                <a:sym typeface="Wingdings" panose="05000000000000000000" pitchFamily="2" charset="2"/>
              </a:rPr>
              <a:t>GetPlannedOutages</a:t>
            </a:r>
            <a:r>
              <a:rPr lang="tr-TR" b="1" baseline="0" dirty="0" smtClean="0">
                <a:sym typeface="Wingdings" panose="05000000000000000000" pitchFamily="2" charset="2"/>
              </a:rPr>
              <a:t> (Planlı Kesinti Servisi), </a:t>
            </a:r>
            <a:r>
              <a:rPr lang="tr-TR" b="0" baseline="0" dirty="0" err="1" smtClean="0">
                <a:sym typeface="Wingdings" panose="05000000000000000000" pitchFamily="2" charset="2"/>
              </a:rPr>
              <a:t>DijitalAsistan-TicketCreate</a:t>
            </a:r>
            <a:r>
              <a:rPr lang="tr-TR" b="1" baseline="0" dirty="0" smtClean="0">
                <a:sym typeface="Wingdings" panose="05000000000000000000" pitchFamily="2" charset="2"/>
              </a:rPr>
              <a:t> (Çağrı – İhbar Kaydı Oluşturma Servisi)</a:t>
            </a:r>
          </a:p>
          <a:p>
            <a:endParaRPr lang="tr-TR" b="1" baseline="0" dirty="0" smtClean="0">
              <a:sym typeface="Wingdings" panose="05000000000000000000" pitchFamily="2" charset="2"/>
            </a:endParaRPr>
          </a:p>
          <a:p>
            <a:r>
              <a:rPr lang="tr-TR" b="1" baseline="0" dirty="0" smtClean="0">
                <a:sym typeface="Wingdings" panose="05000000000000000000" pitchFamily="2" charset="2"/>
              </a:rPr>
              <a:t>3) </a:t>
            </a:r>
            <a:r>
              <a:rPr lang="tr-TR" b="1" baseline="0" dirty="0" err="1" smtClean="0">
                <a:sym typeface="Wingdings" panose="05000000000000000000" pitchFamily="2" charset="2"/>
              </a:rPr>
              <a:t>Teknoses</a:t>
            </a:r>
            <a:r>
              <a:rPr lang="tr-TR" b="1" baseline="0" dirty="0" smtClean="0">
                <a:sym typeface="Wingdings" panose="05000000000000000000" pitchFamily="2" charset="2"/>
              </a:rPr>
              <a:t> – </a:t>
            </a:r>
            <a:r>
              <a:rPr lang="tr-TR" b="1" baseline="0" dirty="0" err="1" smtClean="0">
                <a:sym typeface="Wingdings" panose="05000000000000000000" pitchFamily="2" charset="2"/>
              </a:rPr>
              <a:t>Alotech</a:t>
            </a:r>
            <a:r>
              <a:rPr lang="tr-TR" b="1" baseline="0" dirty="0" smtClean="0">
                <a:sym typeface="Wingdings" panose="05000000000000000000" pitchFamily="2" charset="2"/>
              </a:rPr>
              <a:t> – CBS : 2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</a:t>
            </a:r>
            <a:r>
              <a:rPr lang="tr-TR" b="1" baseline="0" dirty="0" smtClean="0">
                <a:sym typeface="Wingdings" panose="05000000000000000000" pitchFamily="2" charset="2"/>
              </a:rPr>
              <a:t> 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TeknosesAlotech</a:t>
            </a:r>
            <a:r>
              <a:rPr lang="tr-TR" b="1" baseline="0" dirty="0" smtClean="0">
                <a:sym typeface="Wingdings" panose="05000000000000000000" pitchFamily="2" charset="2"/>
              </a:rPr>
              <a:t> 1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</a:t>
            </a:r>
            <a:r>
              <a:rPr lang="tr-TR" b="1" baseline="0" dirty="0" smtClean="0">
                <a:sym typeface="Wingdings" panose="05000000000000000000" pitchFamily="2" charset="2"/>
              </a:rPr>
              <a:t>  Müşteri temsilcisine aktarılan çağrılara ait değişkenler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CBSTeknoses</a:t>
            </a:r>
            <a:r>
              <a:rPr lang="tr-TR" b="1" baseline="0" dirty="0" smtClean="0">
                <a:sym typeface="Wingdings" panose="05000000000000000000" pitchFamily="2" charset="2"/>
              </a:rPr>
              <a:t>  1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 </a:t>
            </a:r>
            <a:r>
              <a:rPr lang="tr-TR" b="1" baseline="0" dirty="0" smtClean="0">
                <a:sym typeface="Wingdings" panose="05000000000000000000" pitchFamily="2" charset="2"/>
              </a:rPr>
              <a:t> Tesisat Numarasıyla adres sorgulama servisi</a:t>
            </a:r>
          </a:p>
          <a:p>
            <a:endParaRPr lang="tr-TR" b="1" baseline="0" dirty="0" smtClean="0">
              <a:sym typeface="Wingdings" panose="05000000000000000000" pitchFamily="2" charset="2"/>
            </a:endParaRPr>
          </a:p>
          <a:p>
            <a:endParaRPr lang="tr-TR" b="1" baseline="0" dirty="0" smtClean="0">
              <a:sym typeface="Wingdings" panose="05000000000000000000" pitchFamily="2" charset="2"/>
            </a:endParaRPr>
          </a:p>
          <a:p>
            <a:endParaRPr lang="tr-TR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3BB79-FF9A-4BF8-9239-B990D3D86753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128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 smtClean="0"/>
              <a:t>1) </a:t>
            </a:r>
            <a:r>
              <a:rPr lang="tr-TR" b="1" dirty="0" err="1" smtClean="0"/>
              <a:t>Alotech</a:t>
            </a:r>
            <a:r>
              <a:rPr lang="tr-TR" b="1" dirty="0" smtClean="0"/>
              <a:t>- </a:t>
            </a:r>
            <a:r>
              <a:rPr lang="tr-TR" b="1" dirty="0" err="1" smtClean="0"/>
              <a:t>Teknoses</a:t>
            </a:r>
            <a:r>
              <a:rPr lang="tr-TR" b="1" dirty="0" smtClean="0"/>
              <a:t> : 4</a:t>
            </a:r>
            <a:r>
              <a:rPr lang="tr-TR" dirty="0" smtClean="0"/>
              <a:t> Entegrasyon Noktası  </a:t>
            </a:r>
            <a:r>
              <a:rPr lang="tr-TR" baseline="0" dirty="0" smtClean="0"/>
              <a:t>* </a:t>
            </a:r>
            <a:r>
              <a:rPr lang="tr-TR" b="1" baseline="0" dirty="0" err="1" smtClean="0"/>
              <a:t>Token</a:t>
            </a:r>
            <a:r>
              <a:rPr lang="tr-TR" b="1" baseline="0" dirty="0" smtClean="0"/>
              <a:t> Servisi – </a:t>
            </a:r>
            <a:r>
              <a:rPr lang="tr-TR" b="1" baseline="0" dirty="0" err="1" smtClean="0"/>
              <a:t>SetCallVariable</a:t>
            </a:r>
            <a:r>
              <a:rPr lang="tr-TR" baseline="0" dirty="0" smtClean="0"/>
              <a:t> (Santral Ana Menü – IVR Alt Menülere </a:t>
            </a:r>
            <a:r>
              <a:rPr lang="tr-TR" baseline="0" dirty="0" err="1" smtClean="0"/>
              <a:t>yönlendirileren</a:t>
            </a:r>
            <a:r>
              <a:rPr lang="tr-TR" baseline="0" dirty="0" smtClean="0"/>
              <a:t> çağrılar için) </a:t>
            </a:r>
            <a:r>
              <a:rPr lang="tr-TR" b="1" baseline="0" dirty="0" err="1" smtClean="0"/>
              <a:t>SetCallVariable_V</a:t>
            </a:r>
            <a:r>
              <a:rPr lang="tr-TR" baseline="0" dirty="0" smtClean="0"/>
              <a:t> (Müşteri temsilcilerine çağrı bilgilerinin iletilebilmesi için </a:t>
            </a:r>
            <a:r>
              <a:rPr lang="tr-TR" baseline="0" dirty="0" smtClean="0">
                <a:sym typeface="Wingdings" panose="05000000000000000000" pitchFamily="2" charset="2"/>
              </a:rPr>
              <a:t> </a:t>
            </a:r>
            <a:r>
              <a:rPr lang="tr-TR" b="1" baseline="0" dirty="0" smtClean="0">
                <a:sym typeface="Wingdings" panose="05000000000000000000" pitchFamily="2" charset="2"/>
              </a:rPr>
              <a:t>Asistanın çözümleyemediği ve MT ye yönlendirdiği çağrılar</a:t>
            </a:r>
            <a:endParaRPr lang="tr-TR" b="1" dirty="0" smtClean="0"/>
          </a:p>
          <a:p>
            <a:r>
              <a:rPr lang="tr-TR" b="1" dirty="0" err="1" smtClean="0"/>
              <a:t>Alotech</a:t>
            </a:r>
            <a:r>
              <a:rPr lang="tr-TR" b="1" dirty="0" err="1" smtClean="0">
                <a:sym typeface="Wingdings" panose="05000000000000000000" pitchFamily="2" charset="2"/>
              </a:rPr>
              <a:t>Teknoses</a:t>
            </a:r>
            <a:r>
              <a:rPr lang="tr-TR" b="1" dirty="0" smtClean="0">
                <a:sym typeface="Wingdings" panose="05000000000000000000" pitchFamily="2" charset="2"/>
              </a:rPr>
              <a:t>:</a:t>
            </a:r>
            <a:r>
              <a:rPr lang="tr-TR" b="1" baseline="0" dirty="0" smtClean="0">
                <a:sym typeface="Wingdings" panose="05000000000000000000" pitchFamily="2" charset="2"/>
              </a:rPr>
              <a:t> 3 Tane</a:t>
            </a:r>
            <a:r>
              <a:rPr lang="tr-TR" baseline="0" dirty="0" smtClean="0">
                <a:sym typeface="Wingdings" panose="05000000000000000000" pitchFamily="2" charset="2"/>
              </a:rPr>
              <a:t>   (</a:t>
            </a:r>
            <a:r>
              <a:rPr lang="tr-TR" baseline="0" dirty="0" err="1" smtClean="0">
                <a:sym typeface="Wingdings" panose="05000000000000000000" pitchFamily="2" charset="2"/>
              </a:rPr>
              <a:t>Authorization</a:t>
            </a:r>
            <a:r>
              <a:rPr lang="tr-TR" baseline="0" dirty="0" smtClean="0">
                <a:sym typeface="Wingdings" panose="05000000000000000000" pitchFamily="2" charset="2"/>
              </a:rPr>
              <a:t>, </a:t>
            </a:r>
            <a:r>
              <a:rPr lang="tr-TR" baseline="0" dirty="0" err="1" smtClean="0">
                <a:sym typeface="Wingdings" panose="05000000000000000000" pitchFamily="2" charset="2"/>
              </a:rPr>
              <a:t>SetCallVariable</a:t>
            </a:r>
            <a:r>
              <a:rPr lang="tr-TR" baseline="0" dirty="0" smtClean="0">
                <a:sym typeface="Wingdings" panose="05000000000000000000" pitchFamily="2" charset="2"/>
              </a:rPr>
              <a:t>(2) , entegrasyonlar tam anlamıyla sağlanmadı </a:t>
            </a:r>
            <a:r>
              <a:rPr lang="tr-TR" baseline="0" dirty="0" err="1" smtClean="0">
                <a:sym typeface="Wingdings" panose="05000000000000000000" pitchFamily="2" charset="2"/>
              </a:rPr>
              <a:t>Alotech</a:t>
            </a:r>
            <a:r>
              <a:rPr lang="tr-TR" baseline="0" dirty="0" smtClean="0">
                <a:sym typeface="Wingdings" panose="05000000000000000000" pitchFamily="2" charset="2"/>
              </a:rPr>
              <a:t> teslim etmiş.)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baseline="0" dirty="0" err="1" smtClean="0">
                <a:sym typeface="Wingdings" panose="05000000000000000000" pitchFamily="2" charset="2"/>
              </a:rPr>
              <a:t>Teknoses</a:t>
            </a:r>
            <a:r>
              <a:rPr lang="tr-TR" b="1" baseline="0" dirty="0" smtClean="0">
                <a:sym typeface="Wingdings" panose="05000000000000000000" pitchFamily="2" charset="2"/>
              </a:rPr>
              <a:t>  </a:t>
            </a:r>
            <a:r>
              <a:rPr lang="tr-TR" b="1" baseline="0" dirty="0" err="1" smtClean="0">
                <a:sym typeface="Wingdings" panose="05000000000000000000" pitchFamily="2" charset="2"/>
              </a:rPr>
              <a:t>Alotech</a:t>
            </a:r>
            <a:r>
              <a:rPr lang="tr-TR" b="1" baseline="0" dirty="0" smtClean="0">
                <a:sym typeface="Wingdings" panose="05000000000000000000" pitchFamily="2" charset="2"/>
              </a:rPr>
              <a:t> : 1 </a:t>
            </a:r>
            <a:r>
              <a:rPr lang="tr-TR" baseline="0" dirty="0" smtClean="0">
                <a:sym typeface="Wingdings" panose="05000000000000000000" pitchFamily="2" charset="2"/>
              </a:rPr>
              <a:t>Tane (</a:t>
            </a:r>
            <a:r>
              <a:rPr lang="tr-TR" b="1" baseline="0" dirty="0" smtClean="0">
                <a:sym typeface="Wingdings" panose="05000000000000000000" pitchFamily="2" charset="2"/>
              </a:rPr>
              <a:t>Asistanın çözümleyemediği ve MT ye yönlendirdiği çağrılar için değişkenlerin iletileceği servis)</a:t>
            </a:r>
            <a:endParaRPr lang="tr-TR" baseline="0" dirty="0" smtClean="0">
              <a:sym typeface="Wingdings" panose="05000000000000000000" pitchFamily="2" charset="2"/>
            </a:endParaRPr>
          </a:p>
          <a:p>
            <a:endParaRPr lang="tr-TR" baseline="0" dirty="0" smtClean="0">
              <a:sym typeface="Wingdings" panose="05000000000000000000" pitchFamily="2" charset="2"/>
            </a:endParaRPr>
          </a:p>
          <a:p>
            <a:r>
              <a:rPr lang="tr-TR" b="1" baseline="0" dirty="0" smtClean="0">
                <a:sym typeface="Wingdings" panose="05000000000000000000" pitchFamily="2" charset="2"/>
              </a:rPr>
              <a:t>2) </a:t>
            </a:r>
            <a:r>
              <a:rPr lang="tr-TR" b="1" baseline="0" dirty="0" err="1" smtClean="0">
                <a:sym typeface="Wingdings" panose="05000000000000000000" pitchFamily="2" charset="2"/>
              </a:rPr>
              <a:t>Alotech</a:t>
            </a:r>
            <a:r>
              <a:rPr lang="tr-TR" b="1" baseline="0" dirty="0" smtClean="0">
                <a:sym typeface="Wingdings" panose="05000000000000000000" pitchFamily="2" charset="2"/>
              </a:rPr>
              <a:t> – SAYS – </a:t>
            </a:r>
            <a:r>
              <a:rPr lang="tr-TR" b="1" baseline="0" dirty="0" err="1" smtClean="0">
                <a:sym typeface="Wingdings" panose="05000000000000000000" pitchFamily="2" charset="2"/>
              </a:rPr>
              <a:t>Teknoses</a:t>
            </a:r>
            <a:r>
              <a:rPr lang="tr-TR" b="1" baseline="0" dirty="0" smtClean="0">
                <a:sym typeface="Wingdings" panose="05000000000000000000" pitchFamily="2" charset="2"/>
              </a:rPr>
              <a:t> : </a:t>
            </a:r>
            <a:r>
              <a:rPr lang="tr-TR" b="0" baseline="0" dirty="0" smtClean="0">
                <a:sym typeface="Wingdings" panose="05000000000000000000" pitchFamily="2" charset="2"/>
              </a:rPr>
              <a:t>6 Entegrasyon Noktası</a:t>
            </a:r>
            <a:r>
              <a:rPr lang="tr-TR" b="1" baseline="0" dirty="0" smtClean="0">
                <a:sym typeface="Wingdings" panose="05000000000000000000" pitchFamily="2" charset="2"/>
              </a:rPr>
              <a:t> 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AlotechSAYS</a:t>
            </a:r>
            <a:r>
              <a:rPr lang="tr-TR" b="1" baseline="0" dirty="0" smtClean="0">
                <a:sym typeface="Wingdings" panose="05000000000000000000" pitchFamily="2" charset="2"/>
              </a:rPr>
              <a:t>: 2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</a:t>
            </a:r>
            <a:r>
              <a:rPr lang="tr-TR" b="1" baseline="0" dirty="0" smtClean="0">
                <a:sym typeface="Wingdings" panose="05000000000000000000" pitchFamily="2" charset="2"/>
              </a:rPr>
              <a:t> </a:t>
            </a:r>
            <a:r>
              <a:rPr lang="tr-TR" b="0" baseline="0" dirty="0" smtClean="0">
                <a:sym typeface="Wingdings" panose="05000000000000000000" pitchFamily="2" charset="2"/>
              </a:rPr>
              <a:t>Son 24 saate ait arayan numara sayısının SAYS yansıtılması (</a:t>
            </a:r>
            <a:r>
              <a:rPr lang="tr-TR" b="0" baseline="0" dirty="0" err="1" smtClean="0">
                <a:sym typeface="Wingdings" panose="05000000000000000000" pitchFamily="2" charset="2"/>
              </a:rPr>
              <a:t>Notify</a:t>
            </a:r>
            <a:r>
              <a:rPr lang="tr-TR" b="0" baseline="0" dirty="0" smtClean="0">
                <a:sym typeface="Wingdings" panose="05000000000000000000" pitchFamily="2" charset="2"/>
              </a:rPr>
              <a:t>/Pop-</a:t>
            </a:r>
            <a:r>
              <a:rPr lang="tr-TR" b="0" baseline="0" dirty="0" err="1" smtClean="0">
                <a:sym typeface="Wingdings" panose="05000000000000000000" pitchFamily="2" charset="2"/>
              </a:rPr>
              <a:t>up</a:t>
            </a:r>
            <a:r>
              <a:rPr lang="tr-TR" b="0" baseline="0" dirty="0" smtClean="0">
                <a:sym typeface="Wingdings" panose="05000000000000000000" pitchFamily="2" charset="2"/>
              </a:rPr>
              <a:t> servisi – Dijital Asistanın santralde işlem yapabilmesi için CX ürünü)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SAYSTeknoses</a:t>
            </a:r>
            <a:r>
              <a:rPr lang="tr-TR" b="1" baseline="0" dirty="0" smtClean="0">
                <a:sym typeface="Wingdings" panose="05000000000000000000" pitchFamily="2" charset="2"/>
              </a:rPr>
              <a:t>: 4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</a:t>
            </a:r>
            <a:r>
              <a:rPr lang="tr-TR" b="1" baseline="0" dirty="0" smtClean="0">
                <a:sym typeface="Wingdings" panose="05000000000000000000" pitchFamily="2" charset="2"/>
              </a:rPr>
              <a:t> (</a:t>
            </a:r>
            <a:r>
              <a:rPr lang="tr-TR" b="0" baseline="0" dirty="0" err="1" smtClean="0">
                <a:sym typeface="Wingdings" panose="05000000000000000000" pitchFamily="2" charset="2"/>
              </a:rPr>
              <a:t>GetByCallNumber</a:t>
            </a:r>
            <a:r>
              <a:rPr lang="tr-TR" b="1" baseline="0" dirty="0" smtClean="0">
                <a:sym typeface="Wingdings" panose="05000000000000000000" pitchFamily="2" charset="2"/>
              </a:rPr>
              <a:t> (Arayan Numaraya ait son çağrı bilgileri), </a:t>
            </a:r>
            <a:r>
              <a:rPr lang="tr-TR" b="0" baseline="0" dirty="0" err="1" smtClean="0">
                <a:sym typeface="Wingdings" panose="05000000000000000000" pitchFamily="2" charset="2"/>
              </a:rPr>
              <a:t>GetBoardInfo</a:t>
            </a:r>
            <a:r>
              <a:rPr lang="tr-TR" b="0" baseline="0" dirty="0" smtClean="0">
                <a:sym typeface="Wingdings" panose="05000000000000000000" pitchFamily="2" charset="2"/>
              </a:rPr>
              <a:t> </a:t>
            </a:r>
            <a:r>
              <a:rPr lang="tr-TR" b="1" baseline="0" dirty="0" smtClean="0">
                <a:sym typeface="Wingdings" panose="05000000000000000000" pitchFamily="2" charset="2"/>
              </a:rPr>
              <a:t>(Kırmızı Pano Kesinti Servisi), </a:t>
            </a:r>
            <a:r>
              <a:rPr lang="tr-TR" b="0" baseline="0" dirty="0" err="1" smtClean="0">
                <a:sym typeface="Wingdings" panose="05000000000000000000" pitchFamily="2" charset="2"/>
              </a:rPr>
              <a:t>GetPlannedOutages</a:t>
            </a:r>
            <a:r>
              <a:rPr lang="tr-TR" b="1" baseline="0" dirty="0" smtClean="0">
                <a:sym typeface="Wingdings" panose="05000000000000000000" pitchFamily="2" charset="2"/>
              </a:rPr>
              <a:t> (Planlı Kesinti Servisi), </a:t>
            </a:r>
            <a:r>
              <a:rPr lang="tr-TR" b="0" baseline="0" dirty="0" err="1" smtClean="0">
                <a:sym typeface="Wingdings" panose="05000000000000000000" pitchFamily="2" charset="2"/>
              </a:rPr>
              <a:t>DijitalAsistan-TicketCreate</a:t>
            </a:r>
            <a:r>
              <a:rPr lang="tr-TR" b="1" baseline="0" dirty="0" smtClean="0">
                <a:sym typeface="Wingdings" panose="05000000000000000000" pitchFamily="2" charset="2"/>
              </a:rPr>
              <a:t> (Çağrı – İhbar Kaydı Oluşturma Servisi)</a:t>
            </a:r>
          </a:p>
          <a:p>
            <a:endParaRPr lang="tr-TR" b="1" baseline="0" dirty="0" smtClean="0">
              <a:sym typeface="Wingdings" panose="05000000000000000000" pitchFamily="2" charset="2"/>
            </a:endParaRPr>
          </a:p>
          <a:p>
            <a:r>
              <a:rPr lang="tr-TR" b="1" baseline="0" dirty="0" smtClean="0">
                <a:sym typeface="Wingdings" panose="05000000000000000000" pitchFamily="2" charset="2"/>
              </a:rPr>
              <a:t>3) </a:t>
            </a:r>
            <a:r>
              <a:rPr lang="tr-TR" b="1" baseline="0" dirty="0" err="1" smtClean="0">
                <a:sym typeface="Wingdings" panose="05000000000000000000" pitchFamily="2" charset="2"/>
              </a:rPr>
              <a:t>Teknoses</a:t>
            </a:r>
            <a:r>
              <a:rPr lang="tr-TR" b="1" baseline="0" dirty="0" smtClean="0">
                <a:sym typeface="Wingdings" panose="05000000000000000000" pitchFamily="2" charset="2"/>
              </a:rPr>
              <a:t> – </a:t>
            </a:r>
            <a:r>
              <a:rPr lang="tr-TR" b="1" baseline="0" dirty="0" err="1" smtClean="0">
                <a:sym typeface="Wingdings" panose="05000000000000000000" pitchFamily="2" charset="2"/>
              </a:rPr>
              <a:t>Alotech</a:t>
            </a:r>
            <a:r>
              <a:rPr lang="tr-TR" b="1" baseline="0" dirty="0" smtClean="0">
                <a:sym typeface="Wingdings" panose="05000000000000000000" pitchFamily="2" charset="2"/>
              </a:rPr>
              <a:t> – CBS : 2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</a:t>
            </a:r>
            <a:r>
              <a:rPr lang="tr-TR" b="1" baseline="0" dirty="0" smtClean="0">
                <a:sym typeface="Wingdings" panose="05000000000000000000" pitchFamily="2" charset="2"/>
              </a:rPr>
              <a:t> 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TeknosesAlotech</a:t>
            </a:r>
            <a:r>
              <a:rPr lang="tr-TR" b="1" baseline="0" dirty="0" smtClean="0">
                <a:sym typeface="Wingdings" panose="05000000000000000000" pitchFamily="2" charset="2"/>
              </a:rPr>
              <a:t> 1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</a:t>
            </a:r>
            <a:r>
              <a:rPr lang="tr-TR" b="1" baseline="0" dirty="0" smtClean="0">
                <a:sym typeface="Wingdings" panose="05000000000000000000" pitchFamily="2" charset="2"/>
              </a:rPr>
              <a:t>  Müşteri temsilcisine aktarılan çağrılara ait değişkenler</a:t>
            </a:r>
          </a:p>
          <a:p>
            <a:r>
              <a:rPr lang="tr-TR" b="1" baseline="0" dirty="0" err="1" smtClean="0">
                <a:sym typeface="Wingdings" panose="05000000000000000000" pitchFamily="2" charset="2"/>
              </a:rPr>
              <a:t>CBSTeknoses</a:t>
            </a:r>
            <a:r>
              <a:rPr lang="tr-TR" b="1" baseline="0" dirty="0" smtClean="0">
                <a:sym typeface="Wingdings" panose="05000000000000000000" pitchFamily="2" charset="2"/>
              </a:rPr>
              <a:t>  1 </a:t>
            </a:r>
            <a:r>
              <a:rPr lang="tr-TR" b="0" baseline="0" dirty="0" smtClean="0">
                <a:sym typeface="Wingdings" panose="05000000000000000000" pitchFamily="2" charset="2"/>
              </a:rPr>
              <a:t>Entegrasyon Noktası  </a:t>
            </a:r>
            <a:r>
              <a:rPr lang="tr-TR" b="1" baseline="0" dirty="0" smtClean="0">
                <a:sym typeface="Wingdings" panose="05000000000000000000" pitchFamily="2" charset="2"/>
              </a:rPr>
              <a:t> Tesisat Numarasıyla adres sorgulama servisi</a:t>
            </a:r>
          </a:p>
          <a:p>
            <a:endParaRPr lang="tr-TR" b="1" baseline="0" dirty="0" smtClean="0">
              <a:sym typeface="Wingdings" panose="05000000000000000000" pitchFamily="2" charset="2"/>
            </a:endParaRPr>
          </a:p>
          <a:p>
            <a:endParaRPr lang="tr-TR" b="1" baseline="0" dirty="0" smtClean="0">
              <a:sym typeface="Wingdings" panose="05000000000000000000" pitchFamily="2" charset="2"/>
            </a:endParaRPr>
          </a:p>
          <a:p>
            <a:endParaRPr lang="tr-TR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3BB79-FF9A-4BF8-9239-B990D3D86753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154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0024" y="3538041"/>
            <a:ext cx="29700141" cy="7526467"/>
          </a:xfrm>
        </p:spPr>
        <p:txBody>
          <a:bodyPr anchor="b"/>
          <a:lstStyle>
            <a:lvl1pPr algn="ctr">
              <a:defRPr sz="18914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0024" y="11354758"/>
            <a:ext cx="29700141" cy="5219483"/>
          </a:xfrm>
        </p:spPr>
        <p:txBody>
          <a:bodyPr/>
          <a:lstStyle>
            <a:lvl1pPr marL="0" indent="0" algn="ctr">
              <a:buNone/>
              <a:defRPr sz="7566"/>
            </a:lvl1pPr>
            <a:lvl2pPr marL="1441232" indent="0" algn="ctr">
              <a:buNone/>
              <a:defRPr sz="6305"/>
            </a:lvl2pPr>
            <a:lvl3pPr marL="2882463" indent="0" algn="ctr">
              <a:buNone/>
              <a:defRPr sz="5674"/>
            </a:lvl3pPr>
            <a:lvl4pPr marL="4323695" indent="0" algn="ctr">
              <a:buNone/>
              <a:defRPr sz="5044"/>
            </a:lvl4pPr>
            <a:lvl5pPr marL="5764926" indent="0" algn="ctr">
              <a:buNone/>
              <a:defRPr sz="5044"/>
            </a:lvl5pPr>
            <a:lvl6pPr marL="7206158" indent="0" algn="ctr">
              <a:buNone/>
              <a:defRPr sz="5044"/>
            </a:lvl6pPr>
            <a:lvl7pPr marL="8647389" indent="0" algn="ctr">
              <a:buNone/>
              <a:defRPr sz="5044"/>
            </a:lvl7pPr>
            <a:lvl8pPr marL="10088621" indent="0" algn="ctr">
              <a:buNone/>
              <a:defRPr sz="5044"/>
            </a:lvl8pPr>
            <a:lvl9pPr marL="11529852" indent="0" algn="ctr">
              <a:buNone/>
              <a:defRPr sz="5044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557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046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1888" y="5389634"/>
            <a:ext cx="34155162" cy="8992725"/>
          </a:xfrm>
        </p:spPr>
        <p:txBody>
          <a:bodyPr anchor="b"/>
          <a:lstStyle>
            <a:lvl1pPr>
              <a:defRPr sz="18914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1888" y="14467434"/>
            <a:ext cx="34155162" cy="4729062"/>
          </a:xfrm>
        </p:spPr>
        <p:txBody>
          <a:bodyPr/>
          <a:lstStyle>
            <a:lvl1pPr marL="0" indent="0">
              <a:buNone/>
              <a:defRPr sz="7566">
                <a:solidFill>
                  <a:schemeClr val="tx1">
                    <a:tint val="75000"/>
                  </a:schemeClr>
                </a:solidFill>
              </a:defRPr>
            </a:lvl1pPr>
            <a:lvl2pPr marL="1441232" indent="0">
              <a:buNone/>
              <a:defRPr sz="6305">
                <a:solidFill>
                  <a:schemeClr val="tx1">
                    <a:tint val="75000"/>
                  </a:schemeClr>
                </a:solidFill>
              </a:defRPr>
            </a:lvl2pPr>
            <a:lvl3pPr marL="2882463" indent="0">
              <a:buNone/>
              <a:defRPr sz="5674">
                <a:solidFill>
                  <a:schemeClr val="tx1">
                    <a:tint val="75000"/>
                  </a:schemeClr>
                </a:solidFill>
              </a:defRPr>
            </a:lvl3pPr>
            <a:lvl4pPr marL="4323695" indent="0">
              <a:buNone/>
              <a:defRPr sz="5044">
                <a:solidFill>
                  <a:schemeClr val="tx1">
                    <a:tint val="75000"/>
                  </a:schemeClr>
                </a:solidFill>
              </a:defRPr>
            </a:lvl4pPr>
            <a:lvl5pPr marL="5764926" indent="0">
              <a:buNone/>
              <a:defRPr sz="5044">
                <a:solidFill>
                  <a:schemeClr val="tx1">
                    <a:tint val="75000"/>
                  </a:schemeClr>
                </a:solidFill>
              </a:defRPr>
            </a:lvl5pPr>
            <a:lvl6pPr marL="7206158" indent="0">
              <a:buNone/>
              <a:defRPr sz="5044">
                <a:solidFill>
                  <a:schemeClr val="tx1">
                    <a:tint val="75000"/>
                  </a:schemeClr>
                </a:solidFill>
              </a:defRPr>
            </a:lvl6pPr>
            <a:lvl7pPr marL="8647389" indent="0">
              <a:buNone/>
              <a:defRPr sz="5044">
                <a:solidFill>
                  <a:schemeClr val="tx1">
                    <a:tint val="75000"/>
                  </a:schemeClr>
                </a:solidFill>
              </a:defRPr>
            </a:lvl7pPr>
            <a:lvl8pPr marL="10088621" indent="0">
              <a:buNone/>
              <a:defRPr sz="5044">
                <a:solidFill>
                  <a:schemeClr val="tx1">
                    <a:tint val="75000"/>
                  </a:schemeClr>
                </a:solidFill>
              </a:defRPr>
            </a:lvl8pPr>
            <a:lvl9pPr marL="11529852" indent="0">
              <a:buNone/>
              <a:defRPr sz="50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42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22513" y="5754945"/>
            <a:ext cx="16830080" cy="1371678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47595" y="5754945"/>
            <a:ext cx="16830080" cy="1371678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355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7671" y="1150990"/>
            <a:ext cx="34155162" cy="417859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7673" y="5299555"/>
            <a:ext cx="16752734" cy="2597230"/>
          </a:xfrm>
        </p:spPr>
        <p:txBody>
          <a:bodyPr anchor="b"/>
          <a:lstStyle>
            <a:lvl1pPr marL="0" indent="0">
              <a:buNone/>
              <a:defRPr sz="7566" b="1"/>
            </a:lvl1pPr>
            <a:lvl2pPr marL="1441232" indent="0">
              <a:buNone/>
              <a:defRPr sz="6305" b="1"/>
            </a:lvl2pPr>
            <a:lvl3pPr marL="2882463" indent="0">
              <a:buNone/>
              <a:defRPr sz="5674" b="1"/>
            </a:lvl3pPr>
            <a:lvl4pPr marL="4323695" indent="0">
              <a:buNone/>
              <a:defRPr sz="5044" b="1"/>
            </a:lvl4pPr>
            <a:lvl5pPr marL="5764926" indent="0">
              <a:buNone/>
              <a:defRPr sz="5044" b="1"/>
            </a:lvl5pPr>
            <a:lvl6pPr marL="7206158" indent="0">
              <a:buNone/>
              <a:defRPr sz="5044" b="1"/>
            </a:lvl6pPr>
            <a:lvl7pPr marL="8647389" indent="0">
              <a:buNone/>
              <a:defRPr sz="5044" b="1"/>
            </a:lvl7pPr>
            <a:lvl8pPr marL="10088621" indent="0">
              <a:buNone/>
              <a:defRPr sz="5044" b="1"/>
            </a:lvl8pPr>
            <a:lvl9pPr marL="11529852" indent="0">
              <a:buNone/>
              <a:defRPr sz="5044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7673" y="7896785"/>
            <a:ext cx="16752734" cy="1161498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047595" y="5299555"/>
            <a:ext cx="16835238" cy="2597230"/>
          </a:xfrm>
        </p:spPr>
        <p:txBody>
          <a:bodyPr anchor="b"/>
          <a:lstStyle>
            <a:lvl1pPr marL="0" indent="0">
              <a:buNone/>
              <a:defRPr sz="7566" b="1"/>
            </a:lvl1pPr>
            <a:lvl2pPr marL="1441232" indent="0">
              <a:buNone/>
              <a:defRPr sz="6305" b="1"/>
            </a:lvl2pPr>
            <a:lvl3pPr marL="2882463" indent="0">
              <a:buNone/>
              <a:defRPr sz="5674" b="1"/>
            </a:lvl3pPr>
            <a:lvl4pPr marL="4323695" indent="0">
              <a:buNone/>
              <a:defRPr sz="5044" b="1"/>
            </a:lvl4pPr>
            <a:lvl5pPr marL="5764926" indent="0">
              <a:buNone/>
              <a:defRPr sz="5044" b="1"/>
            </a:lvl5pPr>
            <a:lvl6pPr marL="7206158" indent="0">
              <a:buNone/>
              <a:defRPr sz="5044" b="1"/>
            </a:lvl6pPr>
            <a:lvl7pPr marL="8647389" indent="0">
              <a:buNone/>
              <a:defRPr sz="5044" b="1"/>
            </a:lvl7pPr>
            <a:lvl8pPr marL="10088621" indent="0">
              <a:buNone/>
              <a:defRPr sz="5044" b="1"/>
            </a:lvl8pPr>
            <a:lvl9pPr marL="11529852" indent="0">
              <a:buNone/>
              <a:defRPr sz="5044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047595" y="7896785"/>
            <a:ext cx="16835238" cy="1161498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5688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9217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018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7673" y="1441238"/>
            <a:ext cx="12772090" cy="5044334"/>
          </a:xfrm>
        </p:spPr>
        <p:txBody>
          <a:bodyPr anchor="b"/>
          <a:lstStyle>
            <a:lvl1pPr>
              <a:defRPr sz="10087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35238" y="3112676"/>
            <a:ext cx="20047595" cy="15363200"/>
          </a:xfrm>
        </p:spPr>
        <p:txBody>
          <a:bodyPr/>
          <a:lstStyle>
            <a:lvl1pPr>
              <a:defRPr sz="10087"/>
            </a:lvl1pPr>
            <a:lvl2pPr>
              <a:defRPr sz="8826"/>
            </a:lvl2pPr>
            <a:lvl3pPr>
              <a:defRPr sz="7566"/>
            </a:lvl3pPr>
            <a:lvl4pPr>
              <a:defRPr sz="6305"/>
            </a:lvl4pPr>
            <a:lvl5pPr>
              <a:defRPr sz="6305"/>
            </a:lvl5pPr>
            <a:lvl6pPr>
              <a:defRPr sz="6305"/>
            </a:lvl6pPr>
            <a:lvl7pPr>
              <a:defRPr sz="6305"/>
            </a:lvl7pPr>
            <a:lvl8pPr>
              <a:defRPr sz="6305"/>
            </a:lvl8pPr>
            <a:lvl9pPr>
              <a:defRPr sz="6305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27673" y="6485573"/>
            <a:ext cx="12772090" cy="12015325"/>
          </a:xfrm>
        </p:spPr>
        <p:txBody>
          <a:bodyPr/>
          <a:lstStyle>
            <a:lvl1pPr marL="0" indent="0">
              <a:buNone/>
              <a:defRPr sz="5044"/>
            </a:lvl1pPr>
            <a:lvl2pPr marL="1441232" indent="0">
              <a:buNone/>
              <a:defRPr sz="4413"/>
            </a:lvl2pPr>
            <a:lvl3pPr marL="2882463" indent="0">
              <a:buNone/>
              <a:defRPr sz="3783"/>
            </a:lvl3pPr>
            <a:lvl4pPr marL="4323695" indent="0">
              <a:buNone/>
              <a:defRPr sz="3152"/>
            </a:lvl4pPr>
            <a:lvl5pPr marL="5764926" indent="0">
              <a:buNone/>
              <a:defRPr sz="3152"/>
            </a:lvl5pPr>
            <a:lvl6pPr marL="7206158" indent="0">
              <a:buNone/>
              <a:defRPr sz="3152"/>
            </a:lvl6pPr>
            <a:lvl7pPr marL="8647389" indent="0">
              <a:buNone/>
              <a:defRPr sz="3152"/>
            </a:lvl7pPr>
            <a:lvl8pPr marL="10088621" indent="0">
              <a:buNone/>
              <a:defRPr sz="3152"/>
            </a:lvl8pPr>
            <a:lvl9pPr marL="11529852" indent="0">
              <a:buNone/>
              <a:defRPr sz="3152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348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7673" y="1441238"/>
            <a:ext cx="12772090" cy="5044334"/>
          </a:xfrm>
        </p:spPr>
        <p:txBody>
          <a:bodyPr anchor="b"/>
          <a:lstStyle>
            <a:lvl1pPr>
              <a:defRPr sz="10087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835238" y="3112676"/>
            <a:ext cx="20047595" cy="15363200"/>
          </a:xfrm>
        </p:spPr>
        <p:txBody>
          <a:bodyPr anchor="t"/>
          <a:lstStyle>
            <a:lvl1pPr marL="0" indent="0">
              <a:buNone/>
              <a:defRPr sz="10087"/>
            </a:lvl1pPr>
            <a:lvl2pPr marL="1441232" indent="0">
              <a:buNone/>
              <a:defRPr sz="8826"/>
            </a:lvl2pPr>
            <a:lvl3pPr marL="2882463" indent="0">
              <a:buNone/>
              <a:defRPr sz="7566"/>
            </a:lvl3pPr>
            <a:lvl4pPr marL="4323695" indent="0">
              <a:buNone/>
              <a:defRPr sz="6305"/>
            </a:lvl4pPr>
            <a:lvl5pPr marL="5764926" indent="0">
              <a:buNone/>
              <a:defRPr sz="6305"/>
            </a:lvl5pPr>
            <a:lvl6pPr marL="7206158" indent="0">
              <a:buNone/>
              <a:defRPr sz="6305"/>
            </a:lvl6pPr>
            <a:lvl7pPr marL="8647389" indent="0">
              <a:buNone/>
              <a:defRPr sz="6305"/>
            </a:lvl7pPr>
            <a:lvl8pPr marL="10088621" indent="0">
              <a:buNone/>
              <a:defRPr sz="6305"/>
            </a:lvl8pPr>
            <a:lvl9pPr marL="11529852" indent="0">
              <a:buNone/>
              <a:defRPr sz="6305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27673" y="6485573"/>
            <a:ext cx="12772090" cy="12015325"/>
          </a:xfrm>
        </p:spPr>
        <p:txBody>
          <a:bodyPr/>
          <a:lstStyle>
            <a:lvl1pPr marL="0" indent="0">
              <a:buNone/>
              <a:defRPr sz="5044"/>
            </a:lvl1pPr>
            <a:lvl2pPr marL="1441232" indent="0">
              <a:buNone/>
              <a:defRPr sz="4413"/>
            </a:lvl2pPr>
            <a:lvl3pPr marL="2882463" indent="0">
              <a:buNone/>
              <a:defRPr sz="3783"/>
            </a:lvl3pPr>
            <a:lvl4pPr marL="4323695" indent="0">
              <a:buNone/>
              <a:defRPr sz="3152"/>
            </a:lvl4pPr>
            <a:lvl5pPr marL="5764926" indent="0">
              <a:buNone/>
              <a:defRPr sz="3152"/>
            </a:lvl5pPr>
            <a:lvl6pPr marL="7206158" indent="0">
              <a:buNone/>
              <a:defRPr sz="3152"/>
            </a:lvl6pPr>
            <a:lvl7pPr marL="8647389" indent="0">
              <a:buNone/>
              <a:defRPr sz="3152"/>
            </a:lvl7pPr>
            <a:lvl8pPr marL="10088621" indent="0">
              <a:buNone/>
              <a:defRPr sz="3152"/>
            </a:lvl8pPr>
            <a:lvl9pPr marL="11529852" indent="0">
              <a:buNone/>
              <a:defRPr sz="3152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25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290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338884" y="1150989"/>
            <a:ext cx="8538791" cy="1832074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22513" y="1150989"/>
            <a:ext cx="25121369" cy="1832074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8920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C437EBF-2089-4137-9222-E7ABF28151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" y="-2"/>
            <a:ext cx="18333487" cy="21618578"/>
          </a:xfrm>
          <a:custGeom>
            <a:avLst/>
            <a:gdLst>
              <a:gd name="connsiteX0" fmla="*/ 0 w 5644465"/>
              <a:gd name="connsiteY0" fmla="*/ 0 h 6858001"/>
              <a:gd name="connsiteX1" fmla="*/ 5644465 w 5644465"/>
              <a:gd name="connsiteY1" fmla="*/ 0 h 6858001"/>
              <a:gd name="connsiteX2" fmla="*/ 347923 w 5644465"/>
              <a:gd name="connsiteY2" fmla="*/ 6858001 h 6858001"/>
              <a:gd name="connsiteX3" fmla="*/ 0 w 5644465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4465" h="6858001">
                <a:moveTo>
                  <a:pt x="0" y="0"/>
                </a:moveTo>
                <a:lnTo>
                  <a:pt x="5644465" y="0"/>
                </a:lnTo>
                <a:lnTo>
                  <a:pt x="347923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3783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746B0C32-829A-4859-91E5-2B0E4EFF2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387924" y="951269"/>
            <a:ext cx="2212264" cy="1046433"/>
          </a:xfrm>
          <a:prstGeom prst="rect">
            <a:avLst/>
          </a:prstGeom>
        </p:spPr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3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2513" y="1150990"/>
            <a:ext cx="34155162" cy="4178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2513" y="5754945"/>
            <a:ext cx="34155162" cy="13716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2513" y="20037218"/>
            <a:ext cx="8910042" cy="1150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873AE-2FB3-45A2-BFA4-D574F7625EF6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17563" y="20037218"/>
            <a:ext cx="13365063" cy="1150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967633" y="20037218"/>
            <a:ext cx="8910042" cy="1150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9C4B2-1A20-4CF9-AA8C-230DB1F5D0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70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xStyles>
    <p:titleStyle>
      <a:lvl1pPr algn="l" defTabSz="2882463" rtl="0" eaLnBrk="1" latinLnBrk="0" hangingPunct="1">
        <a:lnSpc>
          <a:spcPct val="90000"/>
        </a:lnSpc>
        <a:spcBef>
          <a:spcPct val="0"/>
        </a:spcBef>
        <a:buNone/>
        <a:defRPr sz="138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616" indent="-720616" algn="l" defTabSz="2882463" rtl="0" eaLnBrk="1" latinLnBrk="0" hangingPunct="1">
        <a:lnSpc>
          <a:spcPct val="90000"/>
        </a:lnSpc>
        <a:spcBef>
          <a:spcPts val="3152"/>
        </a:spcBef>
        <a:buFont typeface="Arial" panose="020B0604020202020204" pitchFamily="34" charset="0"/>
        <a:buChar char="•"/>
        <a:defRPr sz="8826" kern="1200">
          <a:solidFill>
            <a:schemeClr val="tx1"/>
          </a:solidFill>
          <a:latin typeface="+mn-lt"/>
          <a:ea typeface="+mn-ea"/>
          <a:cs typeface="+mn-cs"/>
        </a:defRPr>
      </a:lvl1pPr>
      <a:lvl2pPr marL="2161847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7566" kern="1200">
          <a:solidFill>
            <a:schemeClr val="tx1"/>
          </a:solidFill>
          <a:latin typeface="+mn-lt"/>
          <a:ea typeface="+mn-ea"/>
          <a:cs typeface="+mn-cs"/>
        </a:defRPr>
      </a:lvl2pPr>
      <a:lvl3pPr marL="3603079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6305" kern="1200">
          <a:solidFill>
            <a:schemeClr val="tx1"/>
          </a:solidFill>
          <a:latin typeface="+mn-lt"/>
          <a:ea typeface="+mn-ea"/>
          <a:cs typeface="+mn-cs"/>
        </a:defRPr>
      </a:lvl3pPr>
      <a:lvl4pPr marL="5044310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74" kern="1200">
          <a:solidFill>
            <a:schemeClr val="tx1"/>
          </a:solidFill>
          <a:latin typeface="+mn-lt"/>
          <a:ea typeface="+mn-ea"/>
          <a:cs typeface="+mn-cs"/>
        </a:defRPr>
      </a:lvl4pPr>
      <a:lvl5pPr marL="6485542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74" kern="1200">
          <a:solidFill>
            <a:schemeClr val="tx1"/>
          </a:solidFill>
          <a:latin typeface="+mn-lt"/>
          <a:ea typeface="+mn-ea"/>
          <a:cs typeface="+mn-cs"/>
        </a:defRPr>
      </a:lvl5pPr>
      <a:lvl6pPr marL="7926774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74" kern="1200">
          <a:solidFill>
            <a:schemeClr val="tx1"/>
          </a:solidFill>
          <a:latin typeface="+mn-lt"/>
          <a:ea typeface="+mn-ea"/>
          <a:cs typeface="+mn-cs"/>
        </a:defRPr>
      </a:lvl6pPr>
      <a:lvl7pPr marL="9368005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74" kern="1200">
          <a:solidFill>
            <a:schemeClr val="tx1"/>
          </a:solidFill>
          <a:latin typeface="+mn-lt"/>
          <a:ea typeface="+mn-ea"/>
          <a:cs typeface="+mn-cs"/>
        </a:defRPr>
      </a:lvl7pPr>
      <a:lvl8pPr marL="10809237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74" kern="1200">
          <a:solidFill>
            <a:schemeClr val="tx1"/>
          </a:solidFill>
          <a:latin typeface="+mn-lt"/>
          <a:ea typeface="+mn-ea"/>
          <a:cs typeface="+mn-cs"/>
        </a:defRPr>
      </a:lvl8pPr>
      <a:lvl9pPr marL="12250468" indent="-720616" algn="l" defTabSz="2882463" rtl="0" eaLnBrk="1" latinLnBrk="0" hangingPunct="1">
        <a:lnSpc>
          <a:spcPct val="90000"/>
        </a:lnSpc>
        <a:spcBef>
          <a:spcPts val="1576"/>
        </a:spcBef>
        <a:buFont typeface="Arial" panose="020B0604020202020204" pitchFamily="34" charset="0"/>
        <a:buChar char="•"/>
        <a:defRPr sz="56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1pPr>
      <a:lvl2pPr marL="1441232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2pPr>
      <a:lvl3pPr marL="2882463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3pPr>
      <a:lvl4pPr marL="4323695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4pPr>
      <a:lvl5pPr marL="5764926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5pPr>
      <a:lvl6pPr marL="7206158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6pPr>
      <a:lvl7pPr marL="8647389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7pPr>
      <a:lvl8pPr marL="10088621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8pPr>
      <a:lvl9pPr marL="11529852" algn="l" defTabSz="2882463" rtl="0" eaLnBrk="1" latinLnBrk="0" hangingPunct="1">
        <a:defRPr sz="56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91"/>
            <a:ext cx="39600188" cy="22282965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5136114" y="8798306"/>
            <a:ext cx="8497967" cy="1159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6935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Teknoloji Başkanlığı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17735370" y="19174851"/>
            <a:ext cx="3265638" cy="9655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5674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2026 </a:t>
            </a:r>
            <a:r>
              <a:rPr lang="tr-TR" sz="5674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Eylül</a:t>
            </a:r>
            <a:endParaRPr lang="tr-TR" sz="5674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136832" y="11808385"/>
            <a:ext cx="31326524" cy="1838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348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SESLİ AGENTİC YAPAY ZEKA MÜŞTERİ TEMSİLCİSİ </a:t>
            </a:r>
            <a:endParaRPr lang="tr-TR" sz="11348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7295" y="2504898"/>
            <a:ext cx="13605599" cy="3788509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581067" y="20065242"/>
            <a:ext cx="505663" cy="7575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5674">
              <a:solidFill>
                <a:schemeClr val="bg1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5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600188" cy="2166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3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8">
            <a:extLst>
              <a:ext uri="{FF2B5EF4-FFF2-40B4-BE49-F238E27FC236}">
                <a16:creationId xmlns:a16="http://schemas.microsoft.com/office/drawing/2014/main" id="{F37D59BB-69E5-4CA2-9F17-2EF0C2DF9C62}"/>
              </a:ext>
            </a:extLst>
          </p:cNvPr>
          <p:cNvSpPr/>
          <p:nvPr/>
        </p:nvSpPr>
        <p:spPr>
          <a:xfrm>
            <a:off x="13920904" y="0"/>
            <a:ext cx="11758381" cy="1790700"/>
          </a:xfrm>
          <a:custGeom>
            <a:avLst/>
            <a:gdLst>
              <a:gd name="connsiteX0" fmla="*/ 0 w 11758381"/>
              <a:gd name="connsiteY0" fmla="*/ 0 h 2133600"/>
              <a:gd name="connsiteX1" fmla="*/ 11758381 w 11758381"/>
              <a:gd name="connsiteY1" fmla="*/ 0 h 2133600"/>
              <a:gd name="connsiteX2" fmla="*/ 11617320 w 11758381"/>
              <a:gd name="connsiteY2" fmla="*/ 122027 h 2133600"/>
              <a:gd name="connsiteX3" fmla="*/ 5879190 w 11758381"/>
              <a:gd name="connsiteY3" fmla="*/ 2133600 h 2133600"/>
              <a:gd name="connsiteX4" fmla="*/ 141061 w 11758381"/>
              <a:gd name="connsiteY4" fmla="*/ 122027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8381" h="2133600">
                <a:moveTo>
                  <a:pt x="0" y="0"/>
                </a:moveTo>
                <a:lnTo>
                  <a:pt x="11758381" y="0"/>
                </a:lnTo>
                <a:lnTo>
                  <a:pt x="11617320" y="122027"/>
                </a:lnTo>
                <a:cubicBezTo>
                  <a:pt x="10101775" y="1371852"/>
                  <a:pt x="8088525" y="2133600"/>
                  <a:pt x="5879190" y="2133600"/>
                </a:cubicBezTo>
                <a:cubicBezTo>
                  <a:pt x="3669855" y="2133600"/>
                  <a:pt x="1656606" y="1371852"/>
                  <a:pt x="141061" y="122027"/>
                </a:cubicBezTo>
                <a:close/>
              </a:path>
            </a:pathLst>
          </a:custGeom>
          <a:solidFill>
            <a:srgbClr val="002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dirty="0" smtClean="0"/>
              <a:t>Dijital Asistan Projesi</a:t>
            </a:r>
            <a:endParaRPr lang="en-ID" sz="4400" dirty="0"/>
          </a:p>
        </p:txBody>
      </p:sp>
      <p:pic>
        <p:nvPicPr>
          <p:cNvPr id="64" name="Resim 6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862" y="0"/>
            <a:ext cx="3965326" cy="915076"/>
          </a:xfrm>
          <a:prstGeom prst="rect">
            <a:avLst/>
          </a:prstGeom>
        </p:spPr>
      </p:pic>
      <p:pic>
        <p:nvPicPr>
          <p:cNvPr id="102" name="Resim 10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1156" y="966203"/>
            <a:ext cx="1341236" cy="1066892"/>
          </a:xfrm>
          <a:prstGeom prst="rect">
            <a:avLst/>
          </a:prstGeom>
        </p:spPr>
      </p:pic>
      <p:grpSp>
        <p:nvGrpSpPr>
          <p:cNvPr id="3" name="Grup 2"/>
          <p:cNvGrpSpPr/>
          <p:nvPr/>
        </p:nvGrpSpPr>
        <p:grpSpPr>
          <a:xfrm>
            <a:off x="4818217" y="3615270"/>
            <a:ext cx="31136680" cy="14914506"/>
            <a:chOff x="4818217" y="3615270"/>
            <a:chExt cx="31136680" cy="14914506"/>
          </a:xfrm>
        </p:grpSpPr>
        <p:cxnSp>
          <p:nvCxnSpPr>
            <p:cNvPr id="36" name="Düz Ok Bağlayıcısı 35"/>
            <p:cNvCxnSpPr/>
            <p:nvPr/>
          </p:nvCxnSpPr>
          <p:spPr>
            <a:xfrm>
              <a:off x="6750156" y="7044298"/>
              <a:ext cx="28043936" cy="0"/>
            </a:xfrm>
            <a:prstGeom prst="straightConnector1">
              <a:avLst/>
            </a:prstGeom>
            <a:ln w="762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6773906" y="3615270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47" name="Düz Ok Bağlayıcısı 46"/>
            <p:cNvCxnSpPr/>
            <p:nvPr/>
          </p:nvCxnSpPr>
          <p:spPr>
            <a:xfrm flipH="1" flipV="1">
              <a:off x="7927150" y="5739124"/>
              <a:ext cx="1" cy="106022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13003610" y="3615270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69" name="Düz Ok Bağlayıcısı 68"/>
            <p:cNvCxnSpPr/>
            <p:nvPr/>
          </p:nvCxnSpPr>
          <p:spPr>
            <a:xfrm flipH="1" flipV="1">
              <a:off x="14156854" y="5739124"/>
              <a:ext cx="1" cy="106022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19233314" y="3615270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76" name="Düz Ok Bağlayıcısı 75"/>
            <p:cNvCxnSpPr/>
            <p:nvPr/>
          </p:nvCxnSpPr>
          <p:spPr>
            <a:xfrm flipH="1" flipV="1">
              <a:off x="20386558" y="5739124"/>
              <a:ext cx="1" cy="106022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25463018" y="3615270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88" name="Düz Ok Bağlayıcısı 87"/>
            <p:cNvCxnSpPr/>
            <p:nvPr/>
          </p:nvCxnSpPr>
          <p:spPr>
            <a:xfrm flipH="1" flipV="1">
              <a:off x="26616262" y="5739124"/>
              <a:ext cx="1" cy="106022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31692718" y="3615270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92" name="Düz Ok Bağlayıcısı 91"/>
            <p:cNvCxnSpPr/>
            <p:nvPr/>
          </p:nvCxnSpPr>
          <p:spPr>
            <a:xfrm flipH="1" flipV="1">
              <a:off x="32845962" y="5739124"/>
              <a:ext cx="1" cy="1060228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9888758" y="8503792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52" name="Düz Ok Bağlayıcısı 51"/>
            <p:cNvCxnSpPr>
              <a:stCxn id="93" idx="4"/>
              <a:endCxn id="94" idx="0"/>
            </p:cNvCxnSpPr>
            <p:nvPr/>
          </p:nvCxnSpPr>
          <p:spPr>
            <a:xfrm>
              <a:off x="11042002" y="7372864"/>
              <a:ext cx="0" cy="1130928"/>
            </a:xfrm>
            <a:prstGeom prst="straightConnector1">
              <a:avLst/>
            </a:prstGeom>
            <a:ln w="38100">
              <a:solidFill>
                <a:srgbClr val="00275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16118462" y="8480346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101" name="Düz Ok Bağlayıcısı 100"/>
            <p:cNvCxnSpPr>
              <a:stCxn id="99" idx="4"/>
              <a:endCxn id="100" idx="0"/>
            </p:cNvCxnSpPr>
            <p:nvPr/>
          </p:nvCxnSpPr>
          <p:spPr>
            <a:xfrm>
              <a:off x="17271706" y="7349418"/>
              <a:ext cx="0" cy="1130928"/>
            </a:xfrm>
            <a:prstGeom prst="straightConnector1">
              <a:avLst/>
            </a:prstGeom>
            <a:ln w="38100">
              <a:solidFill>
                <a:srgbClr val="00275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22348166" y="8535218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106" name="Düz Ok Bağlayıcısı 105"/>
            <p:cNvCxnSpPr>
              <a:stCxn id="104" idx="4"/>
              <a:endCxn id="105" idx="0"/>
            </p:cNvCxnSpPr>
            <p:nvPr/>
          </p:nvCxnSpPr>
          <p:spPr>
            <a:xfrm>
              <a:off x="23501410" y="7404290"/>
              <a:ext cx="0" cy="1130928"/>
            </a:xfrm>
            <a:prstGeom prst="straightConnector1">
              <a:avLst/>
            </a:prstGeom>
            <a:ln w="38100">
              <a:solidFill>
                <a:srgbClr val="00275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6" name="Grup 165"/>
            <p:cNvGrpSpPr/>
            <p:nvPr/>
          </p:nvGrpSpPr>
          <p:grpSpPr>
            <a:xfrm>
              <a:off x="7640394" y="6775906"/>
              <a:ext cx="25492324" cy="628384"/>
              <a:chOff x="7640394" y="6775906"/>
              <a:chExt cx="25492324" cy="628384"/>
            </a:xfrm>
            <a:solidFill>
              <a:schemeClr val="bg1">
                <a:lumMod val="95000"/>
              </a:schemeClr>
            </a:solidFill>
          </p:grpSpPr>
          <p:sp>
            <p:nvSpPr>
              <p:cNvPr id="37" name="Oval 36"/>
              <p:cNvSpPr/>
              <p:nvPr/>
            </p:nvSpPr>
            <p:spPr>
              <a:xfrm>
                <a:off x="7640394" y="6775906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13870098" y="6775906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20099802" y="6775906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26329506" y="6775906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32559206" y="6775906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10755246" y="6799352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6984950" y="6775906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23214654" y="6830778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29444358" y="6830778"/>
                <a:ext cx="573512" cy="573512"/>
              </a:xfrm>
              <a:prstGeom prst="ellipse">
                <a:avLst/>
              </a:prstGeom>
              <a:grpFill/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/>
              </a:p>
            </p:txBody>
          </p:sp>
        </p:grpSp>
        <p:sp>
          <p:nvSpPr>
            <p:cNvPr id="109" name="Rectangle: Rounded Corners 9">
              <a:extLst>
                <a:ext uri="{FF2B5EF4-FFF2-40B4-BE49-F238E27FC236}">
                  <a16:creationId xmlns:a16="http://schemas.microsoft.com/office/drawing/2014/main" id="{BC0AABC2-CA28-4A14-95D4-EEE84A110475}"/>
                </a:ext>
              </a:extLst>
            </p:cNvPr>
            <p:cNvSpPr/>
            <p:nvPr/>
          </p:nvSpPr>
          <p:spPr>
            <a:xfrm>
              <a:off x="28577870" y="8535218"/>
              <a:ext cx="2306488" cy="2123854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270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dirty="0"/>
            </a:p>
          </p:txBody>
        </p:sp>
        <p:cxnSp>
          <p:nvCxnSpPr>
            <p:cNvPr id="110" name="Düz Ok Bağlayıcısı 109"/>
            <p:cNvCxnSpPr>
              <a:stCxn id="108" idx="4"/>
              <a:endCxn id="109" idx="0"/>
            </p:cNvCxnSpPr>
            <p:nvPr/>
          </p:nvCxnSpPr>
          <p:spPr>
            <a:xfrm>
              <a:off x="29731114" y="7404290"/>
              <a:ext cx="0" cy="1130928"/>
            </a:xfrm>
            <a:prstGeom prst="straightConnector1">
              <a:avLst/>
            </a:prstGeom>
            <a:ln w="38100">
              <a:solidFill>
                <a:srgbClr val="00275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Resim 6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1513" y="6073781"/>
              <a:ext cx="988881" cy="988881"/>
            </a:xfrm>
            <a:prstGeom prst="rect">
              <a:avLst/>
            </a:prstGeom>
          </p:spPr>
        </p:pic>
        <p:grpSp>
          <p:nvGrpSpPr>
            <p:cNvPr id="115" name="Grup 114"/>
            <p:cNvGrpSpPr/>
            <p:nvPr/>
          </p:nvGrpSpPr>
          <p:grpSpPr>
            <a:xfrm>
              <a:off x="13207136" y="14269700"/>
              <a:ext cx="8169421" cy="2060532"/>
              <a:chOff x="13204694" y="12195705"/>
              <a:chExt cx="8169421" cy="2060532"/>
            </a:xfrm>
          </p:grpSpPr>
          <p:pic>
            <p:nvPicPr>
              <p:cNvPr id="111" name="Resim 1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94115" y="12276237"/>
                <a:ext cx="1980000" cy="1980000"/>
              </a:xfrm>
              <a:prstGeom prst="rect">
                <a:avLst/>
              </a:prstGeom>
            </p:spPr>
          </p:pic>
          <p:pic>
            <p:nvPicPr>
              <p:cNvPr id="112" name="Resim 11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04694" y="12195705"/>
                <a:ext cx="1980000" cy="1980000"/>
              </a:xfrm>
              <a:prstGeom prst="rect">
                <a:avLst/>
              </a:prstGeom>
            </p:spPr>
          </p:pic>
        </p:grpSp>
        <p:grpSp>
          <p:nvGrpSpPr>
            <p:cNvPr id="116" name="Grup 115"/>
            <p:cNvGrpSpPr/>
            <p:nvPr/>
          </p:nvGrpSpPr>
          <p:grpSpPr>
            <a:xfrm>
              <a:off x="4818217" y="16494647"/>
              <a:ext cx="31136680" cy="2035129"/>
              <a:chOff x="4818217" y="16963775"/>
              <a:chExt cx="31136680" cy="2035129"/>
            </a:xfrm>
          </p:grpSpPr>
          <p:grpSp>
            <p:nvGrpSpPr>
              <p:cNvPr id="126" name="Grup 125"/>
              <p:cNvGrpSpPr/>
              <p:nvPr/>
            </p:nvGrpSpPr>
            <p:grpSpPr>
              <a:xfrm>
                <a:off x="4818217" y="16963775"/>
                <a:ext cx="6983979" cy="2035129"/>
                <a:chOff x="6046566" y="3556409"/>
                <a:chExt cx="4366066" cy="1539733"/>
              </a:xfrm>
            </p:grpSpPr>
            <p:sp>
              <p:nvSpPr>
                <p:cNvPr id="128" name="Rectangle: Rounded Corners 9">
                  <a:extLst>
                    <a:ext uri="{FF2B5EF4-FFF2-40B4-BE49-F238E27FC236}">
                      <a16:creationId xmlns:a16="http://schemas.microsoft.com/office/drawing/2014/main" id="{BC0AABC2-CA28-4A14-95D4-EEE84A110475}"/>
                    </a:ext>
                  </a:extLst>
                </p:cNvPr>
                <p:cNvSpPr/>
                <p:nvPr/>
              </p:nvSpPr>
              <p:spPr>
                <a:xfrm>
                  <a:off x="6550993" y="3556409"/>
                  <a:ext cx="3357213" cy="1539733"/>
                </a:xfrm>
                <a:prstGeom prst="roundRect">
                  <a:avLst>
                    <a:gd name="adj" fmla="val 6896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TextBox 14">
                  <a:extLst>
                    <a:ext uri="{FF2B5EF4-FFF2-40B4-BE49-F238E27FC236}">
                      <a16:creationId xmlns:a16="http://schemas.microsoft.com/office/drawing/2014/main" id="{31E71BE4-5E35-414A-B724-2E07A414C6C5}"/>
                    </a:ext>
                  </a:extLst>
                </p:cNvPr>
                <p:cNvSpPr txBox="1"/>
                <p:nvPr/>
              </p:nvSpPr>
              <p:spPr>
                <a:xfrm>
                  <a:off x="6046566" y="3773362"/>
                  <a:ext cx="4366066" cy="1234141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b="1" dirty="0" smtClean="0"/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TOPLAM ENTEGRASYON </a:t>
                  </a:r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SAYISI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dirty="0" smtClean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30" name="Grup 129"/>
              <p:cNvGrpSpPr/>
              <p:nvPr/>
            </p:nvGrpSpPr>
            <p:grpSpPr>
              <a:xfrm>
                <a:off x="10856392" y="16963775"/>
                <a:ext cx="6983979" cy="2035129"/>
                <a:chOff x="6046566" y="3556409"/>
                <a:chExt cx="4366066" cy="1539733"/>
              </a:xfrm>
            </p:grpSpPr>
            <p:sp>
              <p:nvSpPr>
                <p:cNvPr id="131" name="Rectangle: Rounded Corners 9">
                  <a:extLst>
                    <a:ext uri="{FF2B5EF4-FFF2-40B4-BE49-F238E27FC236}">
                      <a16:creationId xmlns:a16="http://schemas.microsoft.com/office/drawing/2014/main" id="{BC0AABC2-CA28-4A14-95D4-EEE84A110475}"/>
                    </a:ext>
                  </a:extLst>
                </p:cNvPr>
                <p:cNvSpPr/>
                <p:nvPr/>
              </p:nvSpPr>
              <p:spPr>
                <a:xfrm>
                  <a:off x="6550993" y="3556409"/>
                  <a:ext cx="3357213" cy="1539733"/>
                </a:xfrm>
                <a:prstGeom prst="roundRect">
                  <a:avLst>
                    <a:gd name="adj" fmla="val 6896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2" name="TextBox 14">
                  <a:extLst>
                    <a:ext uri="{FF2B5EF4-FFF2-40B4-BE49-F238E27FC236}">
                      <a16:creationId xmlns:a16="http://schemas.microsoft.com/office/drawing/2014/main" id="{31E71BE4-5E35-414A-B724-2E07A414C6C5}"/>
                    </a:ext>
                  </a:extLst>
                </p:cNvPr>
                <p:cNvSpPr txBox="1"/>
                <p:nvPr/>
              </p:nvSpPr>
              <p:spPr>
                <a:xfrm>
                  <a:off x="6046566" y="3773362"/>
                  <a:ext cx="4366066" cy="1234141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b="1" dirty="0" smtClean="0"/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TOPLAM VERSİYON</a:t>
                  </a:r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SAYISI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dirty="0" smtClean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33" name="Grup 132"/>
              <p:cNvGrpSpPr/>
              <p:nvPr/>
            </p:nvGrpSpPr>
            <p:grpSpPr>
              <a:xfrm>
                <a:off x="16932372" y="16963775"/>
                <a:ext cx="6983979" cy="2035129"/>
                <a:chOff x="6046566" y="3556409"/>
                <a:chExt cx="4366066" cy="1539733"/>
              </a:xfrm>
            </p:grpSpPr>
            <p:sp>
              <p:nvSpPr>
                <p:cNvPr id="134" name="Rectangle: Rounded Corners 9">
                  <a:extLst>
                    <a:ext uri="{FF2B5EF4-FFF2-40B4-BE49-F238E27FC236}">
                      <a16:creationId xmlns:a16="http://schemas.microsoft.com/office/drawing/2014/main" id="{BC0AABC2-CA28-4A14-95D4-EEE84A110475}"/>
                    </a:ext>
                  </a:extLst>
                </p:cNvPr>
                <p:cNvSpPr/>
                <p:nvPr/>
              </p:nvSpPr>
              <p:spPr>
                <a:xfrm>
                  <a:off x="6550993" y="3556409"/>
                  <a:ext cx="3357213" cy="1539733"/>
                </a:xfrm>
                <a:prstGeom prst="roundRect">
                  <a:avLst>
                    <a:gd name="adj" fmla="val 6896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extBox 14">
                  <a:extLst>
                    <a:ext uri="{FF2B5EF4-FFF2-40B4-BE49-F238E27FC236}">
                      <a16:creationId xmlns:a16="http://schemas.microsoft.com/office/drawing/2014/main" id="{31E71BE4-5E35-414A-B724-2E07A414C6C5}"/>
                    </a:ext>
                  </a:extLst>
                </p:cNvPr>
                <p:cNvSpPr txBox="1"/>
                <p:nvPr/>
              </p:nvSpPr>
              <p:spPr>
                <a:xfrm>
                  <a:off x="6046566" y="3773362"/>
                  <a:ext cx="4366066" cy="1234141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b="1" dirty="0" smtClean="0"/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TOPLAM GELİŞTİRME</a:t>
                  </a:r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SAYISI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dirty="0" smtClean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39" name="Grup 138"/>
              <p:cNvGrpSpPr/>
              <p:nvPr/>
            </p:nvGrpSpPr>
            <p:grpSpPr>
              <a:xfrm>
                <a:off x="22937115" y="16963775"/>
                <a:ext cx="6983979" cy="2035129"/>
                <a:chOff x="6046566" y="3556409"/>
                <a:chExt cx="4366066" cy="1539733"/>
              </a:xfrm>
            </p:grpSpPr>
            <p:sp>
              <p:nvSpPr>
                <p:cNvPr id="140" name="Rectangle: Rounded Corners 9">
                  <a:extLst>
                    <a:ext uri="{FF2B5EF4-FFF2-40B4-BE49-F238E27FC236}">
                      <a16:creationId xmlns:a16="http://schemas.microsoft.com/office/drawing/2014/main" id="{BC0AABC2-CA28-4A14-95D4-EEE84A110475}"/>
                    </a:ext>
                  </a:extLst>
                </p:cNvPr>
                <p:cNvSpPr/>
                <p:nvPr/>
              </p:nvSpPr>
              <p:spPr>
                <a:xfrm>
                  <a:off x="6550993" y="3556409"/>
                  <a:ext cx="3357213" cy="1539733"/>
                </a:xfrm>
                <a:prstGeom prst="roundRect">
                  <a:avLst>
                    <a:gd name="adj" fmla="val 6896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TextBox 14">
                  <a:extLst>
                    <a:ext uri="{FF2B5EF4-FFF2-40B4-BE49-F238E27FC236}">
                      <a16:creationId xmlns:a16="http://schemas.microsoft.com/office/drawing/2014/main" id="{31E71BE4-5E35-414A-B724-2E07A414C6C5}"/>
                    </a:ext>
                  </a:extLst>
                </p:cNvPr>
                <p:cNvSpPr txBox="1"/>
                <p:nvPr/>
              </p:nvSpPr>
              <p:spPr>
                <a:xfrm>
                  <a:off x="6046566" y="3773362"/>
                  <a:ext cx="4366066" cy="1234141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b="1" dirty="0" smtClean="0"/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TOPLAM TEST ARAMA</a:t>
                  </a:r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SAYISI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dirty="0" smtClean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42" name="Grup 141"/>
              <p:cNvGrpSpPr/>
              <p:nvPr/>
            </p:nvGrpSpPr>
            <p:grpSpPr>
              <a:xfrm>
                <a:off x="28970918" y="16963775"/>
                <a:ext cx="6983979" cy="2035129"/>
                <a:chOff x="6046566" y="3556409"/>
                <a:chExt cx="4366066" cy="1539733"/>
              </a:xfrm>
            </p:grpSpPr>
            <p:sp>
              <p:nvSpPr>
                <p:cNvPr id="143" name="Rectangle: Rounded Corners 9">
                  <a:extLst>
                    <a:ext uri="{FF2B5EF4-FFF2-40B4-BE49-F238E27FC236}">
                      <a16:creationId xmlns:a16="http://schemas.microsoft.com/office/drawing/2014/main" id="{BC0AABC2-CA28-4A14-95D4-EEE84A110475}"/>
                    </a:ext>
                  </a:extLst>
                </p:cNvPr>
                <p:cNvSpPr/>
                <p:nvPr/>
              </p:nvSpPr>
              <p:spPr>
                <a:xfrm>
                  <a:off x="6550993" y="3556409"/>
                  <a:ext cx="3357213" cy="1539733"/>
                </a:xfrm>
                <a:prstGeom prst="roundRect">
                  <a:avLst>
                    <a:gd name="adj" fmla="val 6896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27000" dist="38100" dir="2700000" algn="t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TextBox 14">
                  <a:extLst>
                    <a:ext uri="{FF2B5EF4-FFF2-40B4-BE49-F238E27FC236}">
                      <a16:creationId xmlns:a16="http://schemas.microsoft.com/office/drawing/2014/main" id="{31E71BE4-5E35-414A-B724-2E07A414C6C5}"/>
                    </a:ext>
                  </a:extLst>
                </p:cNvPr>
                <p:cNvSpPr txBox="1"/>
                <p:nvPr/>
              </p:nvSpPr>
              <p:spPr>
                <a:xfrm>
                  <a:off x="6046566" y="3773362"/>
                  <a:ext cx="4366066" cy="1234141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b="1" dirty="0" smtClean="0"/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TOPLAM TEST SÜRESİ</a:t>
                  </a:r>
                </a:p>
                <a:p>
                  <a:pPr algn="ctr"/>
                  <a:r>
                    <a:rPr lang="tr-TR" sz="3200" b="1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(SAAT)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endParaRPr lang="tr-TR" dirty="0" smtClean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45" name="Grup 144"/>
            <p:cNvGrpSpPr/>
            <p:nvPr/>
          </p:nvGrpSpPr>
          <p:grpSpPr>
            <a:xfrm>
              <a:off x="7320207" y="12574718"/>
              <a:ext cx="1980000" cy="1436685"/>
              <a:chOff x="6550993" y="3357430"/>
              <a:chExt cx="3357213" cy="1738712"/>
            </a:xfrm>
          </p:grpSpPr>
          <p:sp>
            <p:nvSpPr>
              <p:cNvPr id="146" name="Rectangle: Rounded Corners 9">
                <a:extLst>
                  <a:ext uri="{FF2B5EF4-FFF2-40B4-BE49-F238E27FC236}">
                    <a16:creationId xmlns:a16="http://schemas.microsoft.com/office/drawing/2014/main" id="{BC0AABC2-CA28-4A14-95D4-EEE84A110475}"/>
                  </a:ext>
                </a:extLst>
              </p:cNvPr>
              <p:cNvSpPr/>
              <p:nvPr/>
            </p:nvSpPr>
            <p:spPr>
              <a:xfrm>
                <a:off x="6550993" y="3556409"/>
                <a:ext cx="3357213" cy="1539733"/>
              </a:xfrm>
              <a:prstGeom prst="roundRect">
                <a:avLst>
                  <a:gd name="adj" fmla="val 689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TextBox 14">
                <a:extLst>
                  <a:ext uri="{FF2B5EF4-FFF2-40B4-BE49-F238E27FC236}">
                    <a16:creationId xmlns:a16="http://schemas.microsoft.com/office/drawing/2014/main" id="{31E71BE4-5E35-414A-B724-2E07A414C6C5}"/>
                  </a:ext>
                </a:extLst>
              </p:cNvPr>
              <p:cNvSpPr txBox="1"/>
              <p:nvPr/>
            </p:nvSpPr>
            <p:spPr>
              <a:xfrm>
                <a:off x="6599830" y="3357430"/>
                <a:ext cx="3220612" cy="156441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tr-TR" b="1" dirty="0" smtClean="0"/>
              </a:p>
              <a:p>
                <a:pPr algn="ctr"/>
                <a:r>
                  <a:rPr lang="tr-TR" sz="6000" b="1" dirty="0" smtClean="0">
                    <a:solidFill>
                      <a:srgbClr val="002060"/>
                    </a:solidFill>
                  </a:rPr>
                  <a:t>15</a:t>
                </a:r>
              </a:p>
            </p:txBody>
          </p:sp>
        </p:grpSp>
        <p:grpSp>
          <p:nvGrpSpPr>
            <p:cNvPr id="148" name="Grup 147"/>
            <p:cNvGrpSpPr/>
            <p:nvPr/>
          </p:nvGrpSpPr>
          <p:grpSpPr>
            <a:xfrm>
              <a:off x="13166854" y="12527354"/>
              <a:ext cx="1980000" cy="1410438"/>
              <a:chOff x="6550993" y="3389194"/>
              <a:chExt cx="3357213" cy="1706948"/>
            </a:xfrm>
          </p:grpSpPr>
          <p:sp>
            <p:nvSpPr>
              <p:cNvPr id="149" name="Rectangle: Rounded Corners 9">
                <a:extLst>
                  <a:ext uri="{FF2B5EF4-FFF2-40B4-BE49-F238E27FC236}">
                    <a16:creationId xmlns:a16="http://schemas.microsoft.com/office/drawing/2014/main" id="{BC0AABC2-CA28-4A14-95D4-EEE84A110475}"/>
                  </a:ext>
                </a:extLst>
              </p:cNvPr>
              <p:cNvSpPr/>
              <p:nvPr/>
            </p:nvSpPr>
            <p:spPr>
              <a:xfrm>
                <a:off x="6550993" y="3556409"/>
                <a:ext cx="3357213" cy="1539733"/>
              </a:xfrm>
              <a:prstGeom prst="roundRect">
                <a:avLst>
                  <a:gd name="adj" fmla="val 689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TextBox 14">
                <a:extLst>
                  <a:ext uri="{FF2B5EF4-FFF2-40B4-BE49-F238E27FC236}">
                    <a16:creationId xmlns:a16="http://schemas.microsoft.com/office/drawing/2014/main" id="{31E71BE4-5E35-414A-B724-2E07A414C6C5}"/>
                  </a:ext>
                </a:extLst>
              </p:cNvPr>
              <p:cNvSpPr txBox="1"/>
              <p:nvPr/>
            </p:nvSpPr>
            <p:spPr>
              <a:xfrm>
                <a:off x="6550993" y="3389194"/>
                <a:ext cx="3220612" cy="156441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tr-TR" b="1" dirty="0" smtClean="0"/>
              </a:p>
              <a:p>
                <a:pPr algn="ctr"/>
                <a:r>
                  <a:rPr lang="tr-TR" sz="6000" b="1" dirty="0" smtClean="0">
                    <a:solidFill>
                      <a:srgbClr val="002060"/>
                    </a:solidFill>
                  </a:rPr>
                  <a:t>25</a:t>
                </a:r>
              </a:p>
            </p:txBody>
          </p:sp>
        </p:grpSp>
        <p:grpSp>
          <p:nvGrpSpPr>
            <p:cNvPr id="151" name="Grup 150"/>
            <p:cNvGrpSpPr/>
            <p:nvPr/>
          </p:nvGrpSpPr>
          <p:grpSpPr>
            <a:xfrm>
              <a:off x="19396557" y="12522406"/>
              <a:ext cx="1980000" cy="1415385"/>
              <a:chOff x="6550993" y="3383207"/>
              <a:chExt cx="3357213" cy="1712935"/>
            </a:xfrm>
          </p:grpSpPr>
          <p:sp>
            <p:nvSpPr>
              <p:cNvPr id="152" name="Rectangle: Rounded Corners 9">
                <a:extLst>
                  <a:ext uri="{FF2B5EF4-FFF2-40B4-BE49-F238E27FC236}">
                    <a16:creationId xmlns:a16="http://schemas.microsoft.com/office/drawing/2014/main" id="{BC0AABC2-CA28-4A14-95D4-EEE84A110475}"/>
                  </a:ext>
                </a:extLst>
              </p:cNvPr>
              <p:cNvSpPr/>
              <p:nvPr/>
            </p:nvSpPr>
            <p:spPr>
              <a:xfrm>
                <a:off x="6550993" y="3556409"/>
                <a:ext cx="3357213" cy="1539733"/>
              </a:xfrm>
              <a:prstGeom prst="roundRect">
                <a:avLst>
                  <a:gd name="adj" fmla="val 689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TextBox 14">
                <a:extLst>
                  <a:ext uri="{FF2B5EF4-FFF2-40B4-BE49-F238E27FC236}">
                    <a16:creationId xmlns:a16="http://schemas.microsoft.com/office/drawing/2014/main" id="{31E71BE4-5E35-414A-B724-2E07A414C6C5}"/>
                  </a:ext>
                </a:extLst>
              </p:cNvPr>
              <p:cNvSpPr txBox="1"/>
              <p:nvPr/>
            </p:nvSpPr>
            <p:spPr>
              <a:xfrm>
                <a:off x="6566016" y="3383207"/>
                <a:ext cx="3220612" cy="156441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tr-TR" b="1" dirty="0" smtClean="0"/>
              </a:p>
              <a:p>
                <a:pPr algn="ctr"/>
                <a:r>
                  <a:rPr lang="tr-TR" sz="6000" b="1" dirty="0" smtClean="0">
                    <a:solidFill>
                      <a:srgbClr val="002060"/>
                    </a:solidFill>
                  </a:rPr>
                  <a:t>19</a:t>
                </a:r>
              </a:p>
            </p:txBody>
          </p:sp>
        </p:grpSp>
        <p:grpSp>
          <p:nvGrpSpPr>
            <p:cNvPr id="157" name="Grup 156"/>
            <p:cNvGrpSpPr/>
            <p:nvPr/>
          </p:nvGrpSpPr>
          <p:grpSpPr>
            <a:xfrm>
              <a:off x="25362950" y="12409340"/>
              <a:ext cx="1980000" cy="1600438"/>
              <a:chOff x="6550993" y="3248399"/>
              <a:chExt cx="3357213" cy="1936890"/>
            </a:xfrm>
          </p:grpSpPr>
          <p:sp>
            <p:nvSpPr>
              <p:cNvPr id="158" name="Rectangle: Rounded Corners 9">
                <a:extLst>
                  <a:ext uri="{FF2B5EF4-FFF2-40B4-BE49-F238E27FC236}">
                    <a16:creationId xmlns:a16="http://schemas.microsoft.com/office/drawing/2014/main" id="{BC0AABC2-CA28-4A14-95D4-EEE84A110475}"/>
                  </a:ext>
                </a:extLst>
              </p:cNvPr>
              <p:cNvSpPr/>
              <p:nvPr/>
            </p:nvSpPr>
            <p:spPr>
              <a:xfrm>
                <a:off x="6550993" y="3556409"/>
                <a:ext cx="3357213" cy="1539733"/>
              </a:xfrm>
              <a:prstGeom prst="roundRect">
                <a:avLst>
                  <a:gd name="adj" fmla="val 689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TextBox 14">
                <a:extLst>
                  <a:ext uri="{FF2B5EF4-FFF2-40B4-BE49-F238E27FC236}">
                    <a16:creationId xmlns:a16="http://schemas.microsoft.com/office/drawing/2014/main" id="{31E71BE4-5E35-414A-B724-2E07A414C6C5}"/>
                  </a:ext>
                </a:extLst>
              </p:cNvPr>
              <p:cNvSpPr txBox="1"/>
              <p:nvPr/>
            </p:nvSpPr>
            <p:spPr>
              <a:xfrm>
                <a:off x="6687594" y="3248399"/>
                <a:ext cx="3220612" cy="193689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tr-TR" b="1" dirty="0" smtClean="0"/>
              </a:p>
              <a:p>
                <a:pPr algn="ctr"/>
                <a:endParaRPr lang="tr-TR" sz="8000" b="1" dirty="0" smtClean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79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9489766" y="7331055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14.08.2026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80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0078107" y="5803001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30.06.2026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81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3166854" y="7343158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28.07.2026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82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6404583" y="5778263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07.08.2026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83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7144850" y="7533120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25.06.2026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84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22490910" y="5833528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21.08.2026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85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25772215" y="7267527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24.08.2026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89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28767215" y="5833528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28.08.2026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95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31978839" y="7312691"/>
              <a:ext cx="2307757" cy="86177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r>
                <a:rPr lang="tr-TR" sz="3200" b="1" dirty="0" smtClean="0"/>
                <a:t>31.08.2026</a:t>
              </a:r>
              <a:r>
                <a:rPr lang="tr-TR" sz="32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103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0193398" y="9034440"/>
              <a:ext cx="2152227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/>
                <a:t>TEKNİK TOPLANTI OTURUMLARI</a:t>
              </a:r>
            </a:p>
            <a:p>
              <a:r>
                <a:rPr lang="tr-TR" sz="2000" b="1" dirty="0"/>
                <a:t>TAMAMLANDI</a:t>
              </a:r>
            </a:p>
          </p:txBody>
        </p:sp>
        <p:sp>
          <p:nvSpPr>
            <p:cNvPr id="107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7221921" y="4178059"/>
              <a:ext cx="2460749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 smtClean="0"/>
                <a:t>KAPSAM </a:t>
              </a:r>
            </a:p>
            <a:p>
              <a:r>
                <a:rPr lang="tr-TR" sz="2000" b="1" dirty="0" smtClean="0"/>
                <a:t>DOKÜMANI </a:t>
              </a:r>
            </a:p>
            <a:p>
              <a:r>
                <a:rPr lang="tr-TR" sz="2000" b="1" dirty="0" smtClean="0"/>
                <a:t>TESLİM EDİLDİ</a:t>
              </a:r>
            </a:p>
          </p:txBody>
        </p:sp>
        <p:sp>
          <p:nvSpPr>
            <p:cNvPr id="120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6404583" y="8865771"/>
              <a:ext cx="2152227" cy="13234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/>
                <a:t>MODELİN GELİŞTİRME ÇALIŞMALARI</a:t>
              </a:r>
            </a:p>
            <a:p>
              <a:r>
                <a:rPr lang="tr-TR" sz="2000" b="1" dirty="0"/>
                <a:t>TAMAMLANDI</a:t>
              </a:r>
            </a:p>
          </p:txBody>
        </p:sp>
        <p:sp>
          <p:nvSpPr>
            <p:cNvPr id="121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3312132" y="4198008"/>
              <a:ext cx="2152227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 smtClean="0"/>
                <a:t>HİBRİT ORTAM </a:t>
              </a:r>
            </a:p>
            <a:p>
              <a:r>
                <a:rPr lang="tr-TR" sz="2000" b="1" dirty="0" smtClean="0"/>
                <a:t>KURULUMLARI</a:t>
              </a:r>
            </a:p>
            <a:p>
              <a:r>
                <a:rPr lang="tr-TR" sz="2000" b="1" dirty="0" smtClean="0"/>
                <a:t>TAMAMLANDI</a:t>
              </a:r>
              <a:endParaRPr lang="tr-TR" sz="2000" b="1" dirty="0"/>
            </a:p>
          </p:txBody>
        </p:sp>
        <p:sp>
          <p:nvSpPr>
            <p:cNvPr id="123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22712052" y="9019658"/>
              <a:ext cx="2152227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/>
                <a:t>TESPİT EDİLEN BULGULAR GİDERİLDİ</a:t>
              </a:r>
            </a:p>
          </p:txBody>
        </p:sp>
        <p:sp>
          <p:nvSpPr>
            <p:cNvPr id="124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19477121" y="4174051"/>
              <a:ext cx="2152227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/>
                <a:t>MODEL KULLANICI KABUL TESTİNE İLERLETİLDİ</a:t>
              </a:r>
            </a:p>
          </p:txBody>
        </p:sp>
        <p:grpSp>
          <p:nvGrpSpPr>
            <p:cNvPr id="125" name="Grup 124"/>
            <p:cNvGrpSpPr/>
            <p:nvPr/>
          </p:nvGrpSpPr>
          <p:grpSpPr>
            <a:xfrm>
              <a:off x="31325665" y="12538662"/>
              <a:ext cx="1983678" cy="1472739"/>
              <a:chOff x="6544757" y="3313796"/>
              <a:chExt cx="3363449" cy="1782346"/>
            </a:xfrm>
          </p:grpSpPr>
          <p:sp>
            <p:nvSpPr>
              <p:cNvPr id="127" name="Rectangle: Rounded Corners 9">
                <a:extLst>
                  <a:ext uri="{FF2B5EF4-FFF2-40B4-BE49-F238E27FC236}">
                    <a16:creationId xmlns:a16="http://schemas.microsoft.com/office/drawing/2014/main" id="{BC0AABC2-CA28-4A14-95D4-EEE84A110475}"/>
                  </a:ext>
                </a:extLst>
              </p:cNvPr>
              <p:cNvSpPr/>
              <p:nvPr/>
            </p:nvSpPr>
            <p:spPr>
              <a:xfrm>
                <a:off x="6550993" y="3556409"/>
                <a:ext cx="3357213" cy="1539733"/>
              </a:xfrm>
              <a:prstGeom prst="roundRect">
                <a:avLst>
                  <a:gd name="adj" fmla="val 689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270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TextBox 14">
                <a:extLst>
                  <a:ext uri="{FF2B5EF4-FFF2-40B4-BE49-F238E27FC236}">
                    <a16:creationId xmlns:a16="http://schemas.microsoft.com/office/drawing/2014/main" id="{31E71BE4-5E35-414A-B724-2E07A414C6C5}"/>
                  </a:ext>
                </a:extLst>
              </p:cNvPr>
              <p:cNvSpPr txBox="1"/>
              <p:nvPr/>
            </p:nvSpPr>
            <p:spPr>
              <a:xfrm>
                <a:off x="6544757" y="3313796"/>
                <a:ext cx="3220612" cy="156441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tr-TR" b="1" dirty="0" smtClean="0"/>
              </a:p>
              <a:p>
                <a:pPr algn="ctr"/>
                <a:r>
                  <a:rPr lang="tr-TR" sz="6000" b="1" dirty="0" smtClean="0">
                    <a:solidFill>
                      <a:srgbClr val="002060"/>
                    </a:solidFill>
                  </a:rPr>
                  <a:t>43</a:t>
                </a:r>
              </a:p>
            </p:txBody>
          </p:sp>
        </p:grpSp>
        <p:sp>
          <p:nvSpPr>
            <p:cNvPr id="138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31958117" y="3736344"/>
              <a:ext cx="2152227" cy="193899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 smtClean="0"/>
                <a:t>OPERATÖR – SANTRAL – CRM – DİJİTAL ASİSTAN </a:t>
              </a:r>
            </a:p>
            <a:p>
              <a:r>
                <a:rPr lang="tr-TR" sz="2000" b="1" dirty="0" smtClean="0"/>
                <a:t>EŞ ZAMANLI CANLI</a:t>
              </a:r>
            </a:p>
            <a:p>
              <a:r>
                <a:rPr lang="tr-TR" sz="2000" b="1" dirty="0" smtClean="0"/>
                <a:t>GEÇİŞ TAMAMLANDI</a:t>
              </a:r>
              <a:endParaRPr lang="tr-TR" sz="2000" b="1" dirty="0"/>
            </a:p>
          </p:txBody>
        </p:sp>
        <p:sp>
          <p:nvSpPr>
            <p:cNvPr id="98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28970918" y="8935425"/>
              <a:ext cx="2152227" cy="132343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 smtClean="0"/>
                <a:t>MODEL SON KULLANICI ONAYINA İLERLETİLDİ</a:t>
              </a:r>
              <a:endParaRPr lang="tr-TR" sz="2000" b="1" dirty="0"/>
            </a:p>
          </p:txBody>
        </p:sp>
        <p:sp>
          <p:nvSpPr>
            <p:cNvPr id="117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25562055" y="4174051"/>
              <a:ext cx="2152227" cy="101566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tr-TR" sz="2000" b="1" dirty="0"/>
                <a:t>SANTRAL SUNUCU ALTYAPI DEĞİŞİKLİĞİ</a:t>
              </a:r>
            </a:p>
            <a:p>
              <a:r>
                <a:rPr lang="tr-TR" sz="2000" b="1" dirty="0"/>
                <a:t>TAMAMLANDI</a:t>
              </a:r>
            </a:p>
          </p:txBody>
        </p:sp>
        <p:sp>
          <p:nvSpPr>
            <p:cNvPr id="119" name="TextBox 14">
              <a:extLst>
                <a:ext uri="{FF2B5EF4-FFF2-40B4-BE49-F238E27FC236}">
                  <a16:creationId xmlns:a16="http://schemas.microsoft.com/office/drawing/2014/main" id="{31E71BE4-5E35-414A-B724-2E07A414C6C5}"/>
                </a:ext>
              </a:extLst>
            </p:cNvPr>
            <p:cNvSpPr txBox="1"/>
            <p:nvPr/>
          </p:nvSpPr>
          <p:spPr>
            <a:xfrm>
              <a:off x="25403232" y="12516082"/>
              <a:ext cx="1899436" cy="129266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 smtClean="0"/>
            </a:p>
            <a:p>
              <a:pPr algn="ctr"/>
              <a:r>
                <a:rPr lang="tr-TR" sz="6000" b="1" dirty="0" smtClean="0">
                  <a:solidFill>
                    <a:srgbClr val="002060"/>
                  </a:solidFill>
                </a:rPr>
                <a:t>1766</a:t>
              </a:r>
            </a:p>
          </p:txBody>
        </p:sp>
        <p:pic>
          <p:nvPicPr>
            <p:cNvPr id="122" name="Resim 1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90137" y="14339910"/>
              <a:ext cx="1980000" cy="1980000"/>
            </a:xfrm>
            <a:prstGeom prst="rect">
              <a:avLst/>
            </a:prstGeom>
          </p:spPr>
        </p:pic>
        <p:pic>
          <p:nvPicPr>
            <p:cNvPr id="154" name="Resim 15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2378" y="14385402"/>
              <a:ext cx="1980000" cy="1980000"/>
            </a:xfrm>
            <a:prstGeom prst="rect">
              <a:avLst/>
            </a:prstGeom>
          </p:spPr>
        </p:pic>
        <p:pic>
          <p:nvPicPr>
            <p:cNvPr id="6" name="Resim 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0489" y="14350232"/>
              <a:ext cx="1980000" cy="19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122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8">
            <a:extLst>
              <a:ext uri="{FF2B5EF4-FFF2-40B4-BE49-F238E27FC236}">
                <a16:creationId xmlns:a16="http://schemas.microsoft.com/office/drawing/2014/main" id="{F37D59BB-69E5-4CA2-9F17-2EF0C2DF9C62}"/>
              </a:ext>
            </a:extLst>
          </p:cNvPr>
          <p:cNvSpPr/>
          <p:nvPr/>
        </p:nvSpPr>
        <p:spPr>
          <a:xfrm>
            <a:off x="13920904" y="0"/>
            <a:ext cx="11758381" cy="1790700"/>
          </a:xfrm>
          <a:custGeom>
            <a:avLst/>
            <a:gdLst>
              <a:gd name="connsiteX0" fmla="*/ 0 w 11758381"/>
              <a:gd name="connsiteY0" fmla="*/ 0 h 2133600"/>
              <a:gd name="connsiteX1" fmla="*/ 11758381 w 11758381"/>
              <a:gd name="connsiteY1" fmla="*/ 0 h 2133600"/>
              <a:gd name="connsiteX2" fmla="*/ 11617320 w 11758381"/>
              <a:gd name="connsiteY2" fmla="*/ 122027 h 2133600"/>
              <a:gd name="connsiteX3" fmla="*/ 5879190 w 11758381"/>
              <a:gd name="connsiteY3" fmla="*/ 2133600 h 2133600"/>
              <a:gd name="connsiteX4" fmla="*/ 141061 w 11758381"/>
              <a:gd name="connsiteY4" fmla="*/ 122027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8381" h="2133600">
                <a:moveTo>
                  <a:pt x="0" y="0"/>
                </a:moveTo>
                <a:lnTo>
                  <a:pt x="11758381" y="0"/>
                </a:lnTo>
                <a:lnTo>
                  <a:pt x="11617320" y="122027"/>
                </a:lnTo>
                <a:cubicBezTo>
                  <a:pt x="10101775" y="1371852"/>
                  <a:pt x="8088525" y="2133600"/>
                  <a:pt x="5879190" y="2133600"/>
                </a:cubicBezTo>
                <a:cubicBezTo>
                  <a:pt x="3669855" y="2133600"/>
                  <a:pt x="1656606" y="1371852"/>
                  <a:pt x="141061" y="122027"/>
                </a:cubicBezTo>
                <a:close/>
              </a:path>
            </a:pathLst>
          </a:custGeom>
          <a:solidFill>
            <a:srgbClr val="002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dirty="0" smtClean="0"/>
              <a:t>Dijital Asistan Projesi</a:t>
            </a:r>
            <a:endParaRPr lang="en-ID" sz="4400" dirty="0"/>
          </a:p>
        </p:txBody>
      </p:sp>
      <p:pic>
        <p:nvPicPr>
          <p:cNvPr id="64" name="Resim 6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862" y="0"/>
            <a:ext cx="3965326" cy="915076"/>
          </a:xfrm>
          <a:prstGeom prst="rect">
            <a:avLst/>
          </a:prstGeom>
        </p:spPr>
      </p:pic>
      <p:pic>
        <p:nvPicPr>
          <p:cNvPr id="102" name="Resim 10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1156" y="966203"/>
            <a:ext cx="1341236" cy="1066892"/>
          </a:xfrm>
          <a:prstGeom prst="rect">
            <a:avLst/>
          </a:prstGeom>
        </p:spPr>
      </p:pic>
      <p:pic>
        <p:nvPicPr>
          <p:cNvPr id="2" name="Sesli Agentic Yapay Zeka 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23334" y="2440010"/>
            <a:ext cx="32411528" cy="1823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8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7944</TotalTime>
  <Words>494</Words>
  <Application>Microsoft Office PowerPoint</Application>
  <PresentationFormat>Özel</PresentationFormat>
  <Paragraphs>93</Paragraphs>
  <Slides>4</Slides>
  <Notes>2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Segoe UI</vt:lpstr>
      <vt:lpstr>Segoe UI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Erkan Pervanlar</dc:creator>
  <cp:lastModifiedBy>Erkan Pervanlar</cp:lastModifiedBy>
  <cp:revision>122</cp:revision>
  <dcterms:created xsi:type="dcterms:W3CDTF">2024-05-31T05:43:05Z</dcterms:created>
  <dcterms:modified xsi:type="dcterms:W3CDTF">2026-09-10T13:28:35Z</dcterms:modified>
</cp:coreProperties>
</file>