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147308124" r:id="rId5"/>
    <p:sldId id="2147308123" r:id="rId6"/>
    <p:sldId id="2147308113" r:id="rId7"/>
    <p:sldId id="2147308112" r:id="rId8"/>
    <p:sldId id="2147308116" r:id="rId9"/>
    <p:sldId id="2147308114" r:id="rId10"/>
    <p:sldId id="2147308120" r:id="rId11"/>
    <p:sldId id="2147308122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252B"/>
    <a:srgbClr val="00A44A"/>
    <a:srgbClr val="007E39"/>
    <a:srgbClr val="811F25"/>
    <a:srgbClr val="781A1F"/>
    <a:srgbClr val="AA5459"/>
    <a:srgbClr val="F3F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E9231C-A1FA-43BB-BA9C-2FB4A696449A}" v="29" dt="2026-06-16T17:32:36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6" autoAdjust="0"/>
    <p:restoredTop sz="88497" autoAdjust="0"/>
  </p:normalViewPr>
  <p:slideViewPr>
    <p:cSldViewPr snapToGrid="0">
      <p:cViewPr varScale="1">
        <p:scale>
          <a:sx n="112" d="100"/>
          <a:sy n="112" d="100"/>
        </p:scale>
        <p:origin x="5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7B0AC4-F550-4AFB-938D-D3BE568DC22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4DF0A-D7BF-4644-8BBB-243484BE54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8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4DF0A-D7BF-4644-8BBB-243484BE54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73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4DF0A-D7BF-4644-8BBB-243484BE54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7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4DF0A-D7BF-4644-8BBB-243484BE54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22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DD0EB8-1469-6747-A537-885BB05F140F}" type="slidenum">
              <a:rPr kumimoji="0" lang="en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835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4DF0A-D7BF-4644-8BBB-243484BE54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63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54DF0A-D7BF-4644-8BBB-243484BE54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num 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F855BC80-2191-45B5-8D6A-A976329CC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335663" cy="6862923"/>
          </a:xfrm>
          <a:prstGeom prst="rect">
            <a:avLst/>
          </a:prstGeom>
        </p:spPr>
      </p:pic>
      <p:pic>
        <p:nvPicPr>
          <p:cNvPr id="8" name="Picture 8" descr="Logo&#10;&#10;Description automatically generated">
            <a:extLst>
              <a:ext uri="{FF2B5EF4-FFF2-40B4-BE49-F238E27FC236}">
                <a16:creationId xmlns:a16="http://schemas.microsoft.com/office/drawing/2014/main" id="{1946E62E-FAB9-424E-A1BE-9937A7EDE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455" y="2922737"/>
            <a:ext cx="2623967" cy="100760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4AF7CFB-1C37-408E-8C08-A729B09F2BA9}"/>
              </a:ext>
            </a:extLst>
          </p:cNvPr>
          <p:cNvSpPr/>
          <p:nvPr/>
        </p:nvSpPr>
        <p:spPr>
          <a:xfrm>
            <a:off x="10984824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A1EF8A7-93D5-4D30-AF5E-76775ADCDB8B}"/>
              </a:ext>
            </a:extLst>
          </p:cNvPr>
          <p:cNvSpPr/>
          <p:nvPr/>
        </p:nvSpPr>
        <p:spPr>
          <a:xfrm>
            <a:off x="11176610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7EF5EC-910E-4BA2-AE76-2C9D97FA4705}"/>
              </a:ext>
            </a:extLst>
          </p:cNvPr>
          <p:cNvSpPr/>
          <p:nvPr/>
        </p:nvSpPr>
        <p:spPr>
          <a:xfrm>
            <a:off x="11368395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56F004-EA31-4180-94F6-AFE15730D038}"/>
              </a:ext>
            </a:extLst>
          </p:cNvPr>
          <p:cNvSpPr/>
          <p:nvPr/>
        </p:nvSpPr>
        <p:spPr>
          <a:xfrm>
            <a:off x="11561292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9F969E6-2E5D-4A6A-B937-E5E5CADAA1D4}"/>
              </a:ext>
            </a:extLst>
          </p:cNvPr>
          <p:cNvSpPr/>
          <p:nvPr/>
        </p:nvSpPr>
        <p:spPr>
          <a:xfrm>
            <a:off x="11758611" y="6287924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750CDF46-8482-4BDE-968D-A8B897B8999B}"/>
              </a:ext>
            </a:extLst>
          </p:cNvPr>
          <p:cNvSpPr txBox="1"/>
          <p:nvPr/>
        </p:nvSpPr>
        <p:spPr>
          <a:xfrm>
            <a:off x="11339097" y="5940024"/>
            <a:ext cx="711425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1" dirty="0">
                <a:solidFill>
                  <a:schemeClr val="bg2">
                    <a:lumMod val="1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1202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306DD135-6339-4C9F-833D-EC63E207A014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AB3DC39-2E5C-4B01-B17F-0CEFE705FB8E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8255EE-3E69-4A14-8FCA-CB426C48F6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"/>
            <a:ext cx="12073055" cy="505521"/>
          </a:xfrm>
          <a:prstGeom prst="rect">
            <a:avLst/>
          </a:prstGeom>
        </p:spPr>
        <p:txBody>
          <a:bodyPr/>
          <a:lstStyle>
            <a:lvl1pPr>
              <a:defRPr sz="2667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2C9975-8BA9-48C9-AA21-577D1410E9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505521"/>
            <a:ext cx="12073053" cy="4351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733" b="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333">
                <a:latin typeface="+mn-lt"/>
              </a:defRPr>
            </a:lvl3pPr>
            <a:lvl4pPr>
              <a:defRPr sz="1867">
                <a:latin typeface="+mn-lt"/>
              </a:defRPr>
            </a:lvl4pPr>
            <a:lvl5pPr>
              <a:defRPr sz="1867">
                <a:latin typeface="+mn-lt"/>
              </a:defRPr>
            </a:lvl5pPr>
          </a:lstStyle>
          <a:p>
            <a:pPr lvl="0"/>
            <a:r>
              <a:rPr lang="tr-TR"/>
              <a:t>Alt Başlık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Alt Başlık,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124C536F-1285-428D-B409-7758CF688654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AAE3783-A73B-4BED-87F1-5CF2A19609CC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45D6A32-C2DD-46C6-9391-AB65D106EA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1996057" cy="5016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667" b="1"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TR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3BE7DC9-1972-4EC5-814F-E420F94212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-1" y="996951"/>
            <a:ext cx="11996057" cy="487256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600">
                <a:latin typeface="+mn-lt"/>
              </a:defRPr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r-TR"/>
              <a:t>Alt İçerik</a:t>
            </a:r>
            <a:endParaRPr lang="en-TR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D07B80F-C857-41CC-A3BE-7B7F30395E5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" y="501651"/>
            <a:ext cx="11996057" cy="4953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733" b="0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/>
              <a:t>Alt Başlık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7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İçerik Yer Tutucusu 2">
            <a:extLst>
              <a:ext uri="{FF2B5EF4-FFF2-40B4-BE49-F238E27FC236}">
                <a16:creationId xmlns:a16="http://schemas.microsoft.com/office/drawing/2014/main" id="{0DB2C978-F4CB-4BF1-B44A-39D883E31F6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983" y="562142"/>
            <a:ext cx="5920260" cy="4349749"/>
          </a:xfrm>
          <a:prstGeom prst="rect">
            <a:avLst/>
          </a:prstGeo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tr-TR"/>
              <a:t>Madde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0142785-251E-4127-A78B-8F9CA788E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1996057" cy="5016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667" b="1"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TR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849B9FD4-E652-4568-A8F7-CD8A09A4F205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38E64849-A21B-4E78-98DB-68C2FD4C1AFD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17" name="İçerik Yer Tutucusu 2">
            <a:extLst>
              <a:ext uri="{FF2B5EF4-FFF2-40B4-BE49-F238E27FC236}">
                <a16:creationId xmlns:a16="http://schemas.microsoft.com/office/drawing/2014/main" id="{2B34E7D0-27C8-4A53-B7DF-304C0E355E61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74035" y="573126"/>
            <a:ext cx="5920260" cy="4349749"/>
          </a:xfrm>
          <a:prstGeom prst="rect">
            <a:avLst/>
          </a:prstGeo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tr-TR"/>
              <a:t>Madde</a:t>
            </a:r>
          </a:p>
        </p:txBody>
      </p:sp>
    </p:spTree>
    <p:extLst>
      <p:ext uri="{BB962C8B-B14F-4D97-AF65-F5344CB8AC3E}">
        <p14:creationId xmlns:p14="http://schemas.microsoft.com/office/powerpoint/2010/main" val="394447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803F81E-3248-4E27-AA51-33A139008D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1"/>
            <a:ext cx="12073055" cy="505521"/>
          </a:xfrm>
          <a:prstGeom prst="rect">
            <a:avLst/>
          </a:prstGeom>
        </p:spPr>
        <p:txBody>
          <a:bodyPr/>
          <a:lstStyle>
            <a:lvl1pPr>
              <a:defRPr sz="2667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US"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4CD56C3-A302-4EC1-8D0F-7300DCCE8744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F090E92F-3C7C-4E77-BB9E-E79D738E68A9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5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3FDF83FA-2BFC-4572-8076-E4DD493710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534603"/>
            <a:ext cx="11996057" cy="2299215"/>
          </a:xfrm>
          <a:prstGeom prst="rect">
            <a:avLst/>
          </a:prstGeom>
        </p:spPr>
        <p:txBody>
          <a:bodyPr/>
          <a:lstStyle>
            <a:lvl1pPr>
              <a:defRPr sz="1733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 sz="1600"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25000"/>
                  </a:schemeClr>
                </a:solidFill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tr-TR"/>
              <a:t>Madde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9A4137-7848-4558-8F1A-E00A88ED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1996057" cy="5016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667" b="1"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TR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3144429B-CB7C-425A-A076-B5CECA785DC8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2557FD81-96A3-47C2-A90E-9EE9C417FD1D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03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sim Yer Tutucusu 2">
            <a:extLst>
              <a:ext uri="{FF2B5EF4-FFF2-40B4-BE49-F238E27FC236}">
                <a16:creationId xmlns:a16="http://schemas.microsoft.com/office/drawing/2014/main" id="{38456C0A-38AA-495E-8E47-4AE37D26BBD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" y="1043403"/>
            <a:ext cx="11996057" cy="29437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tr-TR"/>
              <a:t>Resim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E8C58C4-5D6B-44CE-926E-39B74C85A56A}"/>
              </a:ext>
            </a:extLst>
          </p:cNvPr>
          <p:cNvSpPr txBox="1"/>
          <p:nvPr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9B287B26-09AD-45A0-A29F-FCDEC570C343}"/>
              </a:ext>
            </a:extLst>
          </p:cNvPr>
          <p:cNvSpPr txBox="1"/>
          <p:nvPr/>
        </p:nvSpPr>
        <p:spPr>
          <a:xfrm>
            <a:off x="3686183" y="6248571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tr-TR" sz="2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Sunum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içeriği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Teknoloji’ye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aittir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izinsiz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kopyalanamaz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kullanılamaz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/ Penta </a:t>
            </a:r>
            <a:r>
              <a:rPr lang="en-US" sz="800" err="1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Teknoloji</a:t>
            </a:r>
            <a:r>
              <a:rPr lang="en-US" sz="80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Confidential.</a:t>
            </a:r>
            <a:endParaRPr lang="tr-TR" sz="800">
              <a:solidFill>
                <a:schemeClr val="bg1">
                  <a:lumMod val="50000"/>
                </a:schemeClr>
              </a:solidFill>
              <a:effectLst/>
              <a:latin typeface="+mn-lt"/>
              <a:ea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870540-AB1C-4146-93D7-D673117F7E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1996057" cy="5016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667" b="1">
                <a:latin typeface="+mn-lt"/>
              </a:defRPr>
            </a:lvl1pPr>
          </a:lstStyle>
          <a:p>
            <a:r>
              <a:rPr lang="tr-TR"/>
              <a:t>Ana Başlık</a:t>
            </a:r>
            <a:endParaRPr lang="en-TR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C0236A6-C4C8-4C64-B68E-28F6FDCBFC1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" y="501651"/>
            <a:ext cx="11996057" cy="4953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733" b="0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tr-TR"/>
              <a:t>Alt Başlık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1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num Arka Kap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6701C04B-A0FC-447E-90A4-C0D56F243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4" y="0"/>
            <a:ext cx="12301795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2DF620-BECD-49E3-98F8-C6E702734713}"/>
              </a:ext>
            </a:extLst>
          </p:cNvPr>
          <p:cNvSpPr/>
          <p:nvPr/>
        </p:nvSpPr>
        <p:spPr>
          <a:xfrm>
            <a:off x="10984824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1FB0C65-6985-4965-9287-0C0D80F3BB34}"/>
              </a:ext>
            </a:extLst>
          </p:cNvPr>
          <p:cNvSpPr/>
          <p:nvPr/>
        </p:nvSpPr>
        <p:spPr>
          <a:xfrm>
            <a:off x="11176610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CAB8D5-E117-48B9-A442-BF274090FF97}"/>
              </a:ext>
            </a:extLst>
          </p:cNvPr>
          <p:cNvSpPr/>
          <p:nvPr/>
        </p:nvSpPr>
        <p:spPr>
          <a:xfrm>
            <a:off x="11368395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F992AC-D3FE-4663-90DB-DEF05FE37136}"/>
              </a:ext>
            </a:extLst>
          </p:cNvPr>
          <p:cNvSpPr/>
          <p:nvPr/>
        </p:nvSpPr>
        <p:spPr>
          <a:xfrm>
            <a:off x="11561292" y="6287926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029F99-5AFE-47BC-897B-2D27F0809A71}"/>
              </a:ext>
            </a:extLst>
          </p:cNvPr>
          <p:cNvSpPr/>
          <p:nvPr/>
        </p:nvSpPr>
        <p:spPr>
          <a:xfrm>
            <a:off x="11758611" y="6287924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16AE1C-EE66-4171-8C3C-65BBCD18E5E1}"/>
              </a:ext>
            </a:extLst>
          </p:cNvPr>
          <p:cNvSpPr txBox="1"/>
          <p:nvPr/>
        </p:nvSpPr>
        <p:spPr>
          <a:xfrm>
            <a:off x="11339097" y="5940024"/>
            <a:ext cx="711425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1" dirty="0">
                <a:solidFill>
                  <a:schemeClr val="bg2">
                    <a:lumMod val="10000"/>
                  </a:schemeClr>
                </a:solidFill>
              </a:rPr>
              <a:t>2026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DBD2835-EB1A-DC4F-984E-AA5690FFE6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6961" y="5855207"/>
            <a:ext cx="1971425" cy="7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51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13F87E1C-76B4-0840-9813-B2158DC873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335663" cy="686292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1E47B1C-FF33-5D4E-85FA-83B9DDF62D3A}"/>
              </a:ext>
            </a:extLst>
          </p:cNvPr>
          <p:cNvSpPr/>
          <p:nvPr userDrawn="1"/>
        </p:nvSpPr>
        <p:spPr>
          <a:xfrm>
            <a:off x="10984824" y="6287927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D547F40-8BB6-544B-B3FF-344AFE94E1A7}"/>
              </a:ext>
            </a:extLst>
          </p:cNvPr>
          <p:cNvSpPr/>
          <p:nvPr userDrawn="1"/>
        </p:nvSpPr>
        <p:spPr>
          <a:xfrm>
            <a:off x="11176611" y="6287927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6B6FDC2-D2FB-4F42-B019-96F9544F7608}"/>
              </a:ext>
            </a:extLst>
          </p:cNvPr>
          <p:cNvSpPr/>
          <p:nvPr userDrawn="1"/>
        </p:nvSpPr>
        <p:spPr>
          <a:xfrm>
            <a:off x="11368396" y="6287927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80CA49-2739-6141-A8A4-20C1FC5D18C2}"/>
              </a:ext>
            </a:extLst>
          </p:cNvPr>
          <p:cNvSpPr/>
          <p:nvPr userDrawn="1"/>
        </p:nvSpPr>
        <p:spPr>
          <a:xfrm>
            <a:off x="11561292" y="6287927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FDB4756-FB66-C940-9E5D-432A9E50A552}"/>
              </a:ext>
            </a:extLst>
          </p:cNvPr>
          <p:cNvSpPr/>
          <p:nvPr userDrawn="1"/>
        </p:nvSpPr>
        <p:spPr>
          <a:xfrm>
            <a:off x="11758612" y="6287924"/>
            <a:ext cx="153749" cy="15374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1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F0723399-5E9F-2249-A003-78F32E3000B6}"/>
              </a:ext>
            </a:extLst>
          </p:cNvPr>
          <p:cNvSpPr txBox="1"/>
          <p:nvPr userDrawn="1"/>
        </p:nvSpPr>
        <p:spPr>
          <a:xfrm>
            <a:off x="11339098" y="5940024"/>
            <a:ext cx="711425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1" dirty="0">
                <a:solidFill>
                  <a:schemeClr val="bg2">
                    <a:lumMod val="10000"/>
                  </a:schemeClr>
                </a:solidFill>
              </a:rPr>
              <a:t>2026</a:t>
            </a:r>
          </a:p>
        </p:txBody>
      </p:sp>
      <p:pic>
        <p:nvPicPr>
          <p:cNvPr id="10" name="Picture 8" descr="Logo&#10;&#10;Description automatically generated">
            <a:extLst>
              <a:ext uri="{FF2B5EF4-FFF2-40B4-BE49-F238E27FC236}">
                <a16:creationId xmlns:a16="http://schemas.microsoft.com/office/drawing/2014/main" id="{6C12776F-B36A-6449-8473-47182AEBDE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6457" y="2922738"/>
            <a:ext cx="2623967" cy="100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85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FE732925-44AC-AD49-B1E9-2ACFDF00F003}"/>
              </a:ext>
            </a:extLst>
          </p:cNvPr>
          <p:cNvSpPr txBox="1"/>
          <p:nvPr userDrawn="1"/>
        </p:nvSpPr>
        <p:spPr>
          <a:xfrm>
            <a:off x="9295333" y="6447631"/>
            <a:ext cx="284964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AC855D6F-27BA-AC44-B981-2B2EE93067EE}" type="slidenum">
              <a:rPr lang="en-TR" sz="1067" smtClean="0">
                <a:solidFill>
                  <a:schemeClr val="bg2">
                    <a:lumMod val="50000"/>
                  </a:schemeClr>
                </a:solidFill>
              </a:rPr>
              <a:pPr algn="r"/>
              <a:t>‹#›</a:t>
            </a:fld>
            <a:endParaRPr lang="en-TR" sz="1067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FC91A8E-2BAE-524E-9150-624D12FD6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2"/>
            <a:ext cx="12073055" cy="505521"/>
          </a:xfrm>
          <a:prstGeom prst="rect">
            <a:avLst/>
          </a:prstGeom>
        </p:spPr>
        <p:txBody>
          <a:bodyPr/>
          <a:lstStyle>
            <a:lvl1pPr>
              <a:defRPr sz="2667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tr-TR"/>
              <a:t>Main </a:t>
            </a:r>
            <a:r>
              <a:rPr lang="tr-TR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71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2A2870A-F75A-4E96-B8B1-9B1E0C2682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9943" y="635544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55D6F-27BA-AC44-B981-2B2EE93067EE}" type="slidenum">
              <a:rPr lang="en-TR" smtClean="0"/>
              <a:pPr/>
              <a:t>‹#›</a:t>
            </a:fld>
            <a:endParaRPr lang="en-TR"/>
          </a:p>
        </p:txBody>
      </p:sp>
      <p:pic>
        <p:nvPicPr>
          <p:cNvPr id="9" name="Picture 6" descr="Logo&#10;&#10;Description automatically generated">
            <a:extLst>
              <a:ext uri="{FF2B5EF4-FFF2-40B4-BE49-F238E27FC236}">
                <a16:creationId xmlns:a16="http://schemas.microsoft.com/office/drawing/2014/main" id="{C015EAE0-F7CD-43CD-8063-78F6D4E1DA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8968" y="6186102"/>
            <a:ext cx="1481161" cy="568767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54B76F8-FEEA-4DAE-BE51-57AF4A1F9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2072" y="6355444"/>
            <a:ext cx="5976257" cy="365125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48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D78A8E5-DF70-3620-89AF-27C97980068B}"/>
              </a:ext>
            </a:extLst>
          </p:cNvPr>
          <p:cNvSpPr txBox="1"/>
          <p:nvPr/>
        </p:nvSpPr>
        <p:spPr>
          <a:xfrm>
            <a:off x="4739149" y="2828835"/>
            <a:ext cx="5073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/>
              <a:t>Son Kullanıcı Sınıflandırmasıyla Hedefe Yönelik Etkin Pazarlama</a:t>
            </a:r>
          </a:p>
        </p:txBody>
      </p:sp>
    </p:spTree>
    <p:extLst>
      <p:ext uri="{BB962C8B-B14F-4D97-AF65-F5344CB8AC3E}">
        <p14:creationId xmlns:p14="http://schemas.microsoft.com/office/powerpoint/2010/main" val="215403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50A2CB-45E6-397E-581D-DB1F6064F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Penta Teknoloji</a:t>
            </a:r>
            <a:endParaRPr lang="en-US" dirty="0"/>
          </a:p>
        </p:txBody>
      </p:sp>
      <p:grpSp>
        <p:nvGrpSpPr>
          <p:cNvPr id="55" name="Grup 54">
            <a:extLst>
              <a:ext uri="{FF2B5EF4-FFF2-40B4-BE49-F238E27FC236}">
                <a16:creationId xmlns:a16="http://schemas.microsoft.com/office/drawing/2014/main" id="{D97C3C1F-21E8-DACA-2D8A-E626F7FC327A}"/>
              </a:ext>
            </a:extLst>
          </p:cNvPr>
          <p:cNvGrpSpPr/>
          <p:nvPr/>
        </p:nvGrpSpPr>
        <p:grpSpPr>
          <a:xfrm>
            <a:off x="1671368" y="748080"/>
            <a:ext cx="8849261" cy="5361840"/>
            <a:chOff x="9249316" y="2324722"/>
            <a:chExt cx="5408012" cy="3549443"/>
          </a:xfrm>
        </p:grpSpPr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D0F0A7DC-77CE-24B1-BBD2-5DA8F8E48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9316" y="2324722"/>
              <a:ext cx="5408012" cy="3549443"/>
            </a:xfrm>
            <a:prstGeom prst="rect">
              <a:avLst/>
            </a:prstGeom>
          </p:spPr>
        </p:pic>
        <p:sp>
          <p:nvSpPr>
            <p:cNvPr id="54" name="Dikdörtgen 53">
              <a:extLst>
                <a:ext uri="{FF2B5EF4-FFF2-40B4-BE49-F238E27FC236}">
                  <a16:creationId xmlns:a16="http://schemas.microsoft.com/office/drawing/2014/main" id="{C55BB84B-737D-2D41-D638-C04663921F7F}"/>
                </a:ext>
              </a:extLst>
            </p:cNvPr>
            <p:cNvSpPr/>
            <p:nvPr/>
          </p:nvSpPr>
          <p:spPr>
            <a:xfrm rot="794045">
              <a:off x="9958564" y="3021245"/>
              <a:ext cx="580835" cy="2192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68" descr="Logo&#10;&#10;Description automatically generated">
              <a:extLst>
                <a:ext uri="{FF2B5EF4-FFF2-40B4-BE49-F238E27FC236}">
                  <a16:creationId xmlns:a16="http://schemas.microsoft.com/office/drawing/2014/main" id="{DE4A1973-BAFC-2907-E686-A5FEB2A94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791373">
              <a:off x="9888365" y="3036946"/>
              <a:ext cx="748293" cy="2277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469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3E72B7-8E63-6990-EC7F-FD6805788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Müşteriyi Kazanmak ve Sürdürülebilir Büyümeyi Sağlamak</a:t>
            </a:r>
            <a:endParaRPr lang="en-US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B4C9DD3-FB9F-508C-3F24-10F975C6F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64126"/>
            <a:ext cx="5729748" cy="5729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DBA48D0-8250-A31A-10BD-0ED96FC8B330}"/>
              </a:ext>
            </a:extLst>
          </p:cNvPr>
          <p:cNvSpPr txBox="1"/>
          <p:nvPr/>
        </p:nvSpPr>
        <p:spPr>
          <a:xfrm>
            <a:off x="366252" y="1289953"/>
            <a:ext cx="5083278" cy="4031873"/>
          </a:xfrm>
          <a:prstGeom prst="rect">
            <a:avLst/>
          </a:prstGeom>
          <a:solidFill>
            <a:srgbClr val="781A1F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tr-TR" dirty="0"/>
              <a:t>Penta Teknoloji, Türkiye’de </a:t>
            </a:r>
            <a:r>
              <a:rPr lang="tr-TR" dirty="0" err="1"/>
              <a:t>Autodesk</a:t>
            </a:r>
            <a:r>
              <a:rPr lang="tr-TR" dirty="0"/>
              <a:t> tasarım yazılımları dağıtmakta; 50.000+ lisans ile 7.500’den fazla şirkete hizmet vermektedir.</a:t>
            </a:r>
          </a:p>
          <a:p>
            <a:pPr algn="l"/>
            <a:endParaRPr lang="tr-TR" dirty="0"/>
          </a:p>
          <a:p>
            <a:pPr lvl="1"/>
            <a:r>
              <a:rPr lang="tr-TR" dirty="0"/>
              <a:t>Müşteri ve lisans verilerine sahip olmamıza rağmen: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Müşterilerin ekonomik faaliyetlerine ilişkin içgörünün sınırlı olması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Yazılım kullanım verisinin yeterince derin olmaması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Bu durum: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Etkin sınıflandırma kısıtlamakta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Hedefli ve değer odaklı müşteri etkileşimi sunma kabiliyetimizi azaltmaktadır</a:t>
            </a:r>
          </a:p>
        </p:txBody>
      </p:sp>
    </p:spTree>
    <p:extLst>
      <p:ext uri="{BB962C8B-B14F-4D97-AF65-F5344CB8AC3E}">
        <p14:creationId xmlns:p14="http://schemas.microsoft.com/office/powerpoint/2010/main" val="866236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7C3FB-B740-4948-8804-3310B16F3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Veriye Dayalı İçgörüler ile Müşteriyi Kazanmak</a:t>
            </a:r>
            <a:endParaRPr lang="en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8072D7D-0FD6-AC4B-C124-1598391D99A3}"/>
              </a:ext>
            </a:extLst>
          </p:cNvPr>
          <p:cNvSpPr txBox="1"/>
          <p:nvPr/>
        </p:nvSpPr>
        <p:spPr>
          <a:xfrm>
            <a:off x="366477" y="1997839"/>
            <a:ext cx="4712640" cy="2862322"/>
          </a:xfrm>
          <a:prstGeom prst="rect">
            <a:avLst/>
          </a:prstGeom>
          <a:solidFill>
            <a:srgbClr val="781A1F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noProof="0" dirty="0"/>
              <a:t>Bu proje, N.A.C.E. bazlı segmentasyon ve yazılım kullanım içgörüleri sayesinde Penta Teknoloji’nin müşteri içgörülerini güçlendirmiş; daha hedefli pazarlama, daha güçlü ürün konumlandırma ve mevcut müşterilerde ek satış fırsatlarının artırılmasını sağlamıştır.</a:t>
            </a:r>
          </a:p>
          <a:p>
            <a:endParaRPr lang="tr-TR" dirty="0"/>
          </a:p>
          <a:p>
            <a:r>
              <a:rPr lang="tr-TR" dirty="0"/>
              <a:t>* N.A.C.E.: Avrupa Birliği Ekonomik Faaliyetler Sınıflandırması</a:t>
            </a:r>
            <a:endParaRPr lang="tr-TR" noProof="0" dirty="0"/>
          </a:p>
          <a:p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8ED3DA-4CA9-E919-5FDA-280B53A2F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75"/>
          <a:stretch>
            <a:fillRect/>
          </a:stretch>
        </p:blipFill>
        <p:spPr>
          <a:xfrm>
            <a:off x="5434251" y="722621"/>
            <a:ext cx="5747057" cy="1645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939E659-AE86-C405-07E0-097C00E59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53" b="6906"/>
          <a:stretch>
            <a:fillRect/>
          </a:stretch>
        </p:blipFill>
        <p:spPr>
          <a:xfrm>
            <a:off x="5434250" y="3864944"/>
            <a:ext cx="5747057" cy="2220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3FCA1C58-ACB0-B783-20BE-397AB2C1A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22" b="45226"/>
          <a:stretch>
            <a:fillRect/>
          </a:stretch>
        </p:blipFill>
        <p:spPr>
          <a:xfrm>
            <a:off x="5434251" y="2367739"/>
            <a:ext cx="5747057" cy="1497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568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4544F2-B411-8168-CEB5-E160243E1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Aksiyonlar</a:t>
            </a:r>
            <a:endParaRPr lang="en-US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12DAD53-49F2-F6DE-6ADA-BDE18AFCCFF5}"/>
              </a:ext>
            </a:extLst>
          </p:cNvPr>
          <p:cNvSpPr txBox="1"/>
          <p:nvPr/>
        </p:nvSpPr>
        <p:spPr>
          <a:xfrm>
            <a:off x="472483" y="889842"/>
            <a:ext cx="10440496" cy="3108543"/>
          </a:xfrm>
          <a:prstGeom prst="rect">
            <a:avLst/>
          </a:prstGeom>
          <a:solidFill>
            <a:srgbClr val="811F2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t"/>
            <a:r>
              <a:rPr lang="tr-TR" b="1" dirty="0">
                <a:solidFill>
                  <a:schemeClr val="bg1"/>
                </a:solidFill>
              </a:rPr>
              <a:t>Sınıflandırma:</a:t>
            </a:r>
            <a:endParaRPr lang="tr-TR" dirty="0">
              <a:solidFill>
                <a:schemeClr val="bg1"/>
              </a:solidFill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Son kullanıcı veri tabanının Vergi Kimlik Numarası (TIN) ile zenginleştirilmesi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TIN üzerinden TOBB web servisleri aracılığıyla: </a:t>
            </a:r>
          </a:p>
          <a:p>
            <a:pPr marL="1200150" lvl="2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Resmi şirket kayıtlarının ve N.A.C.E. kodlarının veri tabanına eklenmesi</a:t>
            </a:r>
          </a:p>
          <a:p>
            <a:pPr marL="1200150" lvl="2" indent="-285750" fontAlgn="t">
              <a:buFont typeface="Arial" panose="020B0604020202020204" pitchFamily="34" charset="0"/>
              <a:buChar char="•"/>
            </a:pPr>
            <a:r>
              <a:rPr lang="tr-TR" sz="1600" dirty="0" err="1">
                <a:solidFill>
                  <a:schemeClr val="bg1"/>
                </a:solidFill>
              </a:rPr>
              <a:t>Autodesk</a:t>
            </a:r>
            <a:r>
              <a:rPr lang="tr-TR" sz="1600" dirty="0">
                <a:solidFill>
                  <a:schemeClr val="bg1"/>
                </a:solidFill>
              </a:rPr>
              <a:t> sektör çözüm sınıflandırması ile N.A.C.E. segmentasyonunun eşleştirilmesi</a:t>
            </a:r>
          </a:p>
          <a:p>
            <a:pPr marL="1200150" lvl="2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Sonuçların, özelleştirilmiş sorgular ile BI raporlarında sunulması</a:t>
            </a:r>
          </a:p>
          <a:p>
            <a:pPr marL="1200150" lvl="2" indent="-285750" fontAlgn="t">
              <a:buFont typeface="Arial" panose="020B0604020202020204" pitchFamily="34" charset="0"/>
              <a:buChar char="•"/>
            </a:pPr>
            <a:endParaRPr lang="tr-TR" sz="1600" dirty="0">
              <a:solidFill>
                <a:schemeClr val="bg1"/>
              </a:solidFill>
            </a:endParaRPr>
          </a:p>
          <a:p>
            <a:pPr fontAlgn="t"/>
            <a:r>
              <a:rPr lang="tr-TR" b="1" dirty="0">
                <a:solidFill>
                  <a:schemeClr val="bg1"/>
                </a:solidFill>
              </a:rPr>
              <a:t>Profil Analizi:</a:t>
            </a:r>
            <a:endParaRPr lang="tr-TR" dirty="0">
              <a:solidFill>
                <a:schemeClr val="bg1"/>
              </a:solidFill>
            </a:endParaRP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 err="1">
                <a:solidFill>
                  <a:schemeClr val="bg1"/>
                </a:solidFill>
              </a:rPr>
              <a:t>Autodesk</a:t>
            </a:r>
            <a:r>
              <a:rPr lang="tr-TR" sz="1600" dirty="0">
                <a:solidFill>
                  <a:schemeClr val="bg1"/>
                </a:solidFill>
              </a:rPr>
              <a:t> sunucularından son kullanıcı lisans ve kullanım ham verilerinin alınması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Verinin Penta SAP kayıtları ve N.A.C.E. kodları ile entegre edilmesi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Analiz için lisans ve kullanım bazlı son kullanıcı içgörü metriklerinin oluşturulması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Elde edilen içgörülerin BI </a:t>
            </a:r>
            <a:r>
              <a:rPr lang="tr-TR" sz="1600" dirty="0" err="1">
                <a:solidFill>
                  <a:schemeClr val="bg1"/>
                </a:solidFill>
              </a:rPr>
              <a:t>dashboard’lar</a:t>
            </a:r>
            <a:r>
              <a:rPr lang="tr-TR" sz="1600" dirty="0">
                <a:solidFill>
                  <a:schemeClr val="bg1"/>
                </a:solidFill>
              </a:rPr>
              <a:t> üzerinden sunulması</a:t>
            </a:r>
          </a:p>
        </p:txBody>
      </p:sp>
    </p:spTree>
    <p:extLst>
      <p:ext uri="{BB962C8B-B14F-4D97-AF65-F5344CB8AC3E}">
        <p14:creationId xmlns:p14="http://schemas.microsoft.com/office/powerpoint/2010/main" val="81451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96F1C-6913-D89B-88A7-5795CE85A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Stratejik Amaç</a:t>
            </a:r>
            <a:endParaRPr lang="en-US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A8C90B7-E44B-3EAB-9F99-5180935C8375}"/>
              </a:ext>
            </a:extLst>
          </p:cNvPr>
          <p:cNvSpPr txBox="1"/>
          <p:nvPr/>
        </p:nvSpPr>
        <p:spPr>
          <a:xfrm>
            <a:off x="314393" y="1474619"/>
            <a:ext cx="4975123" cy="3908762"/>
          </a:xfrm>
          <a:prstGeom prst="rect">
            <a:avLst/>
          </a:prstGeom>
          <a:solidFill>
            <a:srgbClr val="781A1F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>
              <a:defRPr>
                <a:solidFill>
                  <a:schemeClr val="lt1"/>
                </a:solidFill>
              </a:defRPr>
            </a:lvl1pPr>
            <a:lvl2pPr lvl="1"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tr-TR" dirty="0"/>
              <a:t>Amaç:</a:t>
            </a:r>
          </a:p>
          <a:p>
            <a:pPr lvl="1"/>
            <a:r>
              <a:rPr lang="tr-TR" sz="1600" dirty="0"/>
              <a:t>Şirketleri N.A.C.E.* kodlarına göre sınıflandırarak ve yazılım kullanım alışkanlıklarını analiz ederek müşteri odaklı büyümeyi güçlendirmek</a:t>
            </a:r>
          </a:p>
          <a:p>
            <a:pPr lvl="1"/>
            <a:endParaRPr lang="tr-TR" dirty="0"/>
          </a:p>
          <a:p>
            <a:r>
              <a:rPr lang="tr-TR" dirty="0"/>
              <a:t>Sağlanan kazanımlar: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Daha etkin ve hedefli pazarlama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Güçlü pazar analizi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Daha doğru ürün konumlandırma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Sektör odaklı kampanyalar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Mevcut müşterilerde ek satış fırsatlarının artırılması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600" dirty="0"/>
              <a:t>Yenileme (</a:t>
            </a:r>
            <a:r>
              <a:rPr lang="tr-TR" sz="1600" dirty="0" err="1"/>
              <a:t>renewal</a:t>
            </a:r>
            <a:r>
              <a:rPr lang="tr-TR" sz="1600" dirty="0"/>
              <a:t>) risklerinin daha erken tespit edilmesi</a:t>
            </a:r>
          </a:p>
          <a:p>
            <a:pPr lvl="1"/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4248CB-1D50-B0FA-6C71-9A4FC134E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5523"/>
            <a:ext cx="5781607" cy="5781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8715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87CBD9-FC3B-C519-A6B2-713E6AEB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Projenin Sürdürülebilirliği ve Ölçeklenebilirliği</a:t>
            </a:r>
            <a:endParaRPr lang="en-US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1ACE84B-39C3-F535-52AC-D1936FA91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929" y="749300"/>
            <a:ext cx="5359400" cy="535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A0CB473-F1A9-B4DA-D7EC-01FE86EFCAE9}"/>
              </a:ext>
            </a:extLst>
          </p:cNvPr>
          <p:cNvSpPr txBox="1"/>
          <p:nvPr/>
        </p:nvSpPr>
        <p:spPr>
          <a:xfrm>
            <a:off x="154857" y="1859339"/>
            <a:ext cx="5941143" cy="3139321"/>
          </a:xfrm>
          <a:prstGeom prst="rect">
            <a:avLst/>
          </a:prstGeom>
          <a:solidFill>
            <a:srgbClr val="8B252B"/>
          </a:solidFill>
          <a:ln>
            <a:solidFill>
              <a:srgbClr val="8B252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t"/>
            <a:r>
              <a:rPr lang="tr-TR" b="1" dirty="0">
                <a:solidFill>
                  <a:schemeClr val="bg1"/>
                </a:solidFill>
              </a:rPr>
              <a:t>Tasarım gereği sürdürülebilir:</a:t>
            </a:r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dirty="0">
                <a:solidFill>
                  <a:schemeClr val="bg1"/>
                </a:solidFill>
              </a:rPr>
              <a:t>Yeni abonelikler ve müşteri kayıtları eklendikçe model sürekli büyür, içgörüler güncel kalır</a:t>
            </a:r>
          </a:p>
          <a:p>
            <a:pPr fontAlgn="t"/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b="1" dirty="0">
                <a:solidFill>
                  <a:schemeClr val="bg1"/>
                </a:solidFill>
              </a:rPr>
              <a:t>Zamanla daha akıllı:</a:t>
            </a:r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dirty="0">
                <a:solidFill>
                  <a:schemeClr val="bg1"/>
                </a:solidFill>
              </a:rPr>
              <a:t>Yapay zeka entegrasyonu ile otomatik içgörüler ve giderek daha isabetli veri odaklı öneriler</a:t>
            </a:r>
          </a:p>
          <a:p>
            <a:pPr fontAlgn="t"/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b="1" dirty="0">
                <a:solidFill>
                  <a:schemeClr val="bg1"/>
                </a:solidFill>
              </a:rPr>
              <a:t>Ölçeklenebilir yapı:</a:t>
            </a:r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dirty="0">
                <a:solidFill>
                  <a:schemeClr val="bg1"/>
                </a:solidFill>
              </a:rPr>
              <a:t>Yaklaşım </a:t>
            </a:r>
            <a:r>
              <a:rPr lang="tr-TR" dirty="0" err="1">
                <a:solidFill>
                  <a:schemeClr val="bg1"/>
                </a:solidFill>
              </a:rPr>
              <a:t>Autodesk’in</a:t>
            </a:r>
            <a:r>
              <a:rPr lang="tr-TR" dirty="0">
                <a:solidFill>
                  <a:schemeClr val="bg1"/>
                </a:solidFill>
              </a:rPr>
              <a:t> ötesine, diğer markalara ve iş ortağı ekosistemine genişletilerek uzun vadeli değer yaratır</a:t>
            </a:r>
          </a:p>
        </p:txBody>
      </p:sp>
    </p:spTree>
    <p:extLst>
      <p:ext uri="{BB962C8B-B14F-4D97-AF65-F5344CB8AC3E}">
        <p14:creationId xmlns:p14="http://schemas.microsoft.com/office/powerpoint/2010/main" val="1351008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D25500-44ED-00FD-A9E9-25EA81D3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tr-TR" sz="2650"/>
              <a:t>Özet</a:t>
            </a:r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A64C9E9-E561-B4B5-5FB1-FBFC65384A1B}"/>
              </a:ext>
            </a:extLst>
          </p:cNvPr>
          <p:cNvSpPr txBox="1"/>
          <p:nvPr/>
        </p:nvSpPr>
        <p:spPr>
          <a:xfrm>
            <a:off x="391927" y="1720840"/>
            <a:ext cx="5437240" cy="2215991"/>
          </a:xfrm>
          <a:prstGeom prst="rect">
            <a:avLst/>
          </a:prstGeom>
          <a:solidFill>
            <a:srgbClr val="8B252B"/>
          </a:solidFill>
          <a:ln>
            <a:solidFill>
              <a:srgbClr val="8B252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fontAlgn="t"/>
            <a:r>
              <a:rPr lang="tr-TR" dirty="0">
                <a:solidFill>
                  <a:schemeClr val="bg1"/>
                </a:solidFill>
              </a:rPr>
              <a:t>Bu girişim, Penta Teknoloji’nin müşteri içgörülerini N.A.C.E. bazlı segmentasyon ve yazılım kullanım analizleri ile güçlendirmiştir</a:t>
            </a:r>
          </a:p>
          <a:p>
            <a:pPr fontAlgn="t"/>
            <a:endParaRPr lang="tr-TR" dirty="0">
              <a:solidFill>
                <a:schemeClr val="bg1"/>
              </a:solidFill>
            </a:endParaRPr>
          </a:p>
          <a:p>
            <a:pPr fontAlgn="t"/>
            <a:r>
              <a:rPr lang="tr-TR" dirty="0">
                <a:solidFill>
                  <a:schemeClr val="bg1"/>
                </a:solidFill>
              </a:rPr>
              <a:t>Sağlanan katkılar: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Daha hedefli pazarlama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Daha güçlü ürün konumlandırma</a:t>
            </a:r>
          </a:p>
          <a:p>
            <a:pPr marL="742950" lvl="1" indent="-285750" fontAlgn="t">
              <a:buFont typeface="Arial" panose="020B0604020202020204" pitchFamily="34" charset="0"/>
              <a:buChar char="•"/>
            </a:pPr>
            <a:r>
              <a:rPr lang="tr-TR" sz="1600" dirty="0">
                <a:solidFill>
                  <a:schemeClr val="bg1"/>
                </a:solidFill>
              </a:rPr>
              <a:t>Ek satış potansiyelinin artırılması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AF2F2-3E02-98DE-EDEA-30301042D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5523"/>
            <a:ext cx="5704073" cy="5704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5752336"/>
      </p:ext>
    </p:extLst>
  </p:cSld>
  <p:clrMapOvr>
    <a:masterClrMapping/>
  </p:clrMapOvr>
</p:sld>
</file>

<file path=ppt/theme/theme1.xml><?xml version="1.0" encoding="utf-8"?>
<a:theme xmlns:a="http://schemas.openxmlformats.org/drawingml/2006/main" name="1_Penta Teknoloji - Özel Tasarım">
  <a:themeElements>
    <a:clrScheme name="Özel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13235"/>
      </a:accent1>
      <a:accent2>
        <a:srgbClr val="678DBB"/>
      </a:accent2>
      <a:accent3>
        <a:srgbClr val="9484CB"/>
      </a:accent3>
      <a:accent4>
        <a:srgbClr val="585958"/>
      </a:accent4>
      <a:accent5>
        <a:srgbClr val="F09B9F"/>
      </a:accent5>
      <a:accent6>
        <a:srgbClr val="6CBDB0"/>
      </a:accent6>
      <a:hlink>
        <a:srgbClr val="688CBB"/>
      </a:hlink>
      <a:folHlink>
        <a:srgbClr val="91333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nta_Teknoloji_Sunum_Şablon_TR" id="{F5D90382-372E-4047-AA8B-403B8E4991BA}" vid="{0E87BC85-FC6B-4B30-B475-A700CB43C141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Özel 6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913235"/>
    </a:accent1>
    <a:accent2>
      <a:srgbClr val="678DBB"/>
    </a:accent2>
    <a:accent3>
      <a:srgbClr val="9484CB"/>
    </a:accent3>
    <a:accent4>
      <a:srgbClr val="585958"/>
    </a:accent4>
    <a:accent5>
      <a:srgbClr val="F09B9F"/>
    </a:accent5>
    <a:accent6>
      <a:srgbClr val="6CBDB0"/>
    </a:accent6>
    <a:hlink>
      <a:srgbClr val="688CBB"/>
    </a:hlink>
    <a:folHlink>
      <a:srgbClr val="91333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1b7e44-aaef-4436-930b-8f1f04eb30e4" xsi:nil="true"/>
    <lcf76f155ced4ddcb4097134ff3c332f xmlns="463482d5-0a92-4865-9fc4-3e147a073b0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42FFB89302DDF499C3385D6D217073F" ma:contentTypeVersion="11" ma:contentTypeDescription="Yeni belge oluşturun." ma:contentTypeScope="" ma:versionID="3a0fcadbb4445c61a22a719901b25e38">
  <xsd:schema xmlns:xsd="http://www.w3.org/2001/XMLSchema" xmlns:xs="http://www.w3.org/2001/XMLSchema" xmlns:p="http://schemas.microsoft.com/office/2006/metadata/properties" xmlns:ns2="463482d5-0a92-4865-9fc4-3e147a073b03" xmlns:ns3="101b7e44-aaef-4436-930b-8f1f04eb30e4" targetNamespace="http://schemas.microsoft.com/office/2006/metadata/properties" ma:root="true" ma:fieldsID="179ce14f573145c2730642071fe68439" ns2:_="" ns3:_="">
    <xsd:import namespace="463482d5-0a92-4865-9fc4-3e147a073b03"/>
    <xsd:import namespace="101b7e44-aaef-4436-930b-8f1f04eb30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3482d5-0a92-4865-9fc4-3e147a073b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Resim Etiketleri" ma:readOnly="false" ma:fieldId="{5cf76f15-5ced-4ddc-b409-7134ff3c332f}" ma:taxonomyMulti="true" ma:sspId="dcaa598f-f397-4118-bb5a-bada3066f2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1b7e44-aaef-4436-930b-8f1f04eb30e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f89e519-b3c0-42ea-aa8d-9a8e348ff1b0}" ma:internalName="TaxCatchAll" ma:showField="CatchAllData" ma:web="101b7e44-aaef-4436-930b-8f1f04eb30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1EB668-0FF3-4230-9B69-4C3FD7A102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21208F-A6A4-4289-BDC4-BE80F4B13923}">
  <ds:schemaRefs>
    <ds:schemaRef ds:uri="101b7e44-aaef-4436-930b-8f1f04eb30e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63482d5-0a92-4865-9fc4-3e147a073b0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8A0EAF5-A616-41C6-BA0B-0D71994D8C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3482d5-0a92-4865-9fc4-3e147a073b03"/>
    <ds:schemaRef ds:uri="101b7e44-aaef-4436-930b-8f1f04eb30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1462</TotalTime>
  <Words>400</Words>
  <Application>Microsoft Office PowerPoint</Application>
  <PresentationFormat>Geniş ekran</PresentationFormat>
  <Paragraphs>62</Paragraphs>
  <Slides>8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1_Penta Teknoloji - Özel Tasarım</vt:lpstr>
      <vt:lpstr>PowerPoint Sunusu</vt:lpstr>
      <vt:lpstr>Penta Teknoloji</vt:lpstr>
      <vt:lpstr>Müşteriyi Kazanmak ve Sürdürülebilir Büyümeyi Sağlamak</vt:lpstr>
      <vt:lpstr>Veriye Dayalı İçgörüler ile Müşteriyi Kazanmak</vt:lpstr>
      <vt:lpstr>Temel Aksiyonlar</vt:lpstr>
      <vt:lpstr>Stratejik Amaç</vt:lpstr>
      <vt:lpstr>Projenin Sürdürülebilirliği ve Ölçeklenebilirliği</vt:lpstr>
      <vt:lpstr>Özet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İnci Çıtır</dc:creator>
  <cp:lastModifiedBy>İbrahim Ağca</cp:lastModifiedBy>
  <cp:revision>21</cp:revision>
  <dcterms:created xsi:type="dcterms:W3CDTF">2024-11-04T07:03:10Z</dcterms:created>
  <dcterms:modified xsi:type="dcterms:W3CDTF">2026-09-14T12:54:12Z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8eefe1c-845f-458c-b39b-c8e0944f1ebf_Enabled">
    <vt:lpwstr>true</vt:lpwstr>
  </property>
  <property fmtid="{D5CDD505-2E9C-101B-9397-08002B2CF9AE}" pid="3" name="MSIP_Label_78eefe1c-845f-458c-b39b-c8e0944f1ebf_SetDate">
    <vt:lpwstr>2024-11-04T07:03:15Z</vt:lpwstr>
  </property>
  <property fmtid="{D5CDD505-2E9C-101B-9397-08002B2CF9AE}" pid="4" name="MSIP_Label_78eefe1c-845f-458c-b39b-c8e0944f1ebf_Method">
    <vt:lpwstr>Privileged</vt:lpwstr>
  </property>
  <property fmtid="{D5CDD505-2E9C-101B-9397-08002B2CF9AE}" pid="5" name="MSIP_Label_78eefe1c-845f-458c-b39b-c8e0944f1ebf_Name">
    <vt:lpwstr>Kuruma Özel</vt:lpwstr>
  </property>
  <property fmtid="{D5CDD505-2E9C-101B-9397-08002B2CF9AE}" pid="6" name="MSIP_Label_78eefe1c-845f-458c-b39b-c8e0944f1ebf_SiteId">
    <vt:lpwstr>565ae803-1e0d-48a6-be2e-9f9045280c46</vt:lpwstr>
  </property>
  <property fmtid="{D5CDD505-2E9C-101B-9397-08002B2CF9AE}" pid="7" name="MSIP_Label_78eefe1c-845f-458c-b39b-c8e0944f1ebf_ActionId">
    <vt:lpwstr>5461268d-510c-4f63-ab48-57d001b753b6</vt:lpwstr>
  </property>
  <property fmtid="{D5CDD505-2E9C-101B-9397-08002B2CF9AE}" pid="8" name="MSIP_Label_78eefe1c-845f-458c-b39b-c8e0944f1ebf_ContentBits">
    <vt:lpwstr>1</vt:lpwstr>
  </property>
  <property fmtid="{D5CDD505-2E9C-101B-9397-08002B2CF9AE}" pid="9" name="ClassificationContentMarkingHeaderLocations">
    <vt:lpwstr>Office Teması:8</vt:lpwstr>
  </property>
  <property fmtid="{D5CDD505-2E9C-101B-9397-08002B2CF9AE}" pid="10" name="ClassificationContentMarkingHeaderText">
    <vt:lpwstr>Kuruma Özel </vt:lpwstr>
  </property>
  <property fmtid="{D5CDD505-2E9C-101B-9397-08002B2CF9AE}" pid="11" name="ContentTypeId">
    <vt:lpwstr>0x010100542FFB89302DDF499C3385D6D217073F</vt:lpwstr>
  </property>
  <property fmtid="{D5CDD505-2E9C-101B-9397-08002B2CF9AE}" pid="12" name="MediaServiceImageTags">
    <vt:lpwstr/>
  </property>
</Properties>
</file>